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15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000" y="-8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bsite_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35" y="2123649"/>
            <a:ext cx="3725766" cy="2443163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0" y="476283"/>
            <a:ext cx="9144000" cy="707209"/>
          </a:xfrm>
          <a:prstGeom prst="rect">
            <a:avLst/>
          </a:prstGeom>
          <a:solidFill>
            <a:srgbClr val="DE7C16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204571" y="460202"/>
            <a:ext cx="2409142" cy="723290"/>
          </a:xfrm>
          <a:prstGeom prst="rect">
            <a:avLst/>
          </a:prstGeom>
          <a:solidFill>
            <a:schemeClr val="bg1"/>
          </a:solidFill>
          <a:ln>
            <a:solidFill>
              <a:srgbClr val="A68AA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GRU_HorizontalLarge_NoBackgroun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948" y="460202"/>
            <a:ext cx="2203711" cy="723290"/>
          </a:xfrm>
          <a:prstGeom prst="rect">
            <a:avLst/>
          </a:prstGeom>
        </p:spPr>
      </p:pic>
      <p:sp>
        <p:nvSpPr>
          <p:cNvPr id="30" name="Rectangle 29"/>
          <p:cNvSpPr/>
          <p:nvPr userDrawn="1"/>
        </p:nvSpPr>
        <p:spPr>
          <a:xfrm>
            <a:off x="0" y="2123649"/>
            <a:ext cx="5418233" cy="243750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0"/>
          </p:nvPr>
        </p:nvSpPr>
        <p:spPr>
          <a:xfrm>
            <a:off x="355600" y="2428875"/>
            <a:ext cx="1604963" cy="1604963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38" name="Right Triangle 37"/>
          <p:cNvSpPr/>
          <p:nvPr userDrawn="1"/>
        </p:nvSpPr>
        <p:spPr>
          <a:xfrm>
            <a:off x="5418234" y="2124122"/>
            <a:ext cx="547560" cy="2437028"/>
          </a:xfrm>
          <a:prstGeom prst="rtTriangl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082569" y="2489017"/>
            <a:ext cx="3062288" cy="1200150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471539"/>
                </a:solidFill>
              </a:defRPr>
            </a:lvl1pPr>
          </a:lstStyle>
          <a:p>
            <a:pPr lvl="0"/>
            <a:r>
              <a:rPr lang="en-US" dirty="0" smtClean="0"/>
              <a:t>Author Name (20)</a:t>
            </a:r>
          </a:p>
          <a:p>
            <a:pPr lvl="0"/>
            <a:r>
              <a:rPr lang="en-US" dirty="0" smtClean="0"/>
              <a:t>Work (18)</a:t>
            </a:r>
          </a:p>
          <a:p>
            <a:pPr lvl="0"/>
            <a:r>
              <a:rPr lang="en-US" dirty="0" smtClean="0"/>
              <a:t>Location (18)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33190" y="1324781"/>
            <a:ext cx="8188325" cy="647700"/>
          </a:xfrm>
        </p:spPr>
        <p:txBody>
          <a:bodyPr>
            <a:normAutofit/>
          </a:bodyPr>
          <a:lstStyle>
            <a:lvl1pPr marL="0" indent="0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216457" y="64419"/>
            <a:ext cx="28492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www.grandroundsinurology.com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72197"/>
            <a:ext cx="2000582" cy="971303"/>
          </a:xfrm>
          <a:prstGeom prst="rect">
            <a:avLst/>
          </a:prstGeom>
          <a:solidFill>
            <a:srgbClr val="471539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>
            <a:off x="2000582" y="4172197"/>
            <a:ext cx="285418" cy="971303"/>
          </a:xfrm>
          <a:prstGeom prst="rtTriangle">
            <a:avLst/>
          </a:prstGeom>
          <a:solidFill>
            <a:srgbClr val="471539"/>
          </a:solidFill>
          <a:ln>
            <a:solidFill>
              <a:srgbClr val="4715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471539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39" y="1200151"/>
            <a:ext cx="8229600" cy="3394472"/>
          </a:xfrm>
        </p:spPr>
        <p:txBody>
          <a:bodyPr/>
          <a:lstStyle>
            <a:lvl1pPr>
              <a:defRPr>
                <a:solidFill>
                  <a:srgbClr val="471539"/>
                </a:solidFill>
              </a:defRPr>
            </a:lvl1pPr>
            <a:lvl2pPr>
              <a:defRPr>
                <a:solidFill>
                  <a:srgbClr val="471539"/>
                </a:solidFill>
              </a:defRPr>
            </a:lvl2pPr>
            <a:lvl3pPr>
              <a:defRPr>
                <a:solidFill>
                  <a:srgbClr val="471539"/>
                </a:solidFill>
              </a:defRPr>
            </a:lvl3pPr>
            <a:lvl4pPr>
              <a:defRPr>
                <a:solidFill>
                  <a:srgbClr val="471539"/>
                </a:solidFill>
              </a:defRPr>
            </a:lvl4pPr>
            <a:lvl5pPr>
              <a:defRPr>
                <a:solidFill>
                  <a:srgbClr val="47153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GRU_100x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" y="4172197"/>
            <a:ext cx="1947276" cy="9713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471539"/>
                </a:solidFill>
              </a:defRPr>
            </a:lvl1pPr>
          </a:lstStyle>
          <a:p>
            <a:r>
              <a:rPr lang="en-US" dirty="0" smtClean="0"/>
              <a:t>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71539"/>
                </a:solidFill>
              </a:defRPr>
            </a:lvl1pPr>
            <a:lvl2pPr>
              <a:defRPr sz="2400">
                <a:solidFill>
                  <a:srgbClr val="471539"/>
                </a:solidFill>
              </a:defRPr>
            </a:lvl2pPr>
            <a:lvl3pPr>
              <a:defRPr sz="2000">
                <a:solidFill>
                  <a:srgbClr val="471539"/>
                </a:solidFill>
              </a:defRPr>
            </a:lvl3pPr>
            <a:lvl4pPr>
              <a:defRPr sz="1800">
                <a:solidFill>
                  <a:srgbClr val="471539"/>
                </a:solidFill>
              </a:defRPr>
            </a:lvl4pPr>
            <a:lvl5pPr>
              <a:defRPr sz="1800">
                <a:solidFill>
                  <a:srgbClr val="4715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471539"/>
                </a:solidFill>
              </a:defRPr>
            </a:lvl1pPr>
            <a:lvl2pPr>
              <a:defRPr sz="2400">
                <a:solidFill>
                  <a:srgbClr val="471539"/>
                </a:solidFill>
              </a:defRPr>
            </a:lvl2pPr>
            <a:lvl3pPr>
              <a:defRPr sz="2000">
                <a:solidFill>
                  <a:srgbClr val="471539"/>
                </a:solidFill>
              </a:defRPr>
            </a:lvl3pPr>
            <a:lvl4pPr>
              <a:defRPr sz="1800">
                <a:solidFill>
                  <a:srgbClr val="471539"/>
                </a:solidFill>
              </a:defRPr>
            </a:lvl4pPr>
            <a:lvl5pPr>
              <a:defRPr sz="1800">
                <a:solidFill>
                  <a:srgbClr val="47153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172197"/>
            <a:ext cx="2000582" cy="971303"/>
          </a:xfrm>
          <a:prstGeom prst="rect">
            <a:avLst/>
          </a:prstGeom>
          <a:solidFill>
            <a:srgbClr val="471539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 userDrawn="1"/>
        </p:nvSpPr>
        <p:spPr>
          <a:xfrm>
            <a:off x="2000582" y="4172197"/>
            <a:ext cx="285418" cy="971303"/>
          </a:xfrm>
          <a:prstGeom prst="rtTriangle">
            <a:avLst/>
          </a:prstGeom>
          <a:solidFill>
            <a:srgbClr val="471539"/>
          </a:solidFill>
          <a:ln>
            <a:solidFill>
              <a:srgbClr val="47153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U_100x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6" y="4172197"/>
            <a:ext cx="1947276" cy="97130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4" Type="http://schemas.openxmlformats.org/officeDocument/2006/relationships/image" Target="../media/image30.tiff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image" Target="../media/image40.jpeg"/><Relationship Id="rId5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715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082568" y="2489017"/>
            <a:ext cx="3312391" cy="1200150"/>
          </a:xfrm>
        </p:spPr>
        <p:txBody>
          <a:bodyPr/>
          <a:lstStyle/>
          <a:p>
            <a:r>
              <a:rPr lang="en-US" dirty="0" err="1" smtClean="0"/>
              <a:t>Jehonathan</a:t>
            </a:r>
            <a:r>
              <a:rPr lang="en-US" dirty="0" smtClean="0"/>
              <a:t> </a:t>
            </a:r>
            <a:r>
              <a:rPr lang="en-US" dirty="0" err="1" smtClean="0"/>
              <a:t>Pinthus</a:t>
            </a:r>
            <a:r>
              <a:rPr lang="en-US" dirty="0" smtClean="0"/>
              <a:t>, MD, PhD</a:t>
            </a:r>
          </a:p>
          <a:p>
            <a:r>
              <a:rPr lang="en-US" sz="1800" dirty="0" smtClean="0"/>
              <a:t>McMaster University</a:t>
            </a:r>
          </a:p>
          <a:p>
            <a:r>
              <a:rPr lang="en-US" sz="1800" dirty="0" smtClean="0"/>
              <a:t>Hamilton, ON, Canada</a:t>
            </a: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ADT Impact on Cardiovascular Health</a:t>
            </a:r>
            <a:endParaRPr lang="en-US" dirty="0"/>
          </a:p>
        </p:txBody>
      </p:sp>
      <p:pic>
        <p:nvPicPr>
          <p:cNvPr id="9" name="Picture Placeholder 8" descr="Dr. Jehonathan Pinthus-HighRes_650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35394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rm-camel-strik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1" y="284832"/>
            <a:ext cx="5281744" cy="373683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9141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How </a:t>
            </a:r>
            <a:r>
              <a:rPr lang="en-US" b="1" dirty="0" smtClean="0"/>
              <a:t>Might </a:t>
            </a:r>
            <a:r>
              <a:rPr lang="en-US" b="1" dirty="0"/>
              <a:t>ADT </a:t>
            </a:r>
            <a:r>
              <a:rPr lang="en-US" b="1" dirty="0" smtClean="0"/>
              <a:t>Accelerate </a:t>
            </a:r>
            <a:r>
              <a:rPr lang="en-US" b="1" dirty="0"/>
              <a:t>CVD?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445411" y="1223971"/>
            <a:ext cx="8476948" cy="2715442"/>
            <a:chOff x="-1599666" y="2127976"/>
            <a:chExt cx="10497238" cy="4140092"/>
          </a:xfrm>
        </p:grpSpPr>
        <p:sp>
          <p:nvSpPr>
            <p:cNvPr id="5" name="TextBox 4"/>
            <p:cNvSpPr txBox="1"/>
            <p:nvPr/>
          </p:nvSpPr>
          <p:spPr>
            <a:xfrm>
              <a:off x="-1599666" y="2127976"/>
              <a:ext cx="4819941" cy="5631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CVS (atherosclerosis) risk factors</a:t>
              </a:r>
              <a:endParaRPr lang="en-US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6539122" y="4818060"/>
              <a:ext cx="5511" cy="745080"/>
            </a:xfrm>
            <a:prstGeom prst="straightConnector1">
              <a:avLst/>
            </a:prstGeom>
            <a:ln w="38100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630797" y="5437138"/>
              <a:ext cx="4266775" cy="5961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Cardiovascular event</a:t>
              </a:r>
              <a:endParaRPr lang="en-US" sz="28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329024" y="5353136"/>
              <a:ext cx="1682596" cy="666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Plaque </a:t>
              </a:r>
              <a:br>
                <a:rPr lang="en-US" sz="1600" b="1" dirty="0" smtClean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b="1" dirty="0" smtClean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vulnerability</a:t>
              </a:r>
              <a:endParaRPr lang="en-US" sz="16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4011621" y="5646227"/>
              <a:ext cx="457200" cy="1589"/>
            </a:xfrm>
            <a:prstGeom prst="straightConnector1">
              <a:avLst/>
            </a:prstGeom>
            <a:ln w="28575">
              <a:solidFill>
                <a:srgbClr val="66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1"/>
            <p:cNvGrpSpPr/>
            <p:nvPr/>
          </p:nvGrpSpPr>
          <p:grpSpPr>
            <a:xfrm>
              <a:off x="619726" y="4896468"/>
              <a:ext cx="1630448" cy="1371600"/>
              <a:chOff x="73783" y="5253990"/>
              <a:chExt cx="1630448" cy="137160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73783" y="5558789"/>
                <a:ext cx="1630448" cy="9467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Testosterone</a:t>
                </a:r>
              </a:p>
              <a:p>
                <a:pPr algn="ctr"/>
                <a:r>
                  <a:rPr lang="en-US" sz="1600" b="1" dirty="0" smtClean="0">
                    <a:solidFill>
                      <a:srgbClr val="00B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FSH</a:t>
                </a:r>
              </a:p>
              <a:p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65108" y="5253990"/>
                <a:ext cx="1447800" cy="1371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3" name="Content Placeholder 7"/>
          <p:cNvSpPr>
            <a:spLocks noGrp="1"/>
          </p:cNvSpPr>
          <p:nvPr>
            <p:ph idx="1"/>
          </p:nvPr>
        </p:nvSpPr>
        <p:spPr>
          <a:xfrm>
            <a:off x="606778" y="1603098"/>
            <a:ext cx="2328333" cy="1791317"/>
          </a:xfrm>
        </p:spPr>
        <p:txBody>
          <a:bodyPr>
            <a:normAutofit/>
          </a:bodyPr>
          <a:lstStyle/>
          <a:p>
            <a:r>
              <a:rPr lang="en-US" sz="1800" dirty="0" err="1" smtClean="0">
                <a:solidFill>
                  <a:srgbClr val="660066"/>
                </a:solidFill>
              </a:rPr>
              <a:t>Dysglycemia</a:t>
            </a:r>
            <a:endParaRPr lang="en-US" sz="1800" dirty="0" smtClean="0">
              <a:solidFill>
                <a:srgbClr val="660066"/>
              </a:solidFill>
            </a:endParaRPr>
          </a:p>
          <a:p>
            <a:r>
              <a:rPr lang="en-US" sz="1800" dirty="0" smtClean="0">
                <a:solidFill>
                  <a:srgbClr val="660066"/>
                </a:solidFill>
              </a:rPr>
              <a:t>Central adiposity</a:t>
            </a:r>
          </a:p>
          <a:p>
            <a:r>
              <a:rPr lang="en-US" sz="1800" dirty="0" err="1" smtClean="0">
                <a:solidFill>
                  <a:srgbClr val="660066"/>
                </a:solidFill>
              </a:rPr>
              <a:t>Dyslipidemia</a:t>
            </a:r>
            <a:endParaRPr lang="en-US" sz="1800" dirty="0" smtClean="0">
              <a:solidFill>
                <a:srgbClr val="660066"/>
              </a:solidFill>
            </a:endParaRPr>
          </a:p>
          <a:p>
            <a:r>
              <a:rPr lang="en-US" sz="1800" dirty="0" smtClean="0">
                <a:solidFill>
                  <a:srgbClr val="660066"/>
                </a:solidFill>
              </a:rPr>
              <a:t>Changes in life style</a:t>
            </a:r>
          </a:p>
          <a:p>
            <a:pPr>
              <a:buNone/>
            </a:pP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719427" y="4322626"/>
            <a:ext cx="1008668" cy="386497"/>
          </a:xfrm>
          <a:prstGeom prst="line">
            <a:avLst/>
          </a:prstGeom>
          <a:ln w="28575">
            <a:solidFill>
              <a:srgbClr val="66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Isosceles Triangle 14"/>
          <p:cNvSpPr/>
          <p:nvPr/>
        </p:nvSpPr>
        <p:spPr>
          <a:xfrm>
            <a:off x="4096499" y="4520585"/>
            <a:ext cx="414780" cy="556183"/>
          </a:xfrm>
          <a:prstGeom prst="triangle">
            <a:avLst/>
          </a:prstGeom>
          <a:solidFill>
            <a:srgbClr val="4715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81975" y="4105807"/>
            <a:ext cx="646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FSH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37382" y="4691783"/>
            <a:ext cx="1527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</a:p>
        </p:txBody>
      </p:sp>
      <p:sp>
        <p:nvSpPr>
          <p:cNvPr id="18" name="Right Brace 17"/>
          <p:cNvSpPr/>
          <p:nvPr/>
        </p:nvSpPr>
        <p:spPr>
          <a:xfrm>
            <a:off x="4511279" y="1128898"/>
            <a:ext cx="229028" cy="1989625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n>
                <a:solidFill>
                  <a:srgbClr val="660066"/>
                </a:solidFill>
              </a:ln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5" descr="plaque rupture jpeg 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067160" y="1223971"/>
            <a:ext cx="2061457" cy="1730269"/>
          </a:xfrm>
          <a:prstGeom prst="rect">
            <a:avLst/>
          </a:prstGeom>
          <a:noFill/>
          <a:ln/>
        </p:spPr>
      </p:pic>
      <p:pic>
        <p:nvPicPr>
          <p:cNvPr id="21" name="Picture 11" descr="ruptured plaque 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0833" y="3939412"/>
            <a:ext cx="1396264" cy="108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2432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ADT </a:t>
            </a:r>
            <a:r>
              <a:rPr lang="en-US" b="1" dirty="0" smtClean="0"/>
              <a:t>Induced Obesity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14803"/>
          <a:stretch/>
        </p:blipFill>
        <p:spPr bwMode="auto">
          <a:xfrm>
            <a:off x="2558811" y="1185286"/>
            <a:ext cx="2874205" cy="1826329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811" y="3011615"/>
            <a:ext cx="2880234" cy="1631097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9045" y="1196860"/>
            <a:ext cx="2003184" cy="1814755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ffectLst/>
        </p:spPr>
      </p:pic>
      <p:grpSp>
        <p:nvGrpSpPr>
          <p:cNvPr id="7" name="Group 4"/>
          <p:cNvGrpSpPr/>
          <p:nvPr/>
        </p:nvGrpSpPr>
        <p:grpSpPr>
          <a:xfrm>
            <a:off x="5439046" y="3044551"/>
            <a:ext cx="2003183" cy="1598161"/>
            <a:chOff x="5863590" y="4141211"/>
            <a:chExt cx="2903220" cy="2555770"/>
          </a:xfrm>
          <a:noFill/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83230" y="4302242"/>
              <a:ext cx="2660358" cy="2291869"/>
            </a:xfrm>
            <a:prstGeom prst="rect">
              <a:avLst/>
            </a:prstGeom>
            <a:grpFill/>
            <a:ln w="19050">
              <a:solidFill>
                <a:srgbClr val="660066"/>
              </a:solidFill>
              <a:miter lim="800000"/>
              <a:headEnd/>
              <a:tailEnd/>
            </a:ln>
            <a:effectLst/>
          </p:spPr>
        </p:pic>
        <p:sp>
          <p:nvSpPr>
            <p:cNvPr id="9" name="Rectangle 8"/>
            <p:cNvSpPr/>
            <p:nvPr/>
          </p:nvSpPr>
          <p:spPr>
            <a:xfrm>
              <a:off x="5863590" y="4141211"/>
              <a:ext cx="2903220" cy="2555770"/>
            </a:xfrm>
            <a:prstGeom prst="rect">
              <a:avLst/>
            </a:prstGeom>
            <a:grpFill/>
            <a:ln w="19050">
              <a:solidFill>
                <a:srgbClr val="66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n>
                  <a:solidFill>
                    <a:srgbClr val="660066"/>
                  </a:solidFill>
                </a:ln>
                <a:solidFill>
                  <a:srgbClr val="660066"/>
                </a:solidFill>
              </a:endParaRPr>
            </a:p>
          </p:txBody>
        </p:sp>
      </p:grp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298171" y="4862195"/>
            <a:ext cx="38653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eaLnBrk="0" hangingPunct="0"/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N = 6 per group</a:t>
            </a:r>
            <a:endParaRPr lang="en-GB" sz="1200" b="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80896" y="4862195"/>
            <a:ext cx="37631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0" hangingPunct="0"/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Hopmans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SN, </a:t>
            </a:r>
            <a:r>
              <a:rPr lang="en-GB" sz="1200" dirty="0">
                <a:solidFill>
                  <a:srgbClr val="660066"/>
                </a:solidFill>
                <a:cs typeface="Arial" panose="020B0604020202020204" pitchFamily="34" charset="0"/>
              </a:rPr>
              <a:t>et 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al.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Urol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Oncol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2014;32:1126–34</a:t>
            </a:r>
            <a:endParaRPr lang="en-GB" sz="1200" b="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22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432800" cy="85725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ADT </a:t>
            </a:r>
            <a:r>
              <a:rPr lang="en-US" b="1" dirty="0" smtClean="0"/>
              <a:t>Induced Glucose Intolerance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46" y="1246152"/>
            <a:ext cx="2722722" cy="2382384"/>
          </a:xfrm>
          <a:prstGeom prst="rect">
            <a:avLst/>
          </a:prstGeom>
          <a:ln w="19050">
            <a:solidFill>
              <a:srgbClr val="660066"/>
            </a:solidFill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501" y="1234722"/>
            <a:ext cx="2721661" cy="2381453"/>
          </a:xfrm>
          <a:prstGeom prst="rect">
            <a:avLst/>
          </a:prstGeom>
          <a:noFill/>
          <a:ln w="19050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71712" y="3800073"/>
            <a:ext cx="4600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856647" y="4890418"/>
            <a:ext cx="6287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0" hangingPunct="0"/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Hopmans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SN, </a:t>
            </a:r>
            <a:r>
              <a:rPr lang="en-GB" sz="1200" dirty="0">
                <a:solidFill>
                  <a:srgbClr val="660066"/>
                </a:solidFill>
                <a:cs typeface="Arial" panose="020B0604020202020204" pitchFamily="34" charset="0"/>
              </a:rPr>
              <a:t>et 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al.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Urol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Oncol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2014;32:1126–34</a:t>
            </a:r>
            <a:endParaRPr lang="en-GB" sz="1200" b="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732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4925" t="28059" r="15157" b="8927"/>
          <a:stretch/>
        </p:blipFill>
        <p:spPr bwMode="auto">
          <a:xfrm>
            <a:off x="2229556" y="1467556"/>
            <a:ext cx="4683023" cy="289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5644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100" b="1" dirty="0" smtClean="0">
                <a:solidFill>
                  <a:srgbClr val="471539"/>
                </a:solidFill>
                <a:latin typeface="+mj-lt"/>
              </a:rPr>
              <a:t>Most Acute CVD Events are Caused by Rupture of a Vulnerable Atherosclerotic Plaque</a:t>
            </a:r>
            <a:endParaRPr lang="en-US" sz="3100" b="1" dirty="0">
              <a:solidFill>
                <a:srgbClr val="47153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3577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1111" y="205979"/>
            <a:ext cx="8819446" cy="85725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3600" b="1" dirty="0" smtClean="0"/>
              <a:t>ADT Induced (De-Novo) </a:t>
            </a:r>
            <a:r>
              <a:rPr lang="en-US" sz="3600" b="1" dirty="0"/>
              <a:t>A</a:t>
            </a:r>
            <a:r>
              <a:rPr lang="en-US" sz="3600" b="1" dirty="0" smtClean="0"/>
              <a:t>therosclerosis</a:t>
            </a:r>
            <a:endParaRPr lang="en-GB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r="16356"/>
          <a:stretch/>
        </p:blipFill>
        <p:spPr bwMode="auto">
          <a:xfrm>
            <a:off x="2791041" y="1063229"/>
            <a:ext cx="3841181" cy="245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1560" y="3416155"/>
            <a:ext cx="7330440" cy="64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856647" y="4866501"/>
            <a:ext cx="62873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0" hangingPunct="0"/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Hopmans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SN, </a:t>
            </a:r>
            <a:r>
              <a:rPr lang="en-GB" sz="1200" dirty="0">
                <a:solidFill>
                  <a:srgbClr val="660066"/>
                </a:solidFill>
                <a:cs typeface="Arial" panose="020B0604020202020204" pitchFamily="34" charset="0"/>
              </a:rPr>
              <a:t>et 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al.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Urol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Oncol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2014;32:1126–34</a:t>
            </a:r>
            <a:endParaRPr lang="en-GB" sz="1200" b="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9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0" y="14355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Suppression of Serum FSH and its Physiological Activity is </a:t>
            </a:r>
            <a:r>
              <a:rPr lang="en-CA" sz="2400" b="1" dirty="0"/>
              <a:t>S</a:t>
            </a:r>
            <a:r>
              <a:rPr lang="en-CA" sz="2400" b="1" dirty="0" smtClean="0"/>
              <a:t>ignificantly </a:t>
            </a:r>
            <a:r>
              <a:rPr lang="en-CA" sz="2400" b="1" dirty="0"/>
              <a:t>B</a:t>
            </a:r>
            <a:r>
              <a:rPr lang="en-CA" sz="2400" b="1" dirty="0" smtClean="0"/>
              <a:t>etter With </a:t>
            </a:r>
            <a:r>
              <a:rPr lang="en-CA" sz="2400" b="1" dirty="0" err="1" smtClean="0"/>
              <a:t>GnRH</a:t>
            </a:r>
            <a:r>
              <a:rPr lang="en-CA" sz="2400" b="1" dirty="0" smtClean="0"/>
              <a:t> </a:t>
            </a:r>
            <a:r>
              <a:rPr lang="en-CA" sz="2400" b="1" dirty="0"/>
              <a:t>A</a:t>
            </a:r>
            <a:r>
              <a:rPr lang="en-CA" sz="2400" b="1" dirty="0" smtClean="0"/>
              <a:t>ntagonists </a:t>
            </a:r>
            <a:r>
              <a:rPr lang="en-CA" sz="2400" b="1" dirty="0"/>
              <a:t>T</a:t>
            </a:r>
            <a:r>
              <a:rPr lang="en-CA" sz="2400" b="1" dirty="0" smtClean="0"/>
              <a:t>han Agonists </a:t>
            </a:r>
            <a:endParaRPr lang="en-US" sz="2400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986" y="1156518"/>
            <a:ext cx="6527799" cy="168953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623" y="2846049"/>
            <a:ext cx="2415821" cy="2297451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444" y="2846049"/>
            <a:ext cx="3066341" cy="2329591"/>
          </a:xfrm>
          <a:prstGeom prst="rect">
            <a:avLst/>
          </a:prstGeom>
          <a:noFill/>
          <a:ln w="12700">
            <a:solidFill>
              <a:srgbClr val="660066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39093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FSHR </a:t>
            </a:r>
            <a:r>
              <a:rPr lang="en-US" b="1" dirty="0" smtClean="0"/>
              <a:t>Expression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56647" y="4676804"/>
            <a:ext cx="62873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/>
          <a:p>
            <a:pPr algn="r" eaLnBrk="0" hangingPunct="0"/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1. Data </a:t>
            </a:r>
            <a:r>
              <a:rPr lang="en-GB" sz="1200" dirty="0">
                <a:solidFill>
                  <a:srgbClr val="660066"/>
                </a:solidFill>
                <a:cs typeface="Arial" panose="020B0604020202020204" pitchFamily="34" charset="0"/>
              </a:rPr>
              <a:t>source: 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www.biogps.org</a:t>
            </a:r>
            <a:b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2.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Tivesten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A, </a:t>
            </a:r>
            <a:r>
              <a:rPr lang="en-GB" sz="1200" dirty="0" err="1" smtClean="0">
                <a:solidFill>
                  <a:srgbClr val="660066"/>
                </a:solidFill>
                <a:cs typeface="Arial" panose="020B0604020202020204" pitchFamily="34" charset="0"/>
              </a:rPr>
              <a:t>Pinthus</a:t>
            </a:r>
            <a:r>
              <a:rPr lang="en-GB" sz="1200" dirty="0" smtClean="0">
                <a:solidFill>
                  <a:srgbClr val="660066"/>
                </a:solidFill>
                <a:cs typeface="Arial" panose="020B0604020202020204" pitchFamily="34" charset="0"/>
              </a:rPr>
              <a:t> J et al. Submitted 2014</a:t>
            </a:r>
            <a:endParaRPr lang="en-GB" sz="1200" dirty="0">
              <a:solidFill>
                <a:srgbClr val="660066"/>
              </a:solidFill>
              <a:cs typeface="Arial" panose="020B0604020202020204" pitchFamily="34" charset="0"/>
            </a:endParaRPr>
          </a:p>
        </p:txBody>
      </p:sp>
      <p:grpSp>
        <p:nvGrpSpPr>
          <p:cNvPr id="5" name="Group 48"/>
          <p:cNvGrpSpPr/>
          <p:nvPr/>
        </p:nvGrpSpPr>
        <p:grpSpPr>
          <a:xfrm>
            <a:off x="3890229" y="1192106"/>
            <a:ext cx="3454716" cy="3206034"/>
            <a:chOff x="4902680" y="3003062"/>
            <a:chExt cx="3395499" cy="2821404"/>
          </a:xfrm>
        </p:grpSpPr>
        <p:pic>
          <p:nvPicPr>
            <p:cNvPr id="6" name="Picture 5" descr="FSHR_211201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94" t="14014" b="34670"/>
            <a:stretch/>
          </p:blipFill>
          <p:spPr bwMode="auto">
            <a:xfrm>
              <a:off x="5554979" y="3234690"/>
              <a:ext cx="2743200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4146233" y="3759509"/>
              <a:ext cx="1815395" cy="30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660066"/>
                  </a:solidFill>
                  <a:latin typeface="+mn-lt"/>
                </a:rPr>
                <a:t>Normalized expression</a:t>
              </a:r>
              <a:endParaRPr lang="en-US" sz="14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 rot="18900000">
              <a:off x="5061636" y="4973149"/>
              <a:ext cx="980830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Adipocytes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 rot="18900000">
              <a:off x="5425053" y="4973149"/>
              <a:ext cx="980830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Prostate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 rot="18900000">
              <a:off x="5664099" y="5024666"/>
              <a:ext cx="1126539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Skeletal muscle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 rot="18900000">
              <a:off x="6031423" y="5024667"/>
              <a:ext cx="1126539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Testis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2" name="Text Box 5"/>
            <p:cNvSpPr txBox="1">
              <a:spLocks noChangeArrowheads="1"/>
            </p:cNvSpPr>
            <p:nvPr/>
          </p:nvSpPr>
          <p:spPr bwMode="auto">
            <a:xfrm rot="18900000">
              <a:off x="6149805" y="5124544"/>
              <a:ext cx="1409040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Cardiac myocytes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 rot="18900000">
              <a:off x="6758256" y="5024667"/>
              <a:ext cx="1126539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Ovary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 rot="18900000">
              <a:off x="7121670" y="5024667"/>
              <a:ext cx="1126539" cy="243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200" dirty="0" smtClean="0">
                  <a:solidFill>
                    <a:srgbClr val="660066"/>
                  </a:solidFill>
                  <a:latin typeface="+mn-lt"/>
                </a:rPr>
                <a:t>Total</a:t>
              </a:r>
              <a:endParaRPr lang="en-US" sz="1200" dirty="0">
                <a:solidFill>
                  <a:srgbClr val="660066"/>
                </a:solidFill>
                <a:latin typeface="+mn-lt"/>
              </a:endParaRP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214100" y="5553613"/>
              <a:ext cx="2776766" cy="270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 dirty="0" smtClean="0">
                  <a:solidFill>
                    <a:srgbClr val="660066"/>
                  </a:solidFill>
                  <a:latin typeface="+mn-lt"/>
                </a:rPr>
                <a:t>FSHR expression in different tissue</a:t>
              </a:r>
              <a:endParaRPr lang="en-US" sz="1400" dirty="0">
                <a:solidFill>
                  <a:srgbClr val="660066"/>
                </a:solidFill>
                <a:latin typeface="+mn-lt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24" y="1192107"/>
            <a:ext cx="2294466" cy="28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1817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9333" y="157550"/>
            <a:ext cx="8974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Foam </a:t>
            </a:r>
            <a:r>
              <a:rPr lang="en-US" sz="2800" b="1" dirty="0">
                <a:latin typeface="+mn-lt"/>
              </a:rPr>
              <a:t>C</a:t>
            </a:r>
            <a:r>
              <a:rPr lang="en-US" sz="2800" b="1" dirty="0" smtClean="0">
                <a:latin typeface="+mn-lt"/>
              </a:rPr>
              <a:t>ells Play a Significant </a:t>
            </a:r>
            <a:r>
              <a:rPr lang="en-US" sz="2800" b="1" dirty="0">
                <a:latin typeface="+mn-lt"/>
              </a:rPr>
              <a:t>R</a:t>
            </a:r>
            <a:r>
              <a:rPr lang="en-US" sz="2800" b="1" dirty="0" smtClean="0">
                <a:latin typeface="+mn-lt"/>
              </a:rPr>
              <a:t>ole in Plaque </a:t>
            </a:r>
            <a:r>
              <a:rPr lang="en-US" sz="2800" b="1" dirty="0">
                <a:latin typeface="+mn-lt"/>
              </a:rPr>
              <a:t>P</a:t>
            </a:r>
            <a:r>
              <a:rPr lang="en-US" sz="2800" b="1" dirty="0" smtClean="0">
                <a:latin typeface="+mn-lt"/>
              </a:rPr>
              <a:t>rogression and Instability</a:t>
            </a:r>
            <a:endParaRPr lang="en-US" sz="2800" b="1" dirty="0">
              <a:latin typeface="+mn-l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07" y="1111657"/>
            <a:ext cx="2002015" cy="14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55102" y="2643634"/>
            <a:ext cx="3088009" cy="2318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800" b="1" dirty="0">
                <a:solidFill>
                  <a:srgbClr val="660066"/>
                </a:solidFill>
                <a:ea typeface="msgothic" charset="0"/>
                <a:cs typeface="msgothic" charset="0"/>
              </a:rPr>
              <a:t>Jan </a:t>
            </a:r>
            <a:r>
              <a:rPr lang="en-GB" sz="800" b="1" dirty="0" err="1">
                <a:solidFill>
                  <a:srgbClr val="660066"/>
                </a:solidFill>
                <a:ea typeface="msgothic" charset="0"/>
                <a:cs typeface="msgothic" charset="0"/>
              </a:rPr>
              <a:t>Steffel</a:t>
            </a:r>
            <a:r>
              <a:rPr lang="en-GB" sz="800" b="1" dirty="0">
                <a:solidFill>
                  <a:srgbClr val="660066"/>
                </a:solidFill>
                <a:ea typeface="msgothic" charset="0"/>
                <a:cs typeface="msgothic" charset="0"/>
              </a:rPr>
              <a:t> et al. Circulation. 2006;113:722-731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178" y="1813789"/>
            <a:ext cx="2006325" cy="15106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465" y="3341464"/>
            <a:ext cx="1966824" cy="15401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13143" y="3383952"/>
            <a:ext cx="16602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 smtClean="0">
                <a:solidFill>
                  <a:srgbClr val="660066"/>
                </a:solidFill>
              </a:rPr>
              <a:t>24h 100 </a:t>
            </a:r>
            <a:r>
              <a:rPr lang="en-US" sz="1300" b="1" dirty="0" err="1" smtClean="0">
                <a:solidFill>
                  <a:srgbClr val="660066"/>
                </a:solidFill>
              </a:rPr>
              <a:t>ng</a:t>
            </a:r>
            <a:r>
              <a:rPr lang="en-US" sz="1300" b="1" dirty="0" smtClean="0">
                <a:solidFill>
                  <a:srgbClr val="660066"/>
                </a:solidFill>
              </a:rPr>
              <a:t>/ml FSH</a:t>
            </a:r>
            <a:endParaRPr lang="en-US" sz="1300" b="1" dirty="0">
              <a:solidFill>
                <a:srgbClr val="6600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34178" y="1907721"/>
            <a:ext cx="20063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b="1" dirty="0" smtClean="0">
                <a:solidFill>
                  <a:srgbClr val="660066"/>
                </a:solidFill>
              </a:rPr>
              <a:t>Control </a:t>
            </a:r>
          </a:p>
          <a:p>
            <a:pPr algn="ctr"/>
            <a:r>
              <a:rPr lang="en-US" sz="1300" b="1" dirty="0" smtClean="0">
                <a:solidFill>
                  <a:srgbClr val="660066"/>
                </a:solidFill>
              </a:rPr>
              <a:t>(charcoal-stripped FBS)</a:t>
            </a:r>
            <a:endParaRPr lang="en-US" sz="1300" b="1" dirty="0">
              <a:solidFill>
                <a:srgbClr val="660066"/>
              </a:solidFill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7078132" y="1053009"/>
            <a:ext cx="1721907" cy="1968792"/>
            <a:chOff x="5509903" y="1676551"/>
            <a:chExt cx="2480450" cy="2825345"/>
          </a:xfrm>
        </p:grpSpPr>
        <p:sp>
          <p:nvSpPr>
            <p:cNvPr id="12" name="TextBox 11"/>
            <p:cNvSpPr txBox="1"/>
            <p:nvPr/>
          </p:nvSpPr>
          <p:spPr>
            <a:xfrm>
              <a:off x="7280072" y="4126469"/>
              <a:ext cx="655561" cy="3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err="1" smtClean="0">
                  <a:solidFill>
                    <a:srgbClr val="660066"/>
                  </a:solidFill>
                </a:rPr>
                <a:t>actin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348102" y="3276599"/>
              <a:ext cx="914400" cy="3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7262503" y="3247315"/>
              <a:ext cx="636510" cy="3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LHR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48102" y="4109907"/>
              <a:ext cx="914400" cy="38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348102" y="3682555"/>
              <a:ext cx="914400" cy="3858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" name="TextBox 16"/>
            <p:cNvSpPr txBox="1"/>
            <p:nvPr/>
          </p:nvSpPr>
          <p:spPr>
            <a:xfrm>
              <a:off x="7262503" y="3716183"/>
              <a:ext cx="727850" cy="3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FSHR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09903" y="4126469"/>
              <a:ext cx="875636" cy="3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42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kDa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509903" y="3288269"/>
              <a:ext cx="875636" cy="3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93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kDa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509903" y="3669268"/>
              <a:ext cx="875636" cy="3754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75 </a:t>
              </a:r>
              <a:r>
                <a:rPr lang="en-US" sz="1100" dirty="0" err="1" smtClean="0">
                  <a:solidFill>
                    <a:srgbClr val="660066"/>
                  </a:solidFill>
                </a:rPr>
                <a:t>kDa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6113594" y="2516748"/>
              <a:ext cx="990750" cy="37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>
                  <a:solidFill>
                    <a:srgbClr val="660066"/>
                  </a:solidFill>
                </a:rPr>
                <a:t>control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6200000">
              <a:off x="6239637" y="2250124"/>
              <a:ext cx="1524001" cy="376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err="1" smtClean="0">
                  <a:solidFill>
                    <a:srgbClr val="660066"/>
                  </a:solidFill>
                </a:rPr>
                <a:t>conA</a:t>
              </a:r>
              <a:r>
                <a:rPr lang="en-US" sz="1100" dirty="0" smtClean="0">
                  <a:solidFill>
                    <a:srgbClr val="660066"/>
                  </a:solidFill>
                </a:rPr>
                <a:t>-induced</a:t>
              </a:r>
              <a:endParaRPr lang="en-US" sz="1100" dirty="0">
                <a:solidFill>
                  <a:srgbClr val="660066"/>
                </a:solidFill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2" y="3329578"/>
            <a:ext cx="1965150" cy="147964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366963" y="3341464"/>
            <a:ext cx="1024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660066"/>
                </a:solidFill>
              </a:rPr>
              <a:t>Mac3-ICC</a:t>
            </a:r>
            <a:endParaRPr lang="en-US" sz="1400" b="1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1893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21057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47153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b="1" dirty="0" smtClean="0"/>
              <a:t>Clinical Data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811305" y="2415307"/>
            <a:ext cx="7646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4000" b="1" dirty="0">
                <a:solidFill>
                  <a:srgbClr val="471539"/>
                </a:solidFill>
              </a:rPr>
              <a:t>Retrospective post-hoc analysis</a:t>
            </a:r>
            <a:endParaRPr lang="en-US" sz="4000" b="1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3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Is ADT promoting CVD?</a:t>
            </a:r>
          </a:p>
          <a:p>
            <a:r>
              <a:rPr lang="en-CA" dirty="0"/>
              <a:t>Why ADT may promote CVD?</a:t>
            </a:r>
          </a:p>
          <a:p>
            <a:r>
              <a:rPr lang="en-CA" dirty="0"/>
              <a:t>What can we do about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548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7222" y="171000"/>
            <a:ext cx="725311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471539"/>
                </a:solidFill>
              </a:rPr>
              <a:t>Pooled Analysis: Treatment Groups</a:t>
            </a:r>
            <a:endParaRPr lang="en-US" sz="3200" b="1" dirty="0">
              <a:solidFill>
                <a:srgbClr val="47153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042" y="1214445"/>
            <a:ext cx="2104774" cy="643760"/>
          </a:xfrm>
          <a:prstGeom prst="rect">
            <a:avLst/>
          </a:prstGeom>
          <a:solidFill>
            <a:schemeClr val="bg1"/>
          </a:solidFill>
          <a:ln w="19050" cmpd="sng"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6" idx="2"/>
          </p:cNvCxnSpPr>
          <p:nvPr/>
        </p:nvCxnSpPr>
        <p:spPr>
          <a:xfrm>
            <a:off x="4451429" y="1858205"/>
            <a:ext cx="4441" cy="195393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000026" y="2053598"/>
            <a:ext cx="1455844" cy="0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455870" y="2053870"/>
            <a:ext cx="1455844" cy="0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00026" y="2053598"/>
            <a:ext cx="0" cy="211199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909810" y="2053598"/>
            <a:ext cx="0" cy="211199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216637" y="2312271"/>
            <a:ext cx="1477758" cy="48687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170931" y="2312271"/>
            <a:ext cx="1477758" cy="486879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216637" y="2905966"/>
            <a:ext cx="1477758" cy="261107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70931" y="2927812"/>
            <a:ext cx="1477758" cy="261107"/>
          </a:xfrm>
          <a:prstGeom prst="rect">
            <a:avLst/>
          </a:prstGeom>
          <a:solidFill>
            <a:srgbClr val="FFFFFF"/>
          </a:solidFill>
          <a:ln w="12700" cmpd="sng"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22" idx="2"/>
            <a:endCxn id="24" idx="0"/>
          </p:cNvCxnSpPr>
          <p:nvPr/>
        </p:nvCxnSpPr>
        <p:spPr>
          <a:xfrm>
            <a:off x="5909810" y="2799150"/>
            <a:ext cx="0" cy="128662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4" idx="2"/>
          </p:cNvCxnSpPr>
          <p:nvPr/>
        </p:nvCxnSpPr>
        <p:spPr>
          <a:xfrm>
            <a:off x="5909810" y="3188919"/>
            <a:ext cx="1904" cy="150247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368000" y="3345372"/>
            <a:ext cx="543714" cy="0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5909810" y="3345372"/>
            <a:ext cx="543714" cy="0"/>
          </a:xfrm>
          <a:prstGeom prst="line">
            <a:avLst/>
          </a:prstGeom>
          <a:ln>
            <a:solidFill>
              <a:srgbClr val="47153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5368000" y="3339166"/>
            <a:ext cx="0" cy="211199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453524" y="3345372"/>
            <a:ext cx="0" cy="211199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4896186" y="3571940"/>
            <a:ext cx="943628" cy="431859"/>
          </a:xfrm>
          <a:prstGeom prst="rect">
            <a:avLst/>
          </a:prstGeom>
          <a:solidFill>
            <a:srgbClr val="FFFFFF"/>
          </a:solidFill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5983994" y="3572726"/>
            <a:ext cx="943628" cy="431859"/>
          </a:xfrm>
          <a:prstGeom prst="rect">
            <a:avLst/>
          </a:prstGeom>
          <a:noFill/>
          <a:ln>
            <a:solidFill>
              <a:srgbClr val="47153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3807155" y="1291854"/>
            <a:ext cx="12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2328</a:t>
            </a:r>
          </a:p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Patients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345297" y="2328184"/>
            <a:ext cx="12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1491</a:t>
            </a:r>
          </a:p>
          <a:p>
            <a:pPr algn="ctr"/>
            <a:r>
              <a:rPr lang="en-US" sz="1400" dirty="0" err="1" smtClean="0">
                <a:solidFill>
                  <a:srgbClr val="471539"/>
                </a:solidFill>
              </a:rPr>
              <a:t>Degarelix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03399" y="2328184"/>
            <a:ext cx="1216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837</a:t>
            </a:r>
          </a:p>
          <a:p>
            <a:pPr algn="ctr"/>
            <a:r>
              <a:rPr lang="en-US" sz="1400" dirty="0" err="1" smtClean="0">
                <a:solidFill>
                  <a:srgbClr val="471539"/>
                </a:solidFill>
              </a:rPr>
              <a:t>GnRH</a:t>
            </a:r>
            <a:r>
              <a:rPr lang="en-US" sz="1400" dirty="0" smtClean="0">
                <a:solidFill>
                  <a:srgbClr val="471539"/>
                </a:solidFill>
              </a:rPr>
              <a:t> agonist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45297" y="2881142"/>
            <a:ext cx="121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463 (31%)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7104" y="2904075"/>
            <a:ext cx="121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245 (29%)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896186" y="3571940"/>
            <a:ext cx="943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539"/>
                </a:solidFill>
              </a:rPr>
              <a:t>458</a:t>
            </a:r>
          </a:p>
          <a:p>
            <a:pPr algn="ctr"/>
            <a:r>
              <a:rPr lang="en-US" sz="1200" dirty="0" err="1" smtClean="0">
                <a:solidFill>
                  <a:srgbClr val="471539"/>
                </a:solidFill>
              </a:rPr>
              <a:t>Goserelin</a:t>
            </a:r>
            <a:endParaRPr lang="en-US" sz="1200" dirty="0">
              <a:solidFill>
                <a:srgbClr val="471539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981710" y="3572726"/>
            <a:ext cx="943628" cy="461665"/>
          </a:xfrm>
          <a:prstGeom prst="rect">
            <a:avLst/>
          </a:prstGeom>
          <a:solidFill>
            <a:srgbClr val="FFFFFF"/>
          </a:solidFill>
          <a:ln>
            <a:solidFill>
              <a:srgbClr val="47153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471539"/>
                </a:solidFill>
              </a:rPr>
              <a:t>379</a:t>
            </a:r>
          </a:p>
          <a:p>
            <a:pPr algn="ctr"/>
            <a:r>
              <a:rPr lang="en-US" sz="1200" dirty="0" err="1" smtClean="0">
                <a:solidFill>
                  <a:srgbClr val="471539"/>
                </a:solidFill>
              </a:rPr>
              <a:t>Leuprolide</a:t>
            </a:r>
            <a:endParaRPr lang="en-US" sz="1200" dirty="0">
              <a:solidFill>
                <a:srgbClr val="471539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302494" y="4881890"/>
            <a:ext cx="1800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71539"/>
                </a:solidFill>
              </a:rPr>
              <a:t>CVD, cardiovascular disease</a:t>
            </a:r>
            <a:endParaRPr lang="en-US" sz="1100" dirty="0">
              <a:solidFill>
                <a:srgbClr val="47153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390920" y="4881890"/>
            <a:ext cx="2753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71539"/>
                </a:solidFill>
              </a:rPr>
              <a:t>Albertson PC, et al. </a:t>
            </a:r>
            <a:r>
              <a:rPr lang="en-US" sz="1100" dirty="0" err="1" smtClean="0">
                <a:solidFill>
                  <a:srgbClr val="471539"/>
                </a:solidFill>
              </a:rPr>
              <a:t>Eur</a:t>
            </a:r>
            <a:r>
              <a:rPr lang="en-US" sz="1100" dirty="0" smtClean="0">
                <a:solidFill>
                  <a:srgbClr val="471539"/>
                </a:solidFill>
              </a:rPr>
              <a:t> </a:t>
            </a:r>
            <a:r>
              <a:rPr lang="en-US" sz="1100" dirty="0" err="1" smtClean="0">
                <a:solidFill>
                  <a:srgbClr val="471539"/>
                </a:solidFill>
              </a:rPr>
              <a:t>Urol</a:t>
            </a:r>
            <a:r>
              <a:rPr lang="en-US" sz="1100" dirty="0" smtClean="0">
                <a:solidFill>
                  <a:srgbClr val="471539"/>
                </a:solidFill>
              </a:rPr>
              <a:t> 2014:65;565-73</a:t>
            </a:r>
            <a:endParaRPr lang="en-US" sz="1100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393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751955"/>
              </p:ext>
            </p:extLst>
          </p:nvPr>
        </p:nvGraphicFramePr>
        <p:xfrm>
          <a:off x="666068" y="564499"/>
          <a:ext cx="8081622" cy="35423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93874"/>
                <a:gridCol w="2693874"/>
                <a:gridCol w="2693874"/>
              </a:tblGrid>
              <a:tr h="37325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Variable</a:t>
                      </a:r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Degarelix</a:t>
                      </a:r>
                      <a:endParaRPr lang="en-US" sz="1100" dirty="0" smtClean="0"/>
                    </a:p>
                    <a:p>
                      <a:pPr algn="ctr"/>
                      <a:r>
                        <a:rPr lang="en-US" sz="1100" dirty="0" smtClean="0"/>
                        <a:t>N=1491</a:t>
                      </a:r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GnRH</a:t>
                      </a:r>
                      <a:r>
                        <a:rPr lang="en-US" sz="1100" dirty="0" smtClean="0"/>
                        <a:t> Agonist</a:t>
                      </a:r>
                    </a:p>
                    <a:p>
                      <a:pPr algn="ctr"/>
                      <a:r>
                        <a:rPr lang="en-US" sz="1100" dirty="0" smtClean="0"/>
                        <a:t>N=837</a:t>
                      </a:r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</a:tr>
              <a:tr h="267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Age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(</a:t>
                      </a:r>
                      <a:r>
                        <a:rPr lang="en-US" sz="1100" baseline="0" dirty="0" err="1" smtClean="0">
                          <a:solidFill>
                            <a:srgbClr val="471539"/>
                          </a:solidFill>
                        </a:rPr>
                        <a:t>yrs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71.7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71.6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Body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Mass Index &gt;30,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27.2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334 (22)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27.5</a:t>
                      </a:r>
                    </a:p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200 (24)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267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History of CVD, n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463 (31)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245 (29)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267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History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of Smoking,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707 (47)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432 (52)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History of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Alcohol Use,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889 (60)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475(57)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History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of Hypertension,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1117 (75)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615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(74)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Serum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Cholesterol &gt;6.2 </a:t>
                      </a:r>
                      <a:r>
                        <a:rPr lang="en-US" sz="1100" baseline="0" dirty="0" err="1" smtClean="0">
                          <a:solidFill>
                            <a:srgbClr val="471539"/>
                          </a:solidFill>
                        </a:rPr>
                        <a:t>mmol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/L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399 (270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247 (30)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404945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Statin Medication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Use,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400 (27)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234 (28)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26729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History of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Diabetes, n (%)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221 (15)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128 (15)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02494" y="4881890"/>
            <a:ext cx="1800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71539"/>
                </a:solidFill>
              </a:rPr>
              <a:t>CVD, cardiovascular disease</a:t>
            </a:r>
            <a:endParaRPr lang="en-US" sz="1100" dirty="0">
              <a:solidFill>
                <a:srgbClr val="47153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0920" y="4881890"/>
            <a:ext cx="2753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471539"/>
                </a:solidFill>
              </a:rPr>
              <a:t>Albertson PC, et al. </a:t>
            </a:r>
            <a:r>
              <a:rPr lang="en-US" sz="1100" dirty="0" err="1" smtClean="0">
                <a:solidFill>
                  <a:srgbClr val="471539"/>
                </a:solidFill>
              </a:rPr>
              <a:t>Eur</a:t>
            </a:r>
            <a:r>
              <a:rPr lang="en-US" sz="1100" dirty="0" smtClean="0">
                <a:solidFill>
                  <a:srgbClr val="471539"/>
                </a:solidFill>
              </a:rPr>
              <a:t> </a:t>
            </a:r>
            <a:r>
              <a:rPr lang="en-US" sz="1100" dirty="0" err="1" smtClean="0">
                <a:solidFill>
                  <a:srgbClr val="471539"/>
                </a:solidFill>
              </a:rPr>
              <a:t>Urol</a:t>
            </a:r>
            <a:r>
              <a:rPr lang="en-US" sz="1100" dirty="0" smtClean="0">
                <a:solidFill>
                  <a:srgbClr val="471539"/>
                </a:solidFill>
              </a:rPr>
              <a:t> 2014:65;565-73</a:t>
            </a:r>
            <a:endParaRPr lang="en-US" sz="1100" dirty="0">
              <a:solidFill>
                <a:srgbClr val="47153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72" y="22900"/>
            <a:ext cx="771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471539"/>
                </a:solidFill>
              </a:rPr>
              <a:t>Selected Baseline Demographics Relating to CV Risk</a:t>
            </a:r>
            <a:endParaRPr lang="en-US" sz="2400" b="1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41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20544"/>
          <a:stretch/>
        </p:blipFill>
        <p:spPr bwMode="auto">
          <a:xfrm>
            <a:off x="2302536" y="1332395"/>
            <a:ext cx="4777952" cy="281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84561" y="233985"/>
            <a:ext cx="8220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471539"/>
                </a:solidFill>
              </a:rPr>
              <a:t>Lower Risk of CV Event or Death with </a:t>
            </a:r>
            <a:r>
              <a:rPr lang="en-US" sz="2400" b="1" dirty="0" err="1" smtClean="0">
                <a:solidFill>
                  <a:srgbClr val="471539"/>
                </a:solidFill>
              </a:rPr>
              <a:t>Degarelix</a:t>
            </a:r>
            <a:r>
              <a:rPr lang="en-US" sz="2400" b="1" dirty="0" smtClean="0">
                <a:solidFill>
                  <a:srgbClr val="471539"/>
                </a:solidFill>
              </a:rPr>
              <a:t> in Men With Baseline CVD</a:t>
            </a:r>
            <a:endParaRPr lang="en-US" sz="2400" b="1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126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 smtClean="0"/>
              <a:t>Clinical data</a:t>
            </a:r>
            <a:endParaRPr lang="en-US" b="1" dirty="0"/>
          </a:p>
        </p:txBody>
      </p:sp>
      <p:sp>
        <p:nvSpPr>
          <p:cNvPr id="5" name="Subtitle 2"/>
          <p:cNvSpPr>
            <a:spLocks noGrp="1"/>
          </p:cNvSpPr>
          <p:nvPr>
            <p:ph idx="1"/>
          </p:nvPr>
        </p:nvSpPr>
        <p:spPr>
          <a:xfrm>
            <a:off x="1215162" y="1579976"/>
            <a:ext cx="6704904" cy="772011"/>
          </a:xfrm>
        </p:spPr>
        <p:txBody>
          <a:bodyPr/>
          <a:lstStyle/>
          <a:p>
            <a:pPr marL="0" indent="0">
              <a:buNone/>
            </a:pPr>
            <a:r>
              <a:rPr lang="en-CA" b="1" dirty="0" smtClean="0"/>
              <a:t>Pilot prospective randomized trial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8296" y="2351987"/>
            <a:ext cx="79985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>
                <a:solidFill>
                  <a:srgbClr val="471539"/>
                </a:solidFill>
              </a:rPr>
              <a:t>AUA 2017 annual meeting Abstract # </a:t>
            </a:r>
            <a:r>
              <a:rPr lang="en-US" sz="3200" b="1" dirty="0" smtClean="0">
                <a:solidFill>
                  <a:srgbClr val="471539"/>
                </a:solidFill>
              </a:rPr>
              <a:t>17-3358</a:t>
            </a:r>
            <a:r>
              <a:rPr lang="en-CA" sz="3200" dirty="0" smtClean="0">
                <a:solidFill>
                  <a:srgbClr val="471539"/>
                </a:solidFill>
              </a:rPr>
              <a:t> </a:t>
            </a:r>
            <a:endParaRPr lang="en-US" sz="3200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3200" b="1" dirty="0" smtClean="0"/>
              <a:t>Abstract # </a:t>
            </a:r>
            <a:r>
              <a:rPr lang="en-US" sz="3200" b="1" dirty="0" smtClean="0"/>
              <a:t>17-3358 (PI- Prof. David Margel)</a:t>
            </a:r>
            <a:endParaRPr lang="en-US" sz="3200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01061" cy="33944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Sixty-six patients with pre-existing CVD were randomized (33 antagonist vs.33 agonist).</a:t>
            </a:r>
          </a:p>
          <a:p>
            <a:endParaRPr lang="en-US" sz="1800" dirty="0" smtClean="0"/>
          </a:p>
          <a:p>
            <a:r>
              <a:rPr lang="en-US" sz="1800" dirty="0" smtClean="0"/>
              <a:t>A Cardiovascular event was considered one of the following: myocardial infarction, </a:t>
            </a:r>
            <a:r>
              <a:rPr lang="en-US" sz="1800" dirty="0" err="1" smtClean="0"/>
              <a:t>ischaemic</a:t>
            </a:r>
            <a:r>
              <a:rPr lang="en-US" sz="1800" dirty="0" smtClean="0"/>
              <a:t> or </a:t>
            </a:r>
            <a:r>
              <a:rPr lang="en-US" sz="1800" dirty="0" err="1" smtClean="0"/>
              <a:t>haemorrhagic</a:t>
            </a:r>
            <a:r>
              <a:rPr lang="en-US" sz="1800" dirty="0" smtClean="0"/>
              <a:t> </a:t>
            </a:r>
            <a:r>
              <a:rPr lang="en-US" sz="1800" dirty="0" err="1" smtClean="0"/>
              <a:t>cerebrovascular</a:t>
            </a:r>
            <a:r>
              <a:rPr lang="en-US" sz="1800" dirty="0" smtClean="0"/>
              <a:t> event, arterial embolic and thrombotic events, </a:t>
            </a:r>
            <a:r>
              <a:rPr lang="en-US" sz="1800" b="1" dirty="0" smtClean="0"/>
              <a:t>emergency room visit or hospitalization due to </a:t>
            </a:r>
            <a:r>
              <a:rPr lang="en-US" sz="1800" b="1" dirty="0" err="1" smtClean="0"/>
              <a:t>ischaemic</a:t>
            </a:r>
            <a:r>
              <a:rPr lang="en-US" sz="1800" b="1" dirty="0" smtClean="0"/>
              <a:t> heart disease</a:t>
            </a:r>
            <a:r>
              <a:rPr lang="en-US" sz="1800" dirty="0" smtClean="0"/>
              <a:t>, coronary artery or </a:t>
            </a:r>
            <a:r>
              <a:rPr lang="en-US" sz="1800" dirty="0" err="1" smtClean="0"/>
              <a:t>iliofemoral</a:t>
            </a:r>
            <a:r>
              <a:rPr lang="en-US" sz="1800" dirty="0" smtClean="0"/>
              <a:t> artery revascularization, peripheral vascular disease (vascular surgery/intervention).</a:t>
            </a:r>
          </a:p>
          <a:p>
            <a:endParaRPr lang="en-US" sz="1800" dirty="0" smtClean="0"/>
          </a:p>
          <a:p>
            <a:r>
              <a:rPr lang="en-US" sz="1800" dirty="0"/>
              <a:t>M</a:t>
            </a:r>
            <a:r>
              <a:rPr lang="en-US" sz="1800" dirty="0" smtClean="0"/>
              <a:t>edian follow up of 8.5 months</a:t>
            </a:r>
          </a:p>
          <a:p>
            <a:pPr>
              <a:buNone/>
            </a:pPr>
            <a:endParaRPr lang="en-CA" sz="2000" dirty="0" smtClean="0"/>
          </a:p>
        </p:txBody>
      </p:sp>
    </p:spTree>
    <p:extLst>
      <p:ext uri="{BB962C8B-B14F-4D97-AF65-F5344CB8AC3E}">
        <p14:creationId xmlns:p14="http://schemas.microsoft.com/office/powerpoint/2010/main" val="3831907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153240"/>
              </p:ext>
            </p:extLst>
          </p:nvPr>
        </p:nvGraphicFramePr>
        <p:xfrm>
          <a:off x="472028" y="494990"/>
          <a:ext cx="6176274" cy="1981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8758"/>
                <a:gridCol w="2058758"/>
                <a:gridCol w="2058758"/>
              </a:tblGrid>
              <a:tr h="209477"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LHRH Agonist (n=33)</a:t>
                      </a:r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LHRH Antagonist (n=33)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</a:tr>
              <a:tr h="12718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CVA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12718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TIA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12718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Unstable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</a:t>
                      </a:r>
                      <a:r>
                        <a:rPr lang="en-US" sz="1100" baseline="0" dirty="0" err="1" smtClean="0">
                          <a:solidFill>
                            <a:srgbClr val="471539"/>
                          </a:solidFill>
                        </a:rPr>
                        <a:t>Agina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4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12718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MI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1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127182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Other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CV-related 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2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127182">
                <a:tc>
                  <a:txBody>
                    <a:bodyPr/>
                    <a:lstStyle/>
                    <a:p>
                      <a:pPr algn="l"/>
                      <a:r>
                        <a:rPr lang="en-US" sz="1100" b="1" dirty="0" smtClean="0">
                          <a:solidFill>
                            <a:srgbClr val="471539"/>
                          </a:solidFill>
                        </a:rPr>
                        <a:t>Total</a:t>
                      </a:r>
                      <a:endParaRPr lang="en-US" sz="1100" b="1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71539"/>
                          </a:solidFill>
                        </a:rPr>
                        <a:t>30%</a:t>
                      </a:r>
                      <a:r>
                        <a:rPr lang="en-US" sz="1100" b="1" baseline="0" dirty="0" smtClean="0">
                          <a:solidFill>
                            <a:srgbClr val="471539"/>
                          </a:solidFill>
                        </a:rPr>
                        <a:t> (10)</a:t>
                      </a:r>
                      <a:endParaRPr lang="en-US" sz="1100" b="1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rgbClr val="471539"/>
                          </a:solidFill>
                        </a:rPr>
                        <a:t>6% (2)</a:t>
                      </a:r>
                      <a:endParaRPr lang="en-US" sz="1100" b="1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151572"/>
              </p:ext>
            </p:extLst>
          </p:nvPr>
        </p:nvGraphicFramePr>
        <p:xfrm>
          <a:off x="472028" y="2862891"/>
          <a:ext cx="7715382" cy="11684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1794"/>
                <a:gridCol w="2571794"/>
                <a:gridCol w="2571794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LHRH Agonist (n=33)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LHRH Antagonist (n=33)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Emergency Hospitalization 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70%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(7)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100% (2)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Cardiac</a:t>
                      </a:r>
                      <a:r>
                        <a:rPr lang="en-US" sz="1100" baseline="0" dirty="0" smtClean="0">
                          <a:solidFill>
                            <a:srgbClr val="471539"/>
                          </a:solidFill>
                        </a:rPr>
                        <a:t> Outcome Managed Electively 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30% (3)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rgbClr val="471539"/>
                          </a:solidFill>
                        </a:rPr>
                        <a:t>-</a:t>
                      </a:r>
                      <a:endParaRPr lang="en-US" sz="11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028" y="116993"/>
            <a:ext cx="845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71539"/>
                </a:solidFill>
              </a:rPr>
              <a:t>Table 6: Cardio-Vascular Related Events During Intervention Period (Median Follow-up 8.5 months):</a:t>
            </a:r>
            <a:endParaRPr lang="en-US" sz="1200" b="1" dirty="0">
              <a:solidFill>
                <a:srgbClr val="47153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028" y="2585892"/>
            <a:ext cx="8458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471539"/>
                </a:solidFill>
              </a:rPr>
              <a:t>Table 7: Nature of Cardio-Vascular Events Urgency</a:t>
            </a:r>
            <a:endParaRPr lang="en-US" sz="1200" b="1" dirty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882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133"/>
            <a:ext cx="8229600" cy="857250"/>
          </a:xfrm>
        </p:spPr>
        <p:txBody>
          <a:bodyPr/>
          <a:lstStyle/>
          <a:p>
            <a:r>
              <a:rPr lang="en-US" dirty="0" smtClean="0"/>
              <a:t>Those Were Real Events</a:t>
            </a:r>
            <a:r>
              <a:rPr lang="is-IS" dirty="0" smtClean="0"/>
              <a:t>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8559" y="1063229"/>
            <a:ext cx="3510734" cy="357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9536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_-3533975844291642651תרשים 1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73075"/>
            <a:ext cx="5175021" cy="275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356173" y="549007"/>
            <a:ext cx="152400" cy="1524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67206" y="462671"/>
            <a:ext cx="841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471539"/>
                </a:solidFill>
              </a:rPr>
              <a:t>No event</a:t>
            </a:r>
            <a:endParaRPr lang="en-US" sz="1200" b="1" dirty="0">
              <a:solidFill>
                <a:srgbClr val="47153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6173" y="930007"/>
            <a:ext cx="152400" cy="152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8573" y="853807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200" b="1" dirty="0" smtClean="0">
                <a:solidFill>
                  <a:srgbClr val="471539"/>
                </a:solidFill>
              </a:rPr>
              <a:t>  Event</a:t>
            </a:r>
            <a:endParaRPr lang="en-US" sz="1200" b="1" dirty="0">
              <a:solidFill>
                <a:srgbClr val="471539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7984" y="3203571"/>
            <a:ext cx="6856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471539"/>
                </a:solidFill>
              </a:rPr>
              <a:t> 47%  of patients who had a decrease of &lt;60% in serum FSH levels within 3m had a CV </a:t>
            </a:r>
            <a:r>
              <a:rPr lang="en-US" sz="1600" dirty="0" smtClean="0">
                <a:solidFill>
                  <a:srgbClr val="471539"/>
                </a:solidFill>
              </a:rPr>
              <a:t>event </a:t>
            </a:r>
            <a:r>
              <a:rPr lang="en-US" sz="1600" dirty="0">
                <a:solidFill>
                  <a:srgbClr val="471539"/>
                </a:solidFill>
              </a:rPr>
              <a:t>versus 7% of patients experiencing a &gt;60% decreased in </a:t>
            </a:r>
            <a:r>
              <a:rPr lang="en-US" sz="1600" dirty="0">
                <a:solidFill>
                  <a:srgbClr val="471539"/>
                </a:solidFill>
                <a:latin typeface="Symbol" pitchFamily="18" charset="2"/>
              </a:rPr>
              <a:t>d </a:t>
            </a:r>
            <a:r>
              <a:rPr lang="en-US" sz="1600" dirty="0">
                <a:solidFill>
                  <a:srgbClr val="471539"/>
                </a:solidFill>
              </a:rPr>
              <a:t>FSH in 3m </a:t>
            </a:r>
            <a:r>
              <a:rPr lang="en-US" sz="1600" dirty="0" smtClean="0">
                <a:solidFill>
                  <a:srgbClr val="471539"/>
                </a:solidFill>
              </a:rPr>
              <a:t>(</a:t>
            </a:r>
            <a:r>
              <a:rPr lang="en-US" sz="1600" dirty="0">
                <a:solidFill>
                  <a:srgbClr val="471539"/>
                </a:solidFill>
              </a:rPr>
              <a:t>p=0.0014)</a:t>
            </a:r>
          </a:p>
          <a:p>
            <a:endParaRPr lang="en-US" sz="1600" dirty="0">
              <a:solidFill>
                <a:srgbClr val="47153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>
                <a:solidFill>
                  <a:srgbClr val="471539"/>
                </a:solidFill>
              </a:rPr>
              <a:t> Within the agonist arm, patients with a lower than 40% FSH decrease were twice </a:t>
            </a:r>
            <a:r>
              <a:rPr lang="en-US" sz="1600" dirty="0" smtClean="0">
                <a:solidFill>
                  <a:srgbClr val="471539"/>
                </a:solidFill>
              </a:rPr>
              <a:t>as likely </a:t>
            </a:r>
            <a:r>
              <a:rPr lang="en-US" sz="1600" dirty="0">
                <a:solidFill>
                  <a:srgbClr val="471539"/>
                </a:solidFill>
              </a:rPr>
              <a:t>to experience a cardiovascular event (28% vs. 57%). </a:t>
            </a:r>
          </a:p>
        </p:txBody>
      </p:sp>
    </p:spTree>
    <p:extLst>
      <p:ext uri="{BB962C8B-B14F-4D97-AF65-F5344CB8AC3E}">
        <p14:creationId xmlns:p14="http://schemas.microsoft.com/office/powerpoint/2010/main" val="14197602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38" y="631901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en-CA" dirty="0"/>
              <a:t>Prostate cancer patients needing ADT have higher </a:t>
            </a:r>
            <a:r>
              <a:rPr lang="en-CA" u="sng" dirty="0"/>
              <a:t>baseline</a:t>
            </a:r>
            <a:r>
              <a:rPr lang="en-CA" dirty="0"/>
              <a:t> cardiovascular disease characteristics and risk factors.</a:t>
            </a:r>
          </a:p>
          <a:p>
            <a:pPr>
              <a:buNone/>
            </a:pPr>
            <a:endParaRPr lang="en-CA" dirty="0"/>
          </a:p>
          <a:p>
            <a:r>
              <a:rPr lang="en-CA" dirty="0"/>
              <a:t>The question therefore may be not as much as whether ADT promotes CVD, but rather </a:t>
            </a:r>
            <a:r>
              <a:rPr lang="en-CA" b="1" dirty="0">
                <a:solidFill>
                  <a:srgbClr val="FF0000"/>
                </a:solidFill>
              </a:rPr>
              <a:t>how to prevent it</a:t>
            </a: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/>
              <a:t>in this patient population?</a:t>
            </a:r>
          </a:p>
          <a:p>
            <a:pPr>
              <a:buNone/>
            </a:pPr>
            <a:endParaRPr lang="en-CA" dirty="0"/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 </a:t>
            </a:r>
            <a:r>
              <a:rPr lang="en-CA" sz="2800" dirty="0" err="1"/>
              <a:t>GnRH</a:t>
            </a:r>
            <a:r>
              <a:rPr lang="en-CA" sz="2800" dirty="0"/>
              <a:t> antagonists? Other FSH inhibitors?</a:t>
            </a:r>
          </a:p>
          <a:p>
            <a:pPr marL="514350" indent="-514350">
              <a:buNone/>
            </a:pPr>
            <a:r>
              <a:rPr lang="en-CA" dirty="0"/>
              <a:t>                                </a:t>
            </a:r>
            <a:r>
              <a:rPr lang="en-CA" sz="2800" b="1" dirty="0"/>
              <a:t>and/or</a:t>
            </a:r>
          </a:p>
          <a:p>
            <a:pPr marL="514350" indent="-514350">
              <a:buNone/>
            </a:pPr>
            <a:r>
              <a:rPr lang="en-CA" dirty="0"/>
              <a:t>2.   </a:t>
            </a:r>
            <a:r>
              <a:rPr lang="en-CA" sz="2800" dirty="0"/>
              <a:t>Routine Primary/secondary CVD prevention 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5785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Treatment Strategies for CVD Primary Prevention</a:t>
            </a:r>
            <a:endParaRPr lang="en-US" sz="3600" dirty="0"/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075151"/>
              </p:ext>
            </p:extLst>
          </p:nvPr>
        </p:nvGraphicFramePr>
        <p:xfrm>
          <a:off x="457200" y="1469635"/>
          <a:ext cx="8229600" cy="23164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Non-Drug</a:t>
                      </a:r>
                      <a:endParaRPr lang="en-US" sz="20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Drug</a:t>
                      </a:r>
                      <a:endParaRPr lang="en-US" sz="2000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Diet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Exercise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Non-smoking</a:t>
                      </a:r>
                    </a:p>
                    <a:p>
                      <a:pPr marL="342900" indent="-342900">
                        <a:buAutoNum type="arabicPeriod"/>
                      </a:pPr>
                      <a:endParaRPr lang="en-US" sz="2000" dirty="0" smtClean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Aspirin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Cholesterol</a:t>
                      </a:r>
                    </a:p>
                    <a:p>
                      <a:pPr marL="720725" indent="-366713">
                        <a:buFontTx/>
                        <a:buChar char="•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Statin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3. Blood</a:t>
                      </a:r>
                      <a:r>
                        <a:rPr lang="en-US" sz="2000" baseline="0" dirty="0" smtClean="0">
                          <a:solidFill>
                            <a:srgbClr val="471539"/>
                          </a:solidFill>
                        </a:rPr>
                        <a:t> pressure</a:t>
                      </a:r>
                    </a:p>
                    <a:p>
                      <a:pPr marL="725488" indent="-371475">
                        <a:buFontTx/>
                        <a:buChar char="•"/>
                      </a:pPr>
                      <a:r>
                        <a:rPr lang="en-US" sz="2000" dirty="0" smtClean="0">
                          <a:solidFill>
                            <a:srgbClr val="471539"/>
                          </a:solidFill>
                        </a:rPr>
                        <a:t>ACE-I or ARB</a:t>
                      </a:r>
                    </a:p>
                    <a:p>
                      <a:pPr marL="0" indent="0">
                        <a:buNone/>
                      </a:pPr>
                      <a:endParaRPr lang="en-US" sz="2000" dirty="0">
                        <a:solidFill>
                          <a:srgbClr val="47153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939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178278"/>
            <a:ext cx="886968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PC Patients are at High Risk of CVD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sz="2400" dirty="0" smtClean="0"/>
              <a:t>Risk of MI, stroke, or CV death in PC patients &gt;2% per year</a:t>
            </a:r>
            <a:r>
              <a:rPr lang="en-US" sz="2400" baseline="30000" dirty="0" smtClean="0"/>
              <a:t>1, 2</a:t>
            </a:r>
          </a:p>
          <a:p>
            <a:r>
              <a:rPr lang="en-US" sz="2400" dirty="0" smtClean="0"/>
              <a:t>Risk of MI, stroke, or CV death in PC patients on ADT  &gt;4% per year</a:t>
            </a:r>
            <a:r>
              <a:rPr lang="en-US" sz="2400" baseline="30000" dirty="0" smtClean="0"/>
              <a:t>1, 2</a:t>
            </a:r>
          </a:p>
          <a:p>
            <a:r>
              <a:rPr lang="en-US" sz="2400" dirty="0" smtClean="0"/>
              <a:t>CVD </a:t>
            </a:r>
            <a:r>
              <a:rPr lang="en-US" sz="2400" dirty="0"/>
              <a:t>risk considered high if global risk estimate for hard CVD events of ≥2% per </a:t>
            </a:r>
            <a:r>
              <a:rPr lang="en-US" sz="2400" dirty="0" smtClean="0"/>
              <a:t>year</a:t>
            </a:r>
            <a:r>
              <a:rPr lang="en-US" sz="2400" baseline="30000" dirty="0" smtClean="0"/>
              <a:t>3</a:t>
            </a:r>
            <a:endParaRPr lang="en-US" sz="24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10208" y="4312503"/>
            <a:ext cx="6632192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471539"/>
                </a:solidFill>
              </a:rPr>
              <a:t>Keating, </a:t>
            </a:r>
            <a:r>
              <a:rPr lang="en-US" sz="1200" i="1" dirty="0" smtClean="0">
                <a:solidFill>
                  <a:srgbClr val="471539"/>
                </a:solidFill>
              </a:rPr>
              <a:t>et al. JNCI </a:t>
            </a:r>
            <a:r>
              <a:rPr lang="en-US" sz="1200" dirty="0" smtClean="0">
                <a:solidFill>
                  <a:srgbClr val="471539"/>
                </a:solidFill>
              </a:rPr>
              <a:t>2010; 102: 39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 smtClean="0">
                <a:solidFill>
                  <a:srgbClr val="471539"/>
                </a:solidFill>
              </a:rPr>
              <a:t>O’Farrell, </a:t>
            </a:r>
            <a:r>
              <a:rPr lang="en-US" sz="1200" i="1" dirty="0" smtClean="0">
                <a:solidFill>
                  <a:srgbClr val="471539"/>
                </a:solidFill>
              </a:rPr>
              <a:t>et al. JCO </a:t>
            </a:r>
            <a:r>
              <a:rPr lang="en-US" sz="1200" dirty="0" smtClean="0">
                <a:solidFill>
                  <a:srgbClr val="471539"/>
                </a:solidFill>
              </a:rPr>
              <a:t>2015; 102: 39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200" dirty="0">
                <a:solidFill>
                  <a:srgbClr val="471539"/>
                </a:solidFill>
              </a:rPr>
              <a:t>Greenland </a:t>
            </a:r>
            <a:r>
              <a:rPr lang="en-US" sz="1200" i="1" dirty="0">
                <a:solidFill>
                  <a:srgbClr val="471539"/>
                </a:solidFill>
              </a:rPr>
              <a:t>et al. </a:t>
            </a:r>
            <a:r>
              <a:rPr lang="en-US" sz="1200" dirty="0">
                <a:solidFill>
                  <a:srgbClr val="471539"/>
                </a:solidFill>
              </a:rPr>
              <a:t>2010 American Heart Association Guideline for Assessment of Cardiovascular Risk in Asymptomatic Adults. C</a:t>
            </a:r>
            <a:r>
              <a:rPr lang="en-US" sz="1200" i="1" dirty="0">
                <a:solidFill>
                  <a:srgbClr val="471539"/>
                </a:solidFill>
              </a:rPr>
              <a:t>irculation</a:t>
            </a:r>
            <a:r>
              <a:rPr lang="en-US" sz="1200" dirty="0">
                <a:solidFill>
                  <a:srgbClr val="471539"/>
                </a:solidFill>
              </a:rPr>
              <a:t> 2010; 122: </a:t>
            </a:r>
            <a:r>
              <a:rPr lang="en-US" sz="1200" dirty="0" smtClean="0">
                <a:solidFill>
                  <a:srgbClr val="471539"/>
                </a:solidFill>
              </a:rPr>
              <a:t>e584</a:t>
            </a:r>
            <a:endParaRPr lang="en-US" sz="2000" dirty="0" smtClean="0">
              <a:solidFill>
                <a:srgbClr val="4715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112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RADICAL PC2 -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PRIMARY: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AU" dirty="0"/>
              <a:t>To determine whether systematic CV and lifestyle risk factor  modification strategy reduces the risk of CVD in men with a new diagnosis of PC or who are commencing ADT</a:t>
            </a:r>
            <a:endParaRPr lang="en-US" u="sng" dirty="0"/>
          </a:p>
          <a:p>
            <a:pPr marL="0" indent="0">
              <a:buNone/>
            </a:pPr>
            <a:endParaRPr lang="en-AU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08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000" y="317500"/>
            <a:ext cx="8153400" cy="646331"/>
          </a:xfrm>
          <a:prstGeom prst="rect">
            <a:avLst/>
          </a:prstGeom>
          <a:ln>
            <a:solidFill>
              <a:srgbClr val="47153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71539"/>
                </a:solidFill>
              </a:rPr>
              <a:t>New prostate cancer (diagnosed within 1 year) or commencing ADT for the 1</a:t>
            </a:r>
            <a:r>
              <a:rPr lang="en-US" baseline="30000" dirty="0" smtClean="0">
                <a:solidFill>
                  <a:srgbClr val="471539"/>
                </a:solidFill>
              </a:rPr>
              <a:t>st</a:t>
            </a:r>
            <a:r>
              <a:rPr lang="en-US" dirty="0" smtClean="0">
                <a:solidFill>
                  <a:srgbClr val="471539"/>
                </a:solidFill>
              </a:rPr>
              <a:t> time</a:t>
            </a:r>
          </a:p>
          <a:p>
            <a:pPr algn="ctr"/>
            <a:r>
              <a:rPr lang="en-US" dirty="0" smtClean="0">
                <a:solidFill>
                  <a:srgbClr val="471539"/>
                </a:solidFill>
              </a:rPr>
              <a:t>N=6000</a:t>
            </a:r>
            <a:endParaRPr lang="en-US" dirty="0">
              <a:solidFill>
                <a:srgbClr val="47153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178" y="1519535"/>
            <a:ext cx="3113844" cy="923330"/>
          </a:xfrm>
          <a:prstGeom prst="rect">
            <a:avLst/>
          </a:prstGeom>
          <a:ln>
            <a:solidFill>
              <a:srgbClr val="47153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471539"/>
                </a:solidFill>
              </a:rPr>
              <a:t>RADICAL PC1</a:t>
            </a:r>
          </a:p>
          <a:p>
            <a:pPr algn="ctr"/>
            <a:r>
              <a:rPr lang="en-US" dirty="0" smtClean="0">
                <a:solidFill>
                  <a:srgbClr val="471539"/>
                </a:solidFill>
              </a:rPr>
              <a:t>Observational registry</a:t>
            </a:r>
          </a:p>
          <a:p>
            <a:pPr algn="ctr"/>
            <a:r>
              <a:rPr lang="en-US" dirty="0" smtClean="0">
                <a:solidFill>
                  <a:srgbClr val="471539"/>
                </a:solidFill>
              </a:rPr>
              <a:t>N=1884</a:t>
            </a:r>
            <a:endParaRPr lang="en-US" dirty="0">
              <a:solidFill>
                <a:srgbClr val="47153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3800" y="1522530"/>
            <a:ext cx="3657600" cy="923330"/>
          </a:xfrm>
          <a:prstGeom prst="rect">
            <a:avLst/>
          </a:prstGeom>
          <a:ln>
            <a:solidFill>
              <a:srgbClr val="47153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471539"/>
                </a:solidFill>
              </a:rPr>
              <a:t>RADICAL </a:t>
            </a:r>
            <a:r>
              <a:rPr lang="en-US" b="1" dirty="0" smtClean="0">
                <a:solidFill>
                  <a:srgbClr val="471539"/>
                </a:solidFill>
              </a:rPr>
              <a:t>PC2</a:t>
            </a:r>
            <a:endParaRPr lang="en-US" b="1" dirty="0">
              <a:solidFill>
                <a:srgbClr val="471539"/>
              </a:solidFill>
            </a:endParaRPr>
          </a:p>
          <a:p>
            <a:pPr algn="ctr"/>
            <a:r>
              <a:rPr lang="en-US" dirty="0" smtClean="0">
                <a:solidFill>
                  <a:srgbClr val="471539"/>
                </a:solidFill>
              </a:rPr>
              <a:t>Randomized, controlled trial</a:t>
            </a:r>
          </a:p>
          <a:p>
            <a:pPr algn="ctr"/>
            <a:r>
              <a:rPr lang="en-US" dirty="0" smtClean="0">
                <a:solidFill>
                  <a:srgbClr val="471539"/>
                </a:solidFill>
              </a:rPr>
              <a:t>N=4116</a:t>
            </a:r>
            <a:endParaRPr lang="en-US" dirty="0">
              <a:solidFill>
                <a:srgbClr val="47153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9585" y="2974105"/>
            <a:ext cx="3009900" cy="738664"/>
          </a:xfrm>
          <a:prstGeom prst="rect">
            <a:avLst/>
          </a:prstGeom>
          <a:ln>
            <a:solidFill>
              <a:srgbClr val="47153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71539"/>
                </a:solidFill>
              </a:rPr>
              <a:t>Intervention</a:t>
            </a:r>
            <a:r>
              <a:rPr lang="en-US" sz="1400" dirty="0" smtClean="0">
                <a:solidFill>
                  <a:srgbClr val="471539"/>
                </a:solidFill>
              </a:rPr>
              <a:t>:</a:t>
            </a:r>
          </a:p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Systematic CV risk factor management</a:t>
            </a:r>
          </a:p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N=2058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51198" y="2974105"/>
            <a:ext cx="1555318" cy="738664"/>
          </a:xfrm>
          <a:prstGeom prst="rect">
            <a:avLst/>
          </a:prstGeom>
          <a:ln>
            <a:solidFill>
              <a:srgbClr val="47153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471539"/>
                </a:solidFill>
              </a:rPr>
              <a:t>Control</a:t>
            </a:r>
            <a:r>
              <a:rPr lang="en-US" sz="1400" dirty="0" smtClean="0">
                <a:solidFill>
                  <a:srgbClr val="471539"/>
                </a:solidFill>
              </a:rPr>
              <a:t>:</a:t>
            </a:r>
          </a:p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Usual care</a:t>
            </a:r>
          </a:p>
          <a:p>
            <a:pPr algn="ctr"/>
            <a:r>
              <a:rPr lang="en-US" sz="1400" dirty="0" smtClean="0">
                <a:solidFill>
                  <a:srgbClr val="471539"/>
                </a:solidFill>
              </a:rPr>
              <a:t>N=2058</a:t>
            </a:r>
            <a:endParaRPr lang="en-US" sz="1400" dirty="0">
              <a:solidFill>
                <a:srgbClr val="47153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603" y="4089750"/>
            <a:ext cx="6182331" cy="369332"/>
          </a:xfrm>
          <a:prstGeom prst="rect">
            <a:avLst/>
          </a:prstGeom>
          <a:ln>
            <a:solidFill>
              <a:srgbClr val="47153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471539"/>
                </a:solidFill>
              </a:rPr>
              <a:t>Clinical outcomes (N=6000) at average 3 years’ follow-up</a:t>
            </a:r>
            <a:endParaRPr lang="en-US" dirty="0">
              <a:solidFill>
                <a:srgbClr val="471539"/>
              </a:solidFill>
            </a:endParaRPr>
          </a:p>
        </p:txBody>
      </p:sp>
      <p:cxnSp>
        <p:nvCxnSpPr>
          <p:cNvPr id="10" name="Straight Arrow Connector 9"/>
          <p:cNvCxnSpPr>
            <a:stCxn id="4" idx="2"/>
          </p:cNvCxnSpPr>
          <p:nvPr/>
        </p:nvCxnSpPr>
        <p:spPr>
          <a:xfrm flipH="1">
            <a:off x="3458763" y="963831"/>
            <a:ext cx="1125937" cy="473508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84700" y="963831"/>
            <a:ext cx="1246741" cy="473508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24100" y="2445860"/>
            <a:ext cx="616684" cy="1643890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566637" y="2681215"/>
            <a:ext cx="395104" cy="183846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852442" y="2466675"/>
            <a:ext cx="218598" cy="419201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84700" y="3712769"/>
            <a:ext cx="0" cy="365262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979229" y="3712769"/>
            <a:ext cx="0" cy="365262"/>
          </a:xfrm>
          <a:prstGeom prst="straightConnector1">
            <a:avLst/>
          </a:prstGeom>
          <a:ln>
            <a:solidFill>
              <a:srgbClr val="471539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9271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Intervention in RADICAL PC2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438" y="1106964"/>
            <a:ext cx="8738807" cy="29376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sz="2400" dirty="0"/>
              <a:t>Randomized in an open manner to STANDARD CARE, 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 INTERVENTION, which consists of a systematic risk </a:t>
            </a:r>
            <a:r>
              <a:rPr lang="en-US" sz="2400" dirty="0" smtClean="0"/>
              <a:t>factor management </a:t>
            </a:r>
            <a:r>
              <a:rPr lang="en-US" sz="2400" dirty="0"/>
              <a:t>approach:</a:t>
            </a:r>
          </a:p>
          <a:p>
            <a:pPr lvl="2"/>
            <a:r>
              <a:rPr lang="en-US" sz="2000" dirty="0"/>
              <a:t>Aspirin</a:t>
            </a:r>
          </a:p>
          <a:p>
            <a:pPr lvl="2"/>
            <a:r>
              <a:rPr lang="en-US" sz="2000" dirty="0"/>
              <a:t>Statin</a:t>
            </a:r>
          </a:p>
          <a:p>
            <a:pPr lvl="2"/>
            <a:r>
              <a:rPr lang="en-US" sz="2000" dirty="0"/>
              <a:t>ACE-I for BP &gt;130/80</a:t>
            </a:r>
          </a:p>
          <a:p>
            <a:pPr lvl="2"/>
            <a:r>
              <a:rPr lang="en-US" sz="2000" dirty="0"/>
              <a:t>Dietary counseling</a:t>
            </a:r>
          </a:p>
          <a:p>
            <a:pPr lvl="2"/>
            <a:r>
              <a:rPr lang="en-US" sz="2000" dirty="0"/>
              <a:t>Exercise advice</a:t>
            </a:r>
          </a:p>
          <a:p>
            <a:pPr lvl="2"/>
            <a:r>
              <a:rPr lang="en-US" sz="2000" dirty="0"/>
              <a:t>Support to quit smoking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9434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/>
              <a:t>Composite primary efficacy outcome: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 smtClean="0"/>
              <a:t>Cardiovascular </a:t>
            </a:r>
            <a:r>
              <a:rPr lang="en-AU" sz="2400" dirty="0"/>
              <a:t>death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Myocardial infarction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Stroke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Heart failure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AU" sz="2400" dirty="0"/>
              <a:t>Arterial revascularization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019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39" y="993174"/>
            <a:ext cx="8229600" cy="3394472"/>
          </a:xfrm>
        </p:spPr>
        <p:txBody>
          <a:bodyPr>
            <a:normAutofit fontScale="92500" lnSpcReduction="20000"/>
          </a:bodyPr>
          <a:lstStyle/>
          <a:p>
            <a:endParaRPr lang="en-AU" sz="2000" dirty="0"/>
          </a:p>
          <a:p>
            <a:pPr>
              <a:buFont typeface="Arial" pitchFamily="34" charset="0"/>
              <a:buChar char="•"/>
            </a:pPr>
            <a:r>
              <a:rPr lang="en-AU" dirty="0"/>
              <a:t> Does </a:t>
            </a:r>
            <a:r>
              <a:rPr lang="en-AU" dirty="0">
                <a:solidFill>
                  <a:srgbClr val="FF0000"/>
                </a:solidFill>
              </a:rPr>
              <a:t>systematic CV and lifestyle risk factor  modification strategy</a:t>
            </a:r>
            <a:r>
              <a:rPr lang="en-AU" dirty="0"/>
              <a:t> reduces the risk of CVD in PC patients treated with ADT ?</a:t>
            </a:r>
          </a:p>
          <a:p>
            <a:endParaRPr lang="en-AU" dirty="0"/>
          </a:p>
          <a:p>
            <a:pPr>
              <a:buFont typeface="Arial" pitchFamily="34" charset="0"/>
              <a:buChar char="•"/>
            </a:pPr>
            <a:r>
              <a:rPr lang="en-AU" dirty="0"/>
              <a:t> With systematic CV and lifestyle risk factor  modification strategy is there a CVS safety  benefit for a </a:t>
            </a:r>
            <a:r>
              <a:rPr lang="en-AU" dirty="0">
                <a:solidFill>
                  <a:srgbClr val="FF0000"/>
                </a:solidFill>
              </a:rPr>
              <a:t>specific ADT modality</a:t>
            </a:r>
            <a:r>
              <a:rPr lang="en-AU" dirty="0"/>
              <a:t>?</a:t>
            </a:r>
          </a:p>
          <a:p>
            <a:endParaRPr lang="en-AU" sz="1400" dirty="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2273"/>
            <a:ext cx="884971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</a:t>
            </a:r>
            <a:r>
              <a:rPr lang="en-US" dirty="0" smtClean="0"/>
              <a:t>n 2017 the Appropriate </a:t>
            </a:r>
            <a:r>
              <a:rPr lang="en-US" dirty="0"/>
              <a:t>Q</a:t>
            </a:r>
            <a:r>
              <a:rPr lang="en-US" dirty="0" smtClean="0"/>
              <a:t>uestions </a:t>
            </a:r>
            <a:r>
              <a:rPr lang="en-US" dirty="0"/>
              <a:t>A</a:t>
            </a:r>
            <a:r>
              <a:rPr lang="en-US" dirty="0" smtClean="0"/>
              <a:t>re: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/>
          <a:srcRect l="12920" t="49701" r="73875" b="34495"/>
          <a:stretch/>
        </p:blipFill>
        <p:spPr bwMode="auto">
          <a:xfrm>
            <a:off x="3346743" y="4424107"/>
            <a:ext cx="3171754" cy="719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50869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b="1" dirty="0"/>
              <a:t>Special </a:t>
            </a:r>
            <a:r>
              <a:rPr lang="en-CA" b="1" dirty="0" smtClean="0"/>
              <a:t>Thanks </a:t>
            </a:r>
            <a:r>
              <a:rPr lang="en-CA" b="1" dirty="0"/>
              <a:t>to</a:t>
            </a:r>
            <a:r>
              <a:rPr lang="en-CA" b="1" dirty="0" smtClean="0"/>
              <a:t>:</a:t>
            </a:r>
            <a:endParaRPr lang="en-US" dirty="0"/>
          </a:p>
        </p:txBody>
      </p:sp>
      <p:pic>
        <p:nvPicPr>
          <p:cNvPr id="5" name="Picture 4" descr="mar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31349" y="1370176"/>
            <a:ext cx="2725481" cy="1976646"/>
          </a:xfrm>
          <a:prstGeom prst="rect">
            <a:avLst/>
          </a:prstGeom>
        </p:spPr>
      </p:pic>
      <p:pic>
        <p:nvPicPr>
          <p:cNvPr id="6" name="Picture 5" descr="darryl leong.jpg"/>
          <p:cNvPicPr>
            <a:picLocks noChangeAspect="1"/>
          </p:cNvPicPr>
          <p:nvPr/>
        </p:nvPicPr>
        <p:blipFill rotWithShape="1">
          <a:blip r:embed="rId3" cstate="print"/>
          <a:srcRect b="18057"/>
          <a:stretch/>
        </p:blipFill>
        <p:spPr>
          <a:xfrm>
            <a:off x="381001" y="1370176"/>
            <a:ext cx="2221752" cy="1976646"/>
          </a:xfrm>
          <a:prstGeom prst="rect">
            <a:avLst/>
          </a:prstGeom>
        </p:spPr>
      </p:pic>
      <p:pic>
        <p:nvPicPr>
          <p:cNvPr id="7" name="Picture 6" descr="duivenvoorden_helga.jpg"/>
          <p:cNvPicPr>
            <a:picLocks noChangeAspect="1"/>
          </p:cNvPicPr>
          <p:nvPr/>
        </p:nvPicPr>
        <p:blipFill rotWithShape="1">
          <a:blip r:embed="rId4" cstate="print"/>
          <a:srcRect r="50585"/>
          <a:stretch/>
        </p:blipFill>
        <p:spPr>
          <a:xfrm>
            <a:off x="3444272" y="1370176"/>
            <a:ext cx="2089753" cy="19766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523" y="3567225"/>
            <a:ext cx="262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471539"/>
                </a:solidFill>
              </a:rPr>
              <a:t>Darryl Leong MD, PhD</a:t>
            </a:r>
            <a:endParaRPr lang="en-US" b="1" dirty="0">
              <a:solidFill>
                <a:srgbClr val="47153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41323" y="3567225"/>
            <a:ext cx="2615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471539"/>
                </a:solidFill>
              </a:rPr>
              <a:t>David Margel MD, PhD</a:t>
            </a:r>
            <a:endParaRPr lang="en-US" b="1" dirty="0">
              <a:solidFill>
                <a:srgbClr val="47153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17123" y="3567225"/>
            <a:ext cx="3087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rgbClr val="471539"/>
                </a:solidFill>
              </a:rPr>
              <a:t>Helga </a:t>
            </a:r>
            <a:r>
              <a:rPr lang="en-US" b="1" dirty="0" smtClean="0">
                <a:solidFill>
                  <a:srgbClr val="471539"/>
                </a:solidFill>
              </a:rPr>
              <a:t>Duivenvoorden</a:t>
            </a:r>
            <a:r>
              <a:rPr lang="en-CA" b="1" dirty="0" smtClean="0">
                <a:solidFill>
                  <a:srgbClr val="471539"/>
                </a:solidFill>
              </a:rPr>
              <a:t>, PhD</a:t>
            </a:r>
            <a:endParaRPr lang="en-US" b="1" dirty="0">
              <a:solidFill>
                <a:srgbClr val="471539"/>
              </a:solidFill>
            </a:endParaRPr>
          </a:p>
        </p:txBody>
      </p:sp>
      <p:pic>
        <p:nvPicPr>
          <p:cNvPr id="11" name="Picture 10" descr="prostate cancer canada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38688" y="4225705"/>
            <a:ext cx="1277612" cy="91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5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ADT is </a:t>
            </a:r>
            <a:r>
              <a:rPr lang="en-US" sz="3200" b="1" dirty="0" smtClean="0"/>
              <a:t>Associated With </a:t>
            </a:r>
            <a:r>
              <a:rPr lang="en-US" sz="3200" b="1" dirty="0"/>
              <a:t>an </a:t>
            </a:r>
            <a:r>
              <a:rPr lang="en-US" sz="3200" b="1" dirty="0" smtClean="0"/>
              <a:t>Increased Risk </a:t>
            </a:r>
            <a:r>
              <a:rPr lang="en-US" sz="3200" b="1" dirty="0"/>
              <a:t>of CVD in </a:t>
            </a:r>
            <a:r>
              <a:rPr lang="en-US" sz="3200" b="1" dirty="0" smtClean="0"/>
              <a:t>Observational Studies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3865" y="1137561"/>
            <a:ext cx="5480579" cy="3657797"/>
          </a:xfrm>
          <a:prstGeom prst="rect">
            <a:avLst/>
          </a:prstGeom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567097" y="4795358"/>
            <a:ext cx="257690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>
                <a:solidFill>
                  <a:srgbClr val="660066"/>
                </a:solidFill>
              </a:rPr>
              <a:t>Zhao, </a:t>
            </a:r>
            <a:r>
              <a:rPr lang="en-US" sz="1200" i="1" dirty="0">
                <a:solidFill>
                  <a:srgbClr val="660066"/>
                </a:solidFill>
              </a:rPr>
              <a:t>et al. </a:t>
            </a:r>
            <a:r>
              <a:rPr lang="en-US" sz="1200" i="1" dirty="0" smtClean="0">
                <a:solidFill>
                  <a:srgbClr val="660066"/>
                </a:solidFill>
              </a:rPr>
              <a:t>PLoS One </a:t>
            </a:r>
            <a:r>
              <a:rPr lang="en-US" sz="1200" dirty="0" smtClean="0">
                <a:solidFill>
                  <a:srgbClr val="660066"/>
                </a:solidFill>
              </a:rPr>
              <a:t>2014; 9: e107516</a:t>
            </a:r>
            <a:endParaRPr lang="en-US" sz="1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58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Randomized Trials of ADT vs. Control: CV Mortality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960" y="1243435"/>
            <a:ext cx="7924800" cy="3020194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124065" y="4866501"/>
            <a:ext cx="2019935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1200" dirty="0" smtClean="0">
                <a:solidFill>
                  <a:srgbClr val="660066"/>
                </a:solidFill>
              </a:rPr>
              <a:t>Nguyen, </a:t>
            </a:r>
            <a:r>
              <a:rPr lang="en-US" sz="1200" i="1" dirty="0">
                <a:solidFill>
                  <a:srgbClr val="660066"/>
                </a:solidFill>
              </a:rPr>
              <a:t>et al. </a:t>
            </a:r>
            <a:r>
              <a:rPr lang="en-US" sz="1200" i="1" dirty="0" smtClean="0">
                <a:solidFill>
                  <a:srgbClr val="660066"/>
                </a:solidFill>
              </a:rPr>
              <a:t>JAMA </a:t>
            </a:r>
            <a:r>
              <a:rPr lang="en-US" sz="1200" dirty="0" smtClean="0">
                <a:solidFill>
                  <a:srgbClr val="660066"/>
                </a:solidFill>
              </a:rPr>
              <a:t>306: 2359.</a:t>
            </a:r>
            <a:endParaRPr lang="en-US" sz="12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33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739" y="1332231"/>
            <a:ext cx="8229600" cy="2884169"/>
          </a:xfrm>
        </p:spPr>
        <p:txBody>
          <a:bodyPr>
            <a:normAutofit/>
          </a:bodyPr>
          <a:lstStyle/>
          <a:p>
            <a:pPr lvl="0"/>
            <a:r>
              <a:rPr lang="en-AU" sz="2400" dirty="0"/>
              <a:t>The </a:t>
            </a:r>
            <a:r>
              <a:rPr lang="en-AU" sz="2400" u="sng" dirty="0"/>
              <a:t>R</a:t>
            </a:r>
            <a:r>
              <a:rPr lang="en-AU" sz="2400" dirty="0"/>
              <a:t>ole of </a:t>
            </a:r>
            <a:r>
              <a:rPr lang="en-AU" sz="2400" u="sng" dirty="0"/>
              <a:t>A</a:t>
            </a:r>
            <a:r>
              <a:rPr lang="en-AU" sz="2400" dirty="0"/>
              <a:t>ndrogen </a:t>
            </a:r>
            <a:r>
              <a:rPr lang="en-AU" sz="2400" u="sng" dirty="0"/>
              <a:t>D</a:t>
            </a:r>
            <a:r>
              <a:rPr lang="en-AU" sz="2400" dirty="0"/>
              <a:t>eprivation Therapy in </a:t>
            </a:r>
            <a:r>
              <a:rPr lang="en-AU" sz="2400" u="sng" dirty="0" err="1"/>
              <a:t>CA</a:t>
            </a:r>
            <a:r>
              <a:rPr lang="en-AU" sz="2400" dirty="0" err="1"/>
              <a:t>rdiovascular</a:t>
            </a:r>
            <a:r>
              <a:rPr lang="en-AU" sz="2400" dirty="0"/>
              <a:t> Disease – A </a:t>
            </a:r>
            <a:r>
              <a:rPr lang="en-AU" sz="2400" u="sng" dirty="0"/>
              <a:t>L</a:t>
            </a:r>
            <a:r>
              <a:rPr lang="en-AU" sz="2400" dirty="0"/>
              <a:t>ongitudinal </a:t>
            </a:r>
            <a:r>
              <a:rPr lang="en-AU" sz="2400" u="sng" dirty="0"/>
              <a:t>P</a:t>
            </a:r>
            <a:r>
              <a:rPr lang="en-AU" sz="2400" dirty="0"/>
              <a:t>rostate </a:t>
            </a:r>
            <a:r>
              <a:rPr lang="en-AU" sz="2400" u="sng" dirty="0"/>
              <a:t>C</a:t>
            </a:r>
            <a:r>
              <a:rPr lang="en-AU" sz="2400" dirty="0"/>
              <a:t>ancer Study (RADICAL PC1)</a:t>
            </a:r>
            <a:br>
              <a:rPr lang="en-AU" sz="2400" dirty="0"/>
            </a:br>
            <a:endParaRPr lang="en-AU" sz="2400" dirty="0"/>
          </a:p>
          <a:p>
            <a:pPr lvl="0"/>
            <a:r>
              <a:rPr lang="en-AU" sz="2400" dirty="0"/>
              <a:t>A </a:t>
            </a:r>
            <a:r>
              <a:rPr lang="en-AU" sz="2400" dirty="0" err="1"/>
              <a:t>RAndomizeD</a:t>
            </a:r>
            <a:r>
              <a:rPr lang="en-AU" sz="2400" dirty="0"/>
              <a:t> Intervention for </a:t>
            </a:r>
            <a:r>
              <a:rPr lang="en-AU" sz="2400" u="sng" dirty="0"/>
              <a:t>C</a:t>
            </a:r>
            <a:r>
              <a:rPr lang="en-AU" sz="2400" dirty="0"/>
              <a:t>ardiovascular </a:t>
            </a:r>
            <a:r>
              <a:rPr lang="en-AU" sz="2400" u="sng" dirty="0"/>
              <a:t>A</a:t>
            </a:r>
            <a:r>
              <a:rPr lang="en-AU" sz="2400" dirty="0"/>
              <a:t>nd </a:t>
            </a:r>
            <a:r>
              <a:rPr lang="en-AU" sz="2400" u="sng" dirty="0"/>
              <a:t>L</a:t>
            </a:r>
            <a:r>
              <a:rPr lang="en-AU" sz="2400" dirty="0"/>
              <a:t>ifestyle Risk Factors in </a:t>
            </a:r>
            <a:r>
              <a:rPr lang="en-AU" sz="2400" u="sng" dirty="0"/>
              <a:t>P</a:t>
            </a:r>
            <a:r>
              <a:rPr lang="en-AU" sz="2400" dirty="0"/>
              <a:t>rostate </a:t>
            </a:r>
            <a:r>
              <a:rPr lang="en-AU" sz="2400" u="sng" dirty="0"/>
              <a:t>C</a:t>
            </a:r>
            <a:r>
              <a:rPr lang="en-AU" sz="2400" dirty="0"/>
              <a:t>ancer Patients (RADICAL PC2)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2920" t="49701" r="73875" b="34495"/>
          <a:stretch/>
        </p:blipFill>
        <p:spPr bwMode="auto">
          <a:xfrm>
            <a:off x="2839720" y="168911"/>
            <a:ext cx="3743960" cy="103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7312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 rotWithShape="1">
          <a:blip r:embed="rId2" cstate="print"/>
          <a:srcRect l="12920" t="49701" r="73875" b="34495"/>
          <a:stretch/>
        </p:blipFill>
        <p:spPr bwMode="auto">
          <a:xfrm>
            <a:off x="2839720" y="168911"/>
            <a:ext cx="3743960" cy="1031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itl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Baseline Cancer Characteristics</a:t>
            </a: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9425658"/>
              </p:ext>
            </p:extLst>
          </p:nvPr>
        </p:nvGraphicFramePr>
        <p:xfrm>
          <a:off x="533400" y="1996440"/>
          <a:ext cx="822960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457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75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427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Characteristic</a:t>
                      </a:r>
                      <a:endParaRPr lang="en-US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New PC; no ADT</a:t>
                      </a:r>
                    </a:p>
                    <a:p>
                      <a:pPr algn="ctr"/>
                      <a:r>
                        <a:rPr lang="en-US" dirty="0" smtClean="0"/>
                        <a:t>N=497</a:t>
                      </a:r>
                      <a:endParaRPr lang="en-US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ADT</a:t>
                      </a:r>
                    </a:p>
                    <a:p>
                      <a:pPr algn="ctr"/>
                      <a:r>
                        <a:rPr lang="en-US" dirty="0" smtClean="0"/>
                        <a:t>N=140</a:t>
                      </a:r>
                      <a:endParaRPr lang="en-US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P-value</a:t>
                      </a:r>
                      <a:endParaRPr lang="en-US" dirty="0"/>
                    </a:p>
                  </a:txBody>
                  <a:tcPr>
                    <a:solidFill>
                      <a:srgbClr val="471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Metastatic</a:t>
                      </a:r>
                      <a:r>
                        <a:rPr lang="en-US" baseline="0" dirty="0" smtClean="0">
                          <a:solidFill>
                            <a:srgbClr val="660066"/>
                          </a:solidFill>
                        </a:rPr>
                        <a:t> PC, 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5%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15%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&lt;0.0001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Radical prostatectomy, 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26%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16%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0.013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Radiotherapy, 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13%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20%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660066"/>
                          </a:solidFill>
                        </a:rPr>
                        <a:t>0.039</a:t>
                      </a:r>
                      <a:endParaRPr lang="en-US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58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21313"/>
            <a:ext cx="8229600" cy="68302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Baseline CV Characteristics</a:t>
            </a:r>
            <a:endParaRPr lang="en-US" sz="3200" b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414067"/>
              </p:ext>
            </p:extLst>
          </p:nvPr>
        </p:nvGraphicFramePr>
        <p:xfrm>
          <a:off x="0" y="804333"/>
          <a:ext cx="9143999" cy="402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058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56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341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83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4375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Characteristic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New PC; no ADT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N=497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ADT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N=140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7153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FFFF"/>
                          </a:solidFill>
                        </a:rPr>
                        <a:t>P-value</a:t>
                      </a: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4715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2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Tobacco use, %</a:t>
                      </a:r>
                    </a:p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   Never</a:t>
                      </a:r>
                    </a:p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   Former</a:t>
                      </a:r>
                    </a:p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   Current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47%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43%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10%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34%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57%</a:t>
                      </a: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9%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 smtClean="0">
                        <a:solidFill>
                          <a:srgbClr val="660066"/>
                        </a:solidFill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0.013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Diabetes,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15%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24%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0.021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Coronary disease,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12%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25%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0.001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Cerebrovascular disease,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6%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5%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Statin,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42%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55%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0.008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Total cholesterol, mmol/L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4.5±1.1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4.4±1.3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0.65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LDL cholesterol, mmol/L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2.5±0.95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2.4±1.2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0.36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Antiplatelet/anticoagulant,</a:t>
                      </a:r>
                      <a:r>
                        <a:rPr lang="en-US" sz="1200" baseline="0" dirty="0" smtClean="0">
                          <a:solidFill>
                            <a:srgbClr val="660066"/>
                          </a:solidFill>
                        </a:rPr>
                        <a:t>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33%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45%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0.012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Systolic BP, mmHg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138±18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138±20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0.65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Diastolic BP, mmHg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82±12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81±12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0.15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942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Unrecognized HT, 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22%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21%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660066"/>
                          </a:solidFill>
                        </a:rPr>
                        <a:t>0.91</a:t>
                      </a:r>
                      <a:endParaRPr lang="en-US" sz="12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230653"/>
              </p:ext>
            </p:extLst>
          </p:nvPr>
        </p:nvGraphicFramePr>
        <p:xfrm>
          <a:off x="1" y="4827693"/>
          <a:ext cx="9143999" cy="40874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2730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75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133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253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8743">
                <a:tc>
                  <a:txBody>
                    <a:bodyPr/>
                    <a:lstStyle/>
                    <a:p>
                      <a:r>
                        <a:rPr lang="en-US" sz="1200" b="0" i="0" dirty="0" smtClean="0">
                          <a:solidFill>
                            <a:srgbClr val="660066"/>
                          </a:solidFill>
                        </a:rPr>
                        <a:t>Age, years</a:t>
                      </a:r>
                      <a:endParaRPr lang="en-US" sz="1200" b="0" i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660066"/>
                          </a:solidFill>
                        </a:rPr>
                        <a:t>67±8.0</a:t>
                      </a:r>
                      <a:endParaRPr lang="en-US" sz="1200" b="0" i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660066"/>
                          </a:solidFill>
                        </a:rPr>
                        <a:t>72±8.8</a:t>
                      </a:r>
                      <a:endParaRPr lang="en-US" sz="1200" b="0" i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i="0" dirty="0" smtClean="0">
                          <a:solidFill>
                            <a:srgbClr val="660066"/>
                          </a:solidFill>
                        </a:rPr>
                        <a:t>&lt;0.0001</a:t>
                      </a:r>
                      <a:endParaRPr lang="en-US" sz="1200" b="0" i="0" dirty="0">
                        <a:solidFill>
                          <a:srgbClr val="660066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923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1653147" y="249883"/>
            <a:ext cx="58377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400" dirty="0" smtClean="0"/>
              <a:t>Is ADT Promoting CVD?</a:t>
            </a:r>
          </a:p>
        </p:txBody>
      </p:sp>
      <p:pic>
        <p:nvPicPr>
          <p:cNvPr id="5" name="Picture 4" descr="77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056" y="1341825"/>
            <a:ext cx="1884746" cy="2440599"/>
          </a:xfrm>
          <a:prstGeom prst="rect">
            <a:avLst/>
          </a:prstGeom>
        </p:spPr>
      </p:pic>
      <p:pic>
        <p:nvPicPr>
          <p:cNvPr id="6" name="Picture 5" descr="comparing apples to orang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1058" y="4058156"/>
            <a:ext cx="2212164" cy="10853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28800" y="3597758"/>
            <a:ext cx="246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660066"/>
                </a:solidFill>
              </a:rPr>
              <a:t>PC patient with no ADT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82691" y="3597758"/>
            <a:ext cx="3228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solidFill>
                  <a:srgbClr val="660066"/>
                </a:solidFill>
              </a:rPr>
              <a:t>PC patient commencing on ADT</a:t>
            </a:r>
            <a:endParaRPr lang="en-US" dirty="0">
              <a:solidFill>
                <a:srgbClr val="660066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3988802" y="2062338"/>
            <a:ext cx="533400" cy="6096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988802" y="2671938"/>
            <a:ext cx="533400" cy="5728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18341" y="1646994"/>
            <a:ext cx="250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660066"/>
                </a:solidFill>
              </a:rPr>
              <a:t>Higher baseline CVD</a:t>
            </a:r>
            <a:endParaRPr lang="en-US" dirty="0">
              <a:solidFill>
                <a:srgbClr val="6600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4146" y="2457365"/>
            <a:ext cx="240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>
                <a:solidFill>
                  <a:srgbClr val="660066"/>
                </a:solidFill>
              </a:rPr>
              <a:t>More prevalent CVS prevention</a:t>
            </a:r>
            <a:endParaRPr lang="en-US" dirty="0">
              <a:solidFill>
                <a:srgbClr val="660066"/>
              </a:solidFill>
            </a:endParaRPr>
          </a:p>
        </p:txBody>
      </p:sp>
      <p:pic>
        <p:nvPicPr>
          <p:cNvPr id="16" name="Picture 15" descr="77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2202" y="727282"/>
            <a:ext cx="2428522" cy="3144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84343"/>
      </p:ext>
    </p:extLst>
  </p:cSld>
  <p:clrMapOvr>
    <a:masterClrMapping/>
  </p:clrMapOvr>
</p:sld>
</file>

<file path=ppt/theme/theme1.xml><?xml version="1.0" encoding="utf-8"?>
<a:theme xmlns:a="http://schemas.openxmlformats.org/drawingml/2006/main" name="Grand Rounds in Urology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Grand Rounds in Urology Template.thmx</Template>
  <TotalTime>147</TotalTime>
  <Words>1489</Words>
  <Application>Microsoft Macintosh PowerPoint</Application>
  <PresentationFormat>On-screen Show (16:9)</PresentationFormat>
  <Paragraphs>318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Grand Rounds in Urology Template</vt:lpstr>
      <vt:lpstr>PowerPoint Presentation</vt:lpstr>
      <vt:lpstr>Pertinent Questions</vt:lpstr>
      <vt:lpstr>PC Patients are at High Risk of CVD</vt:lpstr>
      <vt:lpstr>ADT is Associated With an Increased Risk of CVD in Observational Studies</vt:lpstr>
      <vt:lpstr>Randomized Trials of ADT vs. Control: CV Mortality</vt:lpstr>
      <vt:lpstr>PowerPoint Presentation</vt:lpstr>
      <vt:lpstr>PowerPoint Presentation</vt:lpstr>
      <vt:lpstr>Baseline CV Characteristics</vt:lpstr>
      <vt:lpstr>Is ADT Promoting CVD?</vt:lpstr>
      <vt:lpstr>PowerPoint Presentation</vt:lpstr>
      <vt:lpstr>How Might ADT Accelerate CVD?</vt:lpstr>
      <vt:lpstr>ADT Induced Obesity</vt:lpstr>
      <vt:lpstr>ADT Induced Glucose Intolerance</vt:lpstr>
      <vt:lpstr>PowerPoint Presentation</vt:lpstr>
      <vt:lpstr>ADT Induced (De-Novo) Atherosclerosis</vt:lpstr>
      <vt:lpstr>Suppression of Serum FSH and its Physiological Activity is Significantly Better With GnRH Antagonists Than Agonists </vt:lpstr>
      <vt:lpstr>FSHR Expression</vt:lpstr>
      <vt:lpstr>Foam Cells Play a Significant Role in Plaque Progression and Instability</vt:lpstr>
      <vt:lpstr>PowerPoint Presentation</vt:lpstr>
      <vt:lpstr>PowerPoint Presentation</vt:lpstr>
      <vt:lpstr>PowerPoint Presentation</vt:lpstr>
      <vt:lpstr>PowerPoint Presentation</vt:lpstr>
      <vt:lpstr>Clinical data</vt:lpstr>
      <vt:lpstr>Abstract # 17-3358 (PI- Prof. David Margel)</vt:lpstr>
      <vt:lpstr>PowerPoint Presentation</vt:lpstr>
      <vt:lpstr>Those Were Real Events…</vt:lpstr>
      <vt:lpstr>PowerPoint Presentation</vt:lpstr>
      <vt:lpstr>PowerPoint Presentation</vt:lpstr>
      <vt:lpstr>Treatment Strategies for CVD Primary Prevention</vt:lpstr>
      <vt:lpstr>RADICAL PC2 - Objectives</vt:lpstr>
      <vt:lpstr>PowerPoint Presentation</vt:lpstr>
      <vt:lpstr>Intervention in RADICAL PC2</vt:lpstr>
      <vt:lpstr>Outcomes</vt:lpstr>
      <vt:lpstr>In 2017 the Appropriate Questions Are:</vt:lpstr>
      <vt:lpstr>Special Thanks to: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Brandon  Ancarrow</dc:creator>
  <cp:lastModifiedBy>Brandon  Ancarrow</cp:lastModifiedBy>
  <cp:revision>20</cp:revision>
  <cp:lastPrinted>2017-05-17T17:05:04Z</cp:lastPrinted>
  <dcterms:created xsi:type="dcterms:W3CDTF">2017-05-17T16:33:58Z</dcterms:created>
  <dcterms:modified xsi:type="dcterms:W3CDTF">2017-05-18T17:16:27Z</dcterms:modified>
</cp:coreProperties>
</file>