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6EB"/>
    <a:srgbClr val="471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336" y="-5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_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5" y="2123649"/>
            <a:ext cx="3725766" cy="244316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476283"/>
            <a:ext cx="9144000" cy="707209"/>
          </a:xfrm>
          <a:prstGeom prst="rect">
            <a:avLst/>
          </a:prstGeom>
          <a:solidFill>
            <a:srgbClr val="DE7C16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204571" y="460202"/>
            <a:ext cx="2409142" cy="723290"/>
          </a:xfrm>
          <a:prstGeom prst="rect">
            <a:avLst/>
          </a:prstGeom>
          <a:solidFill>
            <a:schemeClr val="bg1"/>
          </a:solidFill>
          <a:ln>
            <a:solidFill>
              <a:srgbClr val="A68AA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RU_HorizontalLarge_No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48" y="460202"/>
            <a:ext cx="2203711" cy="72329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2123649"/>
            <a:ext cx="5418233" cy="24375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355600" y="2428875"/>
            <a:ext cx="1604963" cy="16049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Right Triangle 37"/>
          <p:cNvSpPr/>
          <p:nvPr userDrawn="1"/>
        </p:nvSpPr>
        <p:spPr>
          <a:xfrm>
            <a:off x="5418234" y="2124122"/>
            <a:ext cx="547560" cy="2437028"/>
          </a:xfrm>
          <a:prstGeom prst="rt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82569" y="2489017"/>
            <a:ext cx="3062288" cy="1200150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471539"/>
                </a:solidFill>
              </a:defRPr>
            </a:lvl1pPr>
          </a:lstStyle>
          <a:p>
            <a:pPr lvl="0"/>
            <a:r>
              <a:rPr lang="en-US" dirty="0" smtClean="0"/>
              <a:t>Author Name (20)</a:t>
            </a:r>
          </a:p>
          <a:p>
            <a:pPr lvl="0"/>
            <a:r>
              <a:rPr lang="en-US" dirty="0" smtClean="0"/>
              <a:t>Work (18)</a:t>
            </a:r>
          </a:p>
          <a:p>
            <a:pPr lvl="0"/>
            <a:r>
              <a:rPr lang="en-US" dirty="0" smtClean="0"/>
              <a:t>Location (18)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3190" y="1324781"/>
            <a:ext cx="8188325" cy="6477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16457" y="64419"/>
            <a:ext cx="284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www.grandroundsinurology.com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72197"/>
            <a:ext cx="2000582" cy="971303"/>
          </a:xfrm>
          <a:prstGeom prst="rect">
            <a:avLst/>
          </a:prstGeom>
          <a:solidFill>
            <a:srgbClr val="471539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>
            <a:off x="2000582" y="4172197"/>
            <a:ext cx="285418" cy="971303"/>
          </a:xfrm>
          <a:prstGeom prst="rtTriangle">
            <a:avLst/>
          </a:prstGeom>
          <a:solidFill>
            <a:srgbClr val="471539"/>
          </a:solidFill>
          <a:ln>
            <a:solidFill>
              <a:srgbClr val="4715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71539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1200151"/>
            <a:ext cx="8229600" cy="3394472"/>
          </a:xfrm>
        </p:spPr>
        <p:txBody>
          <a:bodyPr/>
          <a:lstStyle>
            <a:lvl1pPr>
              <a:defRPr>
                <a:solidFill>
                  <a:srgbClr val="471539"/>
                </a:solidFill>
              </a:defRPr>
            </a:lvl1pPr>
            <a:lvl2pPr>
              <a:defRPr>
                <a:solidFill>
                  <a:srgbClr val="471539"/>
                </a:solidFill>
              </a:defRPr>
            </a:lvl2pPr>
            <a:lvl3pPr>
              <a:defRPr>
                <a:solidFill>
                  <a:srgbClr val="471539"/>
                </a:solidFill>
              </a:defRPr>
            </a:lvl3pPr>
            <a:lvl4pPr>
              <a:defRPr>
                <a:solidFill>
                  <a:srgbClr val="471539"/>
                </a:solidFill>
              </a:defRPr>
            </a:lvl4pPr>
            <a:lvl5pPr>
              <a:defRPr>
                <a:solidFill>
                  <a:srgbClr val="47153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GRU_100x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" y="4172197"/>
            <a:ext cx="1947276" cy="9713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1539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71539"/>
                </a:solidFill>
              </a:defRPr>
            </a:lvl1pPr>
            <a:lvl2pPr>
              <a:defRPr sz="2400">
                <a:solidFill>
                  <a:srgbClr val="471539"/>
                </a:solidFill>
              </a:defRPr>
            </a:lvl2pPr>
            <a:lvl3pPr>
              <a:defRPr sz="2000">
                <a:solidFill>
                  <a:srgbClr val="471539"/>
                </a:solidFill>
              </a:defRPr>
            </a:lvl3pPr>
            <a:lvl4pPr>
              <a:defRPr sz="1800">
                <a:solidFill>
                  <a:srgbClr val="471539"/>
                </a:solidFill>
              </a:defRPr>
            </a:lvl4pPr>
            <a:lvl5pPr>
              <a:defRPr sz="1800">
                <a:solidFill>
                  <a:srgbClr val="4715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71539"/>
                </a:solidFill>
              </a:defRPr>
            </a:lvl1pPr>
            <a:lvl2pPr>
              <a:defRPr sz="2400">
                <a:solidFill>
                  <a:srgbClr val="471539"/>
                </a:solidFill>
              </a:defRPr>
            </a:lvl2pPr>
            <a:lvl3pPr>
              <a:defRPr sz="2000">
                <a:solidFill>
                  <a:srgbClr val="471539"/>
                </a:solidFill>
              </a:defRPr>
            </a:lvl3pPr>
            <a:lvl4pPr>
              <a:defRPr sz="1800">
                <a:solidFill>
                  <a:srgbClr val="471539"/>
                </a:solidFill>
              </a:defRPr>
            </a:lvl4pPr>
            <a:lvl5pPr>
              <a:defRPr sz="1800">
                <a:solidFill>
                  <a:srgbClr val="4715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72197"/>
            <a:ext cx="2000582" cy="971303"/>
          </a:xfrm>
          <a:prstGeom prst="rect">
            <a:avLst/>
          </a:prstGeom>
          <a:solidFill>
            <a:srgbClr val="471539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>
            <a:off x="2000582" y="4172197"/>
            <a:ext cx="285418" cy="971303"/>
          </a:xfrm>
          <a:prstGeom prst="rtTriangle">
            <a:avLst/>
          </a:prstGeom>
          <a:solidFill>
            <a:srgbClr val="471539"/>
          </a:solidFill>
          <a:ln>
            <a:solidFill>
              <a:srgbClr val="4715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U_100x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" y="4172197"/>
            <a:ext cx="1947276" cy="9713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1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Neal D. Shore, MD</a:t>
            </a:r>
          </a:p>
          <a:p>
            <a:r>
              <a:rPr lang="en-US" sz="1800" dirty="0" smtClean="0"/>
              <a:t>Atlantic Urology Clinic, LLC</a:t>
            </a:r>
          </a:p>
          <a:p>
            <a:r>
              <a:rPr lang="en-US" sz="1800" dirty="0" smtClean="0"/>
              <a:t>Myrtle Beach, SC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Other Side Effects: Perception vs. Evidence</a:t>
            </a:r>
            <a:endParaRPr lang="en-US" dirty="0"/>
          </a:p>
        </p:txBody>
      </p:sp>
      <p:pic>
        <p:nvPicPr>
          <p:cNvPr id="7" name="Picture Placeholder 6" descr="Shore hi res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13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GnRH</a:t>
            </a:r>
            <a:r>
              <a:rPr lang="en-US" sz="3200" b="1" dirty="0">
                <a:latin typeface="+mn-lt"/>
              </a:rPr>
              <a:t> Agonists Decrease Insulin Sensitivity in </a:t>
            </a:r>
            <a:r>
              <a:rPr lang="en-US" sz="3200" b="1" dirty="0" err="1">
                <a:latin typeface="+mn-lt"/>
              </a:rPr>
              <a:t>Nondiabetic</a:t>
            </a:r>
            <a:r>
              <a:rPr lang="en-US" sz="3200" b="1" dirty="0">
                <a:latin typeface="+mn-lt"/>
              </a:rPr>
              <a:t> Men with </a:t>
            </a:r>
            <a:r>
              <a:rPr lang="en-US" sz="3200" b="1" dirty="0" err="1">
                <a:latin typeface="+mn-lt"/>
              </a:rPr>
              <a:t>PCa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 descr="Screen Shot 2017-05-17 at 5.0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89" y="1270000"/>
            <a:ext cx="5074822" cy="2896456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02075" y="4897279"/>
            <a:ext cx="5241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 eaLnBrk="1" hangingPunct="1"/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Smith MR </a:t>
            </a:r>
            <a:r>
              <a:rPr lang="en-US" sz="1000" i="1" dirty="0">
                <a:solidFill>
                  <a:srgbClr val="471539"/>
                </a:solidFill>
                <a:ea typeface="MS PGothic" charset="0"/>
                <a:cs typeface="MS PGothic" charset="0"/>
              </a:rPr>
              <a:t>et al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(2006) J 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Clin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Endocrinol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Metab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91:1305-8</a:t>
            </a:r>
          </a:p>
        </p:txBody>
      </p:sp>
    </p:spTree>
    <p:extLst>
      <p:ext uri="{BB962C8B-B14F-4D97-AF65-F5344CB8AC3E}">
        <p14:creationId xmlns:p14="http://schemas.microsoft.com/office/powerpoint/2010/main" val="111254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79488"/>
            <a:r>
              <a:rPr lang="en-US" sz="3600" b="1" dirty="0"/>
              <a:t>ADT and Diabetes:</a:t>
            </a:r>
            <a:br>
              <a:rPr lang="en-US" sz="3600" b="1" dirty="0"/>
            </a:br>
            <a:r>
              <a:rPr lang="en-US" sz="3600" b="1" i="1" dirty="0"/>
              <a:t>Consistency Between Forms of ADT</a:t>
            </a: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72" y="1304573"/>
            <a:ext cx="5896151" cy="27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3333" y="4941058"/>
            <a:ext cx="36406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71539"/>
                </a:solidFill>
              </a:rPr>
              <a:t>Keating, O</a:t>
            </a:r>
            <a:r>
              <a:rPr lang="ja-JP" alt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’</a:t>
            </a:r>
            <a:r>
              <a:rPr lang="en-US" altLang="ja-JP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Malley</a:t>
            </a:r>
            <a:r>
              <a:rPr lang="en-US" altLang="ja-JP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, and Smith (2006) J </a:t>
            </a:r>
            <a:r>
              <a:rPr lang="en-US" altLang="ja-JP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Clin</a:t>
            </a:r>
            <a:r>
              <a:rPr lang="en-US" altLang="ja-JP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Oncol</a:t>
            </a:r>
            <a:r>
              <a:rPr lang="en-US" altLang="ja-JP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24(27): 4448-56</a:t>
            </a:r>
            <a:endParaRPr lang="en-US" sz="1000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7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4444" y="4896221"/>
            <a:ext cx="4769556" cy="24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1000" dirty="0">
                <a:solidFill>
                  <a:srgbClr val="471539"/>
                </a:solidFill>
              </a:rPr>
              <a:t>References: Keating et al (2006) JCO; </a:t>
            </a:r>
            <a:r>
              <a:rPr lang="en-US" sz="1000" dirty="0" err="1">
                <a:solidFill>
                  <a:srgbClr val="471539"/>
                </a:solidFill>
              </a:rPr>
              <a:t>Alibhai</a:t>
            </a:r>
            <a:r>
              <a:rPr lang="en-US" sz="1000" dirty="0">
                <a:solidFill>
                  <a:srgbClr val="471539"/>
                </a:solidFill>
              </a:rPr>
              <a:t> et al (2009) JCO; Keating et al (2010) JNCI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35467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/>
          <a:p>
            <a:pPr defTabSz="979488"/>
            <a:r>
              <a:rPr lang="en-US" sz="3200" b="1" dirty="0">
                <a:solidFill>
                  <a:srgbClr val="471539"/>
                </a:solidFill>
              </a:rPr>
              <a:t>ADT and Diabetes: </a:t>
            </a:r>
          </a:p>
          <a:p>
            <a:pPr defTabSz="979488"/>
            <a:r>
              <a:rPr lang="en-US" sz="3200" b="1" i="1" dirty="0">
                <a:solidFill>
                  <a:srgbClr val="471539"/>
                </a:solidFill>
              </a:rPr>
              <a:t>Consistency Between Population-Based Studies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charset="0"/>
              </a:rPr>
            </a:b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53664"/>
              </p:ext>
            </p:extLst>
          </p:nvPr>
        </p:nvGraphicFramePr>
        <p:xfrm>
          <a:off x="304800" y="1170282"/>
          <a:ext cx="8466137" cy="28041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86455"/>
                <a:gridCol w="2573706"/>
                <a:gridCol w="2505976"/>
              </a:tblGrid>
              <a:tr h="66446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Hazard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Ratio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Confidence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Intervals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>
                    <a:solidFill>
                      <a:srgbClr val="471539"/>
                    </a:solidFill>
                  </a:tcPr>
                </a:tc>
              </a:tr>
              <a:tr h="664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SEER-Medicare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(n= 73,196; 7055 events)</a:t>
                      </a: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1.44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(1.34-1.55)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</a:tr>
              <a:tr h="664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Ontario registry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(n= 39,418; 2573 events)</a:t>
                      </a: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1.24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(1.11-1.21)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</a:tr>
              <a:tr h="6748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Veterans Administration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(n= 37,433, 4967 events)</a:t>
                      </a: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1.28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71539"/>
                          </a:solidFill>
                          <a:latin typeface="+mn-lt"/>
                          <a:cs typeface="Calibri"/>
                        </a:rPr>
                        <a:t>(1.19-1.38)</a:t>
                      </a:r>
                      <a:endParaRPr lang="en-US" sz="2000" dirty="0">
                        <a:solidFill>
                          <a:srgbClr val="471539"/>
                        </a:solidFill>
                        <a:latin typeface="+mn-lt"/>
                        <a:cs typeface="Calibri"/>
                      </a:endParaRPr>
                    </a:p>
                  </a:txBody>
                  <a:tcPr marL="81275" marR="81275"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3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192"/>
            <a:ext cx="9144000" cy="8572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Causal Association Between </a:t>
            </a:r>
            <a:r>
              <a:rPr lang="en-US" sz="3200" b="1" dirty="0" smtClean="0">
                <a:latin typeface="+mn-lt"/>
              </a:rPr>
              <a:t>ADT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and Diabetes </a:t>
            </a:r>
            <a:r>
              <a:rPr lang="en-US" sz="3200" b="1" dirty="0">
                <a:latin typeface="+mn-lt"/>
              </a:rPr>
              <a:t>is Plausible</a:t>
            </a:r>
          </a:p>
        </p:txBody>
      </p:sp>
      <p:pic>
        <p:nvPicPr>
          <p:cNvPr id="7" name="Picture 6" descr="Screen Shot 2017-05-17 at 5.14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000" y="1063229"/>
            <a:ext cx="6357517" cy="2987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4752" y="1556288"/>
            <a:ext cx="246483" cy="3082947"/>
          </a:xfrm>
          <a:prstGeom prst="rect">
            <a:avLst/>
          </a:prstGeom>
          <a:solidFill>
            <a:srgbClr val="ECE6EB"/>
          </a:solidFill>
          <a:ln>
            <a:solidFill>
              <a:srgbClr val="ECE6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7152" y="1708688"/>
            <a:ext cx="246483" cy="3082947"/>
          </a:xfrm>
          <a:prstGeom prst="rect">
            <a:avLst/>
          </a:prstGeom>
          <a:solidFill>
            <a:srgbClr val="ECE6EB"/>
          </a:solidFill>
          <a:ln>
            <a:solidFill>
              <a:srgbClr val="ECE6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31275" y="1063229"/>
            <a:ext cx="246483" cy="276930"/>
          </a:xfrm>
          <a:prstGeom prst="rect">
            <a:avLst/>
          </a:prstGeom>
          <a:solidFill>
            <a:srgbClr val="ECE6EB"/>
          </a:solidFill>
          <a:ln>
            <a:solidFill>
              <a:srgbClr val="ECE6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998692">
            <a:off x="7726575" y="1210434"/>
            <a:ext cx="179750" cy="691706"/>
          </a:xfrm>
          <a:prstGeom prst="rect">
            <a:avLst/>
          </a:prstGeom>
          <a:solidFill>
            <a:srgbClr val="ECE6EB"/>
          </a:solidFill>
          <a:ln>
            <a:solidFill>
              <a:srgbClr val="ECE6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77162" y="4897279"/>
            <a:ext cx="25405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1000" dirty="0">
                <a:solidFill>
                  <a:srgbClr val="471539"/>
                </a:solidFill>
              </a:rPr>
              <a:t>Smith MR </a:t>
            </a:r>
            <a:r>
              <a:rPr lang="en-US" sz="1000" i="1" dirty="0">
                <a:solidFill>
                  <a:srgbClr val="471539"/>
                </a:solidFill>
              </a:rPr>
              <a:t>et al</a:t>
            </a:r>
            <a:r>
              <a:rPr lang="en-US" sz="1000" dirty="0">
                <a:solidFill>
                  <a:srgbClr val="471539"/>
                </a:solidFill>
              </a:rPr>
              <a:t> (2002) JCEM 87:599-603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157787" y="4897279"/>
            <a:ext cx="39862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000" dirty="0">
                <a:solidFill>
                  <a:srgbClr val="471539"/>
                </a:solidFill>
              </a:rPr>
              <a:t>Smith MR </a:t>
            </a:r>
            <a:r>
              <a:rPr lang="en-US" sz="1000" i="1" dirty="0">
                <a:solidFill>
                  <a:srgbClr val="471539"/>
                </a:solidFill>
              </a:rPr>
              <a:t>et al</a:t>
            </a:r>
            <a:r>
              <a:rPr lang="en-US" sz="1000" dirty="0">
                <a:solidFill>
                  <a:srgbClr val="471539"/>
                </a:solidFill>
              </a:rPr>
              <a:t> (2006) JCEM 91:1305-8</a:t>
            </a:r>
          </a:p>
        </p:txBody>
      </p:sp>
    </p:spTree>
    <p:extLst>
      <p:ext uri="{BB962C8B-B14F-4D97-AF65-F5344CB8AC3E}">
        <p14:creationId xmlns:p14="http://schemas.microsoft.com/office/powerpoint/2010/main" val="260168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579"/>
            <a:ext cx="8229600" cy="85725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+mj-ea"/>
                <a:cs typeface="+mj-cs"/>
              </a:rPr>
              <a:t>Practical Recommendations: Diabetes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786108" y="882271"/>
            <a:ext cx="8229600" cy="291721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800" dirty="0">
                <a:latin typeface="Calibri" charset="0"/>
              </a:rPr>
              <a:t>Screening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>
                <a:latin typeface="Calibri" charset="0"/>
              </a:rPr>
              <a:t>Consider testing in all men treated with ADT at baseline and yearly thereafter while receiving ADT</a:t>
            </a:r>
          </a:p>
          <a:p>
            <a:pPr lvl="2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>
                <a:latin typeface="Calibri" charset="0"/>
              </a:rPr>
              <a:t>Recommended test: </a:t>
            </a:r>
            <a:r>
              <a:rPr lang="en-US" sz="1400" dirty="0" err="1">
                <a:latin typeface="Calibri" charset="0"/>
              </a:rPr>
              <a:t>glycated</a:t>
            </a:r>
            <a:r>
              <a:rPr lang="en-US" sz="1400" dirty="0">
                <a:latin typeface="Calibri" charset="0"/>
              </a:rPr>
              <a:t> hemoglobin (HbA1c)</a:t>
            </a:r>
          </a:p>
          <a:p>
            <a:pPr lvl="2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 err="1">
                <a:latin typeface="Calibri" charset="0"/>
              </a:rPr>
              <a:t>Prediabetes</a:t>
            </a:r>
            <a:r>
              <a:rPr lang="en-US" sz="1400" dirty="0">
                <a:latin typeface="Calibri" charset="0"/>
              </a:rPr>
              <a:t>=HbA1c 6.5-7.0%; diabetes=HbA1c &gt;7%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800" dirty="0">
                <a:latin typeface="Calibri" charset="0"/>
              </a:rPr>
              <a:t>Management of pre-diabetes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>
                <a:latin typeface="Calibri" charset="0"/>
              </a:rPr>
              <a:t>Treat other CHD risk factors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>
                <a:latin typeface="Calibri" charset="0"/>
              </a:rPr>
              <a:t>Repeat testing at least yearly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400" dirty="0">
                <a:latin typeface="Calibri" charset="0"/>
              </a:rPr>
              <a:t>Lifestyle interventions (with follow-up counseling):</a:t>
            </a:r>
          </a:p>
          <a:p>
            <a:pPr lvl="2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200" dirty="0">
                <a:latin typeface="Calibri" charset="0"/>
              </a:rPr>
              <a:t>5–10% weight loss</a:t>
            </a:r>
          </a:p>
          <a:p>
            <a:pPr lvl="2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1200" dirty="0">
                <a:latin typeface="Calibri" charset="0"/>
              </a:rPr>
              <a:t>≥150 min/week of moderate physical activity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6602" y="4897279"/>
            <a:ext cx="4307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en-GB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Saylor PJ et al. </a:t>
            </a:r>
            <a:r>
              <a:rPr lang="en-US" sz="1000" i="1" dirty="0">
                <a:solidFill>
                  <a:srgbClr val="471539"/>
                </a:solidFill>
                <a:ea typeface="MS PGothic" charset="0"/>
                <a:cs typeface="MS PGothic" charset="0"/>
              </a:rPr>
              <a:t>J Gen Intern Med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. 2009;24 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Suppl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2:S389-S394. </a:t>
            </a:r>
          </a:p>
        </p:txBody>
      </p:sp>
    </p:spTree>
    <p:extLst>
      <p:ext uri="{BB962C8B-B14F-4D97-AF65-F5344CB8AC3E}">
        <p14:creationId xmlns:p14="http://schemas.microsoft.com/office/powerpoint/2010/main" val="383133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Other Recommendations based on RCT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1200152"/>
            <a:ext cx="8229600" cy="3019828"/>
          </a:xfrm>
        </p:spPr>
        <p:txBody>
          <a:bodyPr>
            <a:normAutofit lnSpcReduction="10000"/>
          </a:bodyPr>
          <a:lstStyle/>
          <a:p>
            <a:pPr>
              <a:lnSpc>
                <a:spcPct val="87000"/>
              </a:lnSpc>
              <a:spcAft>
                <a:spcPct val="50000"/>
              </a:spcAft>
            </a:pPr>
            <a:r>
              <a:rPr lang="en-US" sz="2000" dirty="0"/>
              <a:t>Fatigue</a:t>
            </a:r>
          </a:p>
          <a:p>
            <a:pPr lvl="1">
              <a:lnSpc>
                <a:spcPct val="87000"/>
              </a:lnSpc>
              <a:spcAft>
                <a:spcPct val="50000"/>
              </a:spcAft>
            </a:pPr>
            <a:r>
              <a:rPr lang="en-US" sz="1800" dirty="0"/>
              <a:t>Aerobic and resistance exercise</a:t>
            </a:r>
          </a:p>
          <a:p>
            <a:pPr>
              <a:lnSpc>
                <a:spcPct val="87000"/>
              </a:lnSpc>
              <a:spcAft>
                <a:spcPct val="50000"/>
              </a:spcAft>
            </a:pPr>
            <a:r>
              <a:rPr lang="en-US" sz="2000" dirty="0" err="1"/>
              <a:t>Gynecomastia</a:t>
            </a:r>
            <a:endParaRPr lang="en-US" sz="2000" dirty="0"/>
          </a:p>
          <a:p>
            <a:pPr lvl="1">
              <a:lnSpc>
                <a:spcPct val="87000"/>
              </a:lnSpc>
              <a:spcAft>
                <a:spcPct val="50000"/>
              </a:spcAft>
            </a:pPr>
            <a:r>
              <a:rPr lang="en-US" sz="1800" dirty="0"/>
              <a:t>RT and </a:t>
            </a:r>
            <a:r>
              <a:rPr lang="en-US" sz="1800" dirty="0" err="1"/>
              <a:t>tamoxifen</a:t>
            </a:r>
            <a:r>
              <a:rPr lang="en-US" sz="1800" dirty="0"/>
              <a:t> both reduce </a:t>
            </a:r>
            <a:r>
              <a:rPr lang="en-US" sz="1800" dirty="0" err="1"/>
              <a:t>gynecomastia</a:t>
            </a:r>
            <a:r>
              <a:rPr lang="en-US" sz="1800" dirty="0"/>
              <a:t> compared with observation, but </a:t>
            </a:r>
            <a:r>
              <a:rPr lang="en-US" sz="1800" dirty="0" err="1"/>
              <a:t>tamoxifen</a:t>
            </a:r>
            <a:r>
              <a:rPr lang="en-US" sz="1800" dirty="0"/>
              <a:t> reduces it more</a:t>
            </a:r>
          </a:p>
          <a:p>
            <a:pPr>
              <a:lnSpc>
                <a:spcPct val="87000"/>
              </a:lnSpc>
              <a:spcAft>
                <a:spcPct val="50000"/>
              </a:spcAft>
            </a:pPr>
            <a:r>
              <a:rPr lang="en-US" sz="2000" dirty="0"/>
              <a:t>Sexual dysfunction</a:t>
            </a:r>
          </a:p>
          <a:p>
            <a:pPr lvl="1">
              <a:lnSpc>
                <a:spcPct val="87000"/>
              </a:lnSpc>
              <a:spcAft>
                <a:spcPct val="50000"/>
              </a:spcAft>
              <a:buNone/>
            </a:pPr>
            <a:r>
              <a:rPr lang="en-US" sz="2000" dirty="0"/>
              <a:t>- </a:t>
            </a:r>
            <a:r>
              <a:rPr lang="en-US" sz="1800" dirty="0"/>
              <a:t>Intermittent ADT and Aerobic and resistance exercise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01315" y="4897279"/>
            <a:ext cx="35426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Nguyen PL 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Eur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Urol. 2014 Aug 2. [</a:t>
            </a:r>
            <a:r>
              <a:rPr lang="en-US" sz="1000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Epub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48992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483"/>
            <a:ext cx="738346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620"/>
            <a:ext cx="3066210" cy="262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24462" y="4949757"/>
            <a:ext cx="3919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000" dirty="0" err="1">
                <a:solidFill>
                  <a:srgbClr val="471539"/>
                </a:solidFill>
                <a:latin typeface="+mn-lt"/>
              </a:rPr>
              <a:t>Nead</a:t>
            </a:r>
            <a:r>
              <a:rPr lang="en-GB" sz="1000" dirty="0">
                <a:solidFill>
                  <a:srgbClr val="471539"/>
                </a:solidFill>
                <a:latin typeface="+mn-lt"/>
              </a:rPr>
              <a:t> et al. JCO 2016;34:566-571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53" y="1346750"/>
            <a:ext cx="1662062" cy="25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6788" y="3907699"/>
            <a:ext cx="3521075" cy="923925"/>
          </a:xfrm>
          <a:prstGeom prst="rect">
            <a:avLst/>
          </a:prstGeom>
          <a:solidFill>
            <a:srgbClr val="4715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Analyses based on 125 new diagnoses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of Alzheimer</a:t>
            </a:r>
            <a:r>
              <a:rPr lang="ja-JP" altLang="en-US" dirty="0">
                <a:solidFill>
                  <a:schemeClr val="bg1"/>
                </a:solidFill>
                <a:ea typeface="MS PGothic" charset="0"/>
                <a:cs typeface="MS PGothic" charset="0"/>
              </a:rPr>
              <a:t>’</a:t>
            </a:r>
            <a:r>
              <a:rPr lang="en-US" altLang="ja-JP" dirty="0">
                <a:solidFill>
                  <a:schemeClr val="bg1"/>
                </a:solidFill>
                <a:ea typeface="MS PGothic" charset="0"/>
                <a:cs typeface="MS PGothic" charset="0"/>
              </a:rPr>
              <a:t>s disease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0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and Alzheimer’s Disease</a:t>
            </a:r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6" y="1027326"/>
            <a:ext cx="5406512" cy="26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3678761"/>
            <a:ext cx="7924800" cy="329362"/>
          </a:xfrm>
          <a:prstGeom prst="rect">
            <a:avLst/>
          </a:prstGeom>
          <a:solidFill>
            <a:srgbClr val="47153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200" dirty="0">
                <a:solidFill>
                  <a:schemeClr val="bg1"/>
                </a:solidFill>
              </a:rPr>
              <a:t>ADT Users and Non-ADT Users were dramatically different at baseline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26050" y="491172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000" dirty="0">
                <a:solidFill>
                  <a:srgbClr val="471539"/>
                </a:solidFill>
                <a:latin typeface="+mn-lt"/>
              </a:rPr>
              <a:t>Kevin T. </a:t>
            </a:r>
            <a:r>
              <a:rPr lang="en-GB" sz="1000" dirty="0" err="1">
                <a:solidFill>
                  <a:srgbClr val="471539"/>
                </a:solidFill>
                <a:latin typeface="+mn-lt"/>
              </a:rPr>
              <a:t>Nead</a:t>
            </a:r>
            <a:r>
              <a:rPr lang="en-GB" sz="1000" dirty="0">
                <a:solidFill>
                  <a:srgbClr val="471539"/>
                </a:solidFill>
                <a:latin typeface="+mn-lt"/>
              </a:rPr>
              <a:t> et al. JCO 2016;34:566-571</a:t>
            </a:r>
          </a:p>
        </p:txBody>
      </p:sp>
    </p:spTree>
    <p:extLst>
      <p:ext uri="{BB962C8B-B14F-4D97-AF65-F5344CB8AC3E}">
        <p14:creationId xmlns:p14="http://schemas.microsoft.com/office/powerpoint/2010/main" val="396358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ADT and Alzheimer’s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14" y="1063230"/>
            <a:ext cx="4012079" cy="30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26050" y="491172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000" dirty="0">
                <a:solidFill>
                  <a:srgbClr val="471539"/>
                </a:solidFill>
                <a:latin typeface="+mn-lt"/>
              </a:rPr>
              <a:t>Kevin T. </a:t>
            </a:r>
            <a:r>
              <a:rPr lang="en-GB" sz="1000" dirty="0" err="1">
                <a:solidFill>
                  <a:srgbClr val="471539"/>
                </a:solidFill>
                <a:latin typeface="+mn-lt"/>
              </a:rPr>
              <a:t>Nead</a:t>
            </a:r>
            <a:r>
              <a:rPr lang="en-GB" sz="1000" dirty="0">
                <a:solidFill>
                  <a:srgbClr val="471539"/>
                </a:solidFill>
                <a:latin typeface="+mn-lt"/>
              </a:rPr>
              <a:t> et al. JCO 2016;34:566-571</a:t>
            </a:r>
          </a:p>
        </p:txBody>
      </p:sp>
    </p:spTree>
    <p:extLst>
      <p:ext uri="{BB962C8B-B14F-4D97-AF65-F5344CB8AC3E}">
        <p14:creationId xmlns:p14="http://schemas.microsoft.com/office/powerpoint/2010/main" val="233214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0" y="6218"/>
            <a:ext cx="5040852" cy="12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8" y="1268891"/>
            <a:ext cx="6503379" cy="94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8" y="2210273"/>
            <a:ext cx="6503379" cy="8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62" y="4755280"/>
            <a:ext cx="2126437" cy="38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245448" y="3080194"/>
            <a:ext cx="6503379" cy="954088"/>
          </a:xfrm>
          <a:prstGeom prst="rect">
            <a:avLst/>
          </a:prstGeom>
          <a:solidFill>
            <a:srgbClr val="4715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Lack of specificity suggests NO causal link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between ADT and dementia</a:t>
            </a:r>
          </a:p>
        </p:txBody>
      </p:sp>
    </p:spTree>
    <p:extLst>
      <p:ext uri="{BB962C8B-B14F-4D97-AF65-F5344CB8AC3E}">
        <p14:creationId xmlns:p14="http://schemas.microsoft.com/office/powerpoint/2010/main" val="380043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+mj-ea"/>
                <a:cs typeface="+mj-cs"/>
              </a:rPr>
              <a:t>Common Adverse Effects of Androgen Deprivation Therapy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>
          <a:xfrm>
            <a:off x="485739" y="1200151"/>
            <a:ext cx="8229600" cy="31218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Hot flashes</a:t>
            </a:r>
          </a:p>
          <a:p>
            <a:pPr eaLnBrk="1" hangingPunct="1"/>
            <a:r>
              <a:rPr lang="en-US" sz="2400" dirty="0"/>
              <a:t>Loss of libido/ED</a:t>
            </a:r>
          </a:p>
          <a:p>
            <a:pPr eaLnBrk="1" hangingPunct="1"/>
            <a:r>
              <a:rPr lang="en-US" sz="2400" dirty="0"/>
              <a:t>Fatigue</a:t>
            </a:r>
          </a:p>
          <a:p>
            <a:pPr eaLnBrk="1" hangingPunct="1"/>
            <a:r>
              <a:rPr lang="en-US" sz="2400" dirty="0"/>
              <a:t>Anemia</a:t>
            </a:r>
          </a:p>
          <a:p>
            <a:pPr eaLnBrk="1" hangingPunct="1"/>
            <a:r>
              <a:rPr lang="en-US" sz="2400" dirty="0"/>
              <a:t>Muscle loss</a:t>
            </a:r>
          </a:p>
          <a:p>
            <a:pPr eaLnBrk="1" hangingPunct="1"/>
            <a:r>
              <a:rPr lang="en-US" sz="2400" dirty="0" err="1"/>
              <a:t>Gynecomastia</a:t>
            </a:r>
            <a:endParaRPr lang="en-US" sz="2400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304197" y="1248957"/>
            <a:ext cx="4610100" cy="4986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471539"/>
                </a:solidFill>
              </a:rPr>
              <a:t>Obesity/</a:t>
            </a:r>
            <a:r>
              <a:rPr lang="en-US" sz="2400" dirty="0" err="1" smtClean="0">
                <a:solidFill>
                  <a:srgbClr val="471539"/>
                </a:solidFill>
              </a:rPr>
              <a:t>Sarcopenia</a:t>
            </a:r>
            <a:endParaRPr lang="en-US" sz="2400" dirty="0" smtClean="0">
              <a:solidFill>
                <a:srgbClr val="471539"/>
              </a:solidFill>
            </a:endParaRPr>
          </a:p>
          <a:p>
            <a:r>
              <a:rPr lang="en-US" sz="2400" dirty="0" smtClean="0">
                <a:solidFill>
                  <a:srgbClr val="471539"/>
                </a:solidFill>
              </a:rPr>
              <a:t>Diabetes </a:t>
            </a:r>
          </a:p>
          <a:p>
            <a:r>
              <a:rPr lang="en-US" sz="2400" dirty="0" smtClean="0">
                <a:solidFill>
                  <a:srgbClr val="471539"/>
                </a:solidFill>
              </a:rPr>
              <a:t>Cardiovascular disease</a:t>
            </a:r>
          </a:p>
          <a:p>
            <a:r>
              <a:rPr lang="en-US" sz="2400" dirty="0" smtClean="0">
                <a:solidFill>
                  <a:srgbClr val="471539"/>
                </a:solidFill>
              </a:rPr>
              <a:t>Osteoporosis/fracture</a:t>
            </a:r>
          </a:p>
          <a:p>
            <a:r>
              <a:rPr lang="en-US" sz="2400" dirty="0" smtClean="0">
                <a:solidFill>
                  <a:srgbClr val="471539"/>
                </a:solidFill>
              </a:rPr>
              <a:t>Psychological: depression, memory difficulties, emotional liability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5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58" y="1879484"/>
            <a:ext cx="5499964" cy="27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7"/>
            <a:ext cx="5665923" cy="10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8" y="1160335"/>
            <a:ext cx="4542530" cy="7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0" y="1257015"/>
            <a:ext cx="7833430" cy="13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86" y="0"/>
            <a:ext cx="70437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98640"/>
            <a:ext cx="8551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2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3950" y="-25653"/>
            <a:ext cx="8751888" cy="885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7153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Why Intermittent Androgen Deprivation?</a:t>
            </a:r>
            <a:endParaRPr lang="en-GB" sz="4000" b="1" dirty="0">
              <a:latin typeface="+mn-lt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13821" y="2725387"/>
            <a:ext cx="3542632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>
                <a:solidFill>
                  <a:srgbClr val="471539"/>
                </a:solidFill>
                <a:latin typeface="+mn-lt"/>
              </a:rPr>
              <a:t>Minimize adverse events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13821" y="3057118"/>
            <a:ext cx="4243336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>
                <a:solidFill>
                  <a:srgbClr val="471539"/>
                </a:solidFill>
                <a:latin typeface="+mn-lt"/>
              </a:rPr>
              <a:t>Maximize quality of life (QoL)</a:t>
            </a:r>
            <a:endParaRPr lang="de-DE" sz="1600" dirty="0">
              <a:solidFill>
                <a:srgbClr val="471539"/>
              </a:solidFill>
              <a:latin typeface="+mn-lt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13820" y="3396414"/>
            <a:ext cx="7049051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>
                <a:solidFill>
                  <a:srgbClr val="471539"/>
                </a:solidFill>
                <a:latin typeface="+mn-lt"/>
              </a:rPr>
              <a:t>Delay development hormone resistant </a:t>
            </a: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prostate 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cancer (HRPC)</a:t>
            </a:r>
            <a:endParaRPr lang="de-DE" sz="1600" dirty="0">
              <a:solidFill>
                <a:srgbClr val="471539"/>
              </a:solidFill>
              <a:latin typeface="+mn-lt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713822" y="3714450"/>
            <a:ext cx="6248954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>
                <a:solidFill>
                  <a:srgbClr val="471539"/>
                </a:solidFill>
                <a:latin typeface="+mn-lt"/>
              </a:rPr>
              <a:t>Reduction of non-oncologic morbidity/mortality and cost of care</a:t>
            </a:r>
            <a:endParaRPr lang="de-DE" sz="1600" dirty="0">
              <a:solidFill>
                <a:srgbClr val="471539"/>
              </a:solidFill>
              <a:latin typeface="+mn-lt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326151" y="4590516"/>
            <a:ext cx="6852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sv-SE" sz="1000" dirty="0">
                <a:solidFill>
                  <a:srgbClr val="471539"/>
                </a:solidFill>
              </a:rPr>
              <a:t>Tunn U. BJU </a:t>
            </a:r>
            <a:r>
              <a:rPr lang="sv-SE" sz="1000" dirty="0" err="1">
                <a:solidFill>
                  <a:srgbClr val="471539"/>
                </a:solidFill>
              </a:rPr>
              <a:t>Int</a:t>
            </a:r>
            <a:r>
              <a:rPr lang="sv-SE" sz="1000" dirty="0">
                <a:solidFill>
                  <a:srgbClr val="471539"/>
                </a:solidFill>
              </a:rPr>
              <a:t> 2007;99 (</a:t>
            </a:r>
            <a:r>
              <a:rPr lang="sv-SE" sz="1000" dirty="0" err="1">
                <a:solidFill>
                  <a:srgbClr val="471539"/>
                </a:solidFill>
              </a:rPr>
              <a:t>Suppl</a:t>
            </a:r>
            <a:r>
              <a:rPr lang="sv-SE" sz="1000" dirty="0">
                <a:solidFill>
                  <a:srgbClr val="471539"/>
                </a:solidFill>
              </a:rPr>
              <a:t> 1):19-22; </a:t>
            </a:r>
            <a:r>
              <a:rPr lang="sv-SE" sz="1000" dirty="0" err="1">
                <a:solidFill>
                  <a:srgbClr val="471539"/>
                </a:solidFill>
              </a:rPr>
              <a:t>Boccon-Gibod</a:t>
            </a:r>
            <a:r>
              <a:rPr lang="sv-SE" sz="1000" dirty="0">
                <a:solidFill>
                  <a:srgbClr val="471539"/>
                </a:solidFill>
              </a:rPr>
              <a:t> L et al. BJU </a:t>
            </a:r>
            <a:r>
              <a:rPr lang="sv-SE" sz="1000" dirty="0" err="1">
                <a:solidFill>
                  <a:srgbClr val="471539"/>
                </a:solidFill>
              </a:rPr>
              <a:t>Int</a:t>
            </a:r>
            <a:r>
              <a:rPr lang="sv-SE" sz="1000" dirty="0">
                <a:solidFill>
                  <a:srgbClr val="471539"/>
                </a:solidFill>
              </a:rPr>
              <a:t> 2007;100:738-43</a:t>
            </a:r>
          </a:p>
          <a:p>
            <a:pPr algn="r" eaLnBrk="1" hangingPunct="1"/>
            <a:r>
              <a:rPr lang="sv-SE" sz="1000" dirty="0" err="1">
                <a:solidFill>
                  <a:srgbClr val="471539"/>
                </a:solidFill>
              </a:rPr>
              <a:t>Gleave</a:t>
            </a:r>
            <a:r>
              <a:rPr lang="sv-SE" sz="1000" dirty="0">
                <a:solidFill>
                  <a:srgbClr val="471539"/>
                </a:solidFill>
              </a:rPr>
              <a:t> M et al </a:t>
            </a:r>
            <a:r>
              <a:rPr lang="sv-SE" sz="1000" dirty="0" err="1">
                <a:solidFill>
                  <a:srgbClr val="471539"/>
                </a:solidFill>
              </a:rPr>
              <a:t>Urol</a:t>
            </a:r>
            <a:r>
              <a:rPr lang="sv-SE" sz="1000" dirty="0">
                <a:solidFill>
                  <a:srgbClr val="471539"/>
                </a:solidFill>
              </a:rPr>
              <a:t> </a:t>
            </a:r>
            <a:r>
              <a:rPr lang="sv-SE" sz="1000" dirty="0" err="1">
                <a:solidFill>
                  <a:srgbClr val="471539"/>
                </a:solidFill>
              </a:rPr>
              <a:t>Oncol</a:t>
            </a:r>
            <a:r>
              <a:rPr lang="sv-SE" sz="1000" dirty="0">
                <a:solidFill>
                  <a:srgbClr val="471539"/>
                </a:solidFill>
              </a:rPr>
              <a:t> 2009,27:81-86</a:t>
            </a:r>
            <a:endParaRPr lang="de-DE" sz="1000" dirty="0">
              <a:solidFill>
                <a:srgbClr val="471539"/>
              </a:solidFill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623888" y="909638"/>
            <a:ext cx="8635770" cy="4233708"/>
            <a:chOff x="393" y="573"/>
            <a:chExt cx="4281" cy="2876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93" y="573"/>
              <a:ext cx="428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0504D"/>
                </a:buClr>
              </a:pPr>
              <a:r>
                <a:rPr lang="en-US" sz="1800" dirty="0" smtClean="0">
                  <a:solidFill>
                    <a:srgbClr val="471539"/>
                  </a:solidFill>
                  <a:latin typeface="+mn-lt"/>
                </a:rPr>
                <a:t>Androgen </a:t>
              </a:r>
              <a:r>
                <a:rPr lang="en-US" sz="1800" dirty="0">
                  <a:solidFill>
                    <a:srgbClr val="471539"/>
                  </a:solidFill>
                  <a:latin typeface="+mn-lt"/>
                </a:rPr>
                <a:t>Deprivation Therapy (ADT) is associated with</a:t>
              </a:r>
              <a:br>
                <a:rPr lang="en-US" sz="1800" dirty="0">
                  <a:solidFill>
                    <a:srgbClr val="471539"/>
                  </a:solidFill>
                  <a:latin typeface="+mn-lt"/>
                </a:rPr>
              </a:br>
              <a:r>
                <a:rPr lang="en-US" sz="1800" dirty="0" smtClean="0">
                  <a:solidFill>
                    <a:srgbClr val="471539"/>
                  </a:solidFill>
                  <a:latin typeface="+mn-lt"/>
                </a:rPr>
                <a:t>adverse </a:t>
              </a:r>
              <a:r>
                <a:rPr lang="en-US" sz="1800" dirty="0">
                  <a:solidFill>
                    <a:srgbClr val="471539"/>
                  </a:solidFill>
                  <a:latin typeface="+mn-lt"/>
                </a:rPr>
                <a:t>events: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229" y="3282"/>
              <a:ext cx="341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lang="sv-SE" sz="1000" dirty="0" err="1">
                  <a:solidFill>
                    <a:srgbClr val="471539"/>
                  </a:solidFill>
                </a:rPr>
                <a:t>Holzbeierlein</a:t>
              </a:r>
              <a:r>
                <a:rPr lang="sv-SE" sz="1000" dirty="0">
                  <a:solidFill>
                    <a:srgbClr val="471539"/>
                  </a:solidFill>
                </a:rPr>
                <a:t> JM </a:t>
              </a:r>
              <a:r>
                <a:rPr lang="sv-SE" sz="1000" dirty="0" err="1">
                  <a:solidFill>
                    <a:srgbClr val="471539"/>
                  </a:solidFill>
                </a:rPr>
                <a:t>Urol</a:t>
              </a:r>
              <a:r>
                <a:rPr lang="sv-SE" sz="1000" dirty="0">
                  <a:solidFill>
                    <a:srgbClr val="471539"/>
                  </a:solidFill>
                </a:rPr>
                <a:t> </a:t>
              </a:r>
              <a:r>
                <a:rPr lang="sv-SE" sz="1000" dirty="0" err="1">
                  <a:solidFill>
                    <a:srgbClr val="471539"/>
                  </a:solidFill>
                </a:rPr>
                <a:t>Clin</a:t>
              </a:r>
              <a:r>
                <a:rPr lang="sv-SE" sz="1000" dirty="0">
                  <a:solidFill>
                    <a:srgbClr val="471539"/>
                  </a:solidFill>
                </a:rPr>
                <a:t> NA 2006,33:181-90; </a:t>
              </a:r>
              <a:r>
                <a:rPr lang="sv-SE" sz="1000" dirty="0" err="1">
                  <a:solidFill>
                    <a:srgbClr val="471539"/>
                  </a:solidFill>
                </a:rPr>
                <a:t>Spry</a:t>
              </a:r>
              <a:r>
                <a:rPr lang="sv-SE" sz="1000" dirty="0">
                  <a:solidFill>
                    <a:srgbClr val="471539"/>
                  </a:solidFill>
                </a:rPr>
                <a:t> NA et al BJUI (2009) </a:t>
              </a:r>
              <a:r>
                <a:rPr lang="sv-SE" sz="1000" dirty="0" err="1">
                  <a:solidFill>
                    <a:srgbClr val="471539"/>
                  </a:solidFill>
                </a:rPr>
                <a:t>Epub</a:t>
              </a:r>
              <a:r>
                <a:rPr lang="sv-SE" sz="1000" dirty="0">
                  <a:solidFill>
                    <a:srgbClr val="471539"/>
                  </a:solidFill>
                </a:rPr>
                <a:t>; </a:t>
              </a:r>
              <a:r>
                <a:rPr lang="sv-SE" sz="1000" dirty="0" err="1">
                  <a:solidFill>
                    <a:srgbClr val="471539"/>
                  </a:solidFill>
                </a:rPr>
                <a:t>Gomella</a:t>
              </a:r>
              <a:r>
                <a:rPr lang="sv-SE" sz="1000" dirty="0">
                  <a:solidFill>
                    <a:srgbClr val="471539"/>
                  </a:solidFill>
                </a:rPr>
                <a:t>, et al </a:t>
              </a:r>
              <a:r>
                <a:rPr lang="en-US" sz="1000" dirty="0">
                  <a:solidFill>
                    <a:srgbClr val="471539"/>
                  </a:solidFill>
                </a:rPr>
                <a:t>Urology. 2009 May;73:S28-35</a:t>
              </a:r>
              <a:endParaRPr lang="de-DE" sz="1000" dirty="0">
                <a:solidFill>
                  <a:srgbClr val="471539"/>
                </a:solidFill>
              </a:endParaRPr>
            </a:p>
          </p:txBody>
        </p:sp>
      </p:grp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18736" y="1783031"/>
            <a:ext cx="8476841" cy="5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Long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-term: bone demineralization, anemia</a:t>
            </a: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, muscle wasting, metabolic 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syndrome</a:t>
            </a: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, depression </a:t>
            </a:r>
            <a:endParaRPr lang="en-US" sz="1600" dirty="0">
              <a:solidFill>
                <a:srgbClr val="471539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development 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of hormone resistance</a:t>
            </a:r>
            <a:endParaRPr lang="de-DE" sz="1600" dirty="0">
              <a:solidFill>
                <a:srgbClr val="471539"/>
              </a:solidFill>
              <a:latin typeface="+mn-lt"/>
            </a:endParaRP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623888" y="2371910"/>
            <a:ext cx="7138983" cy="67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7153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715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715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715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715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Intermittent Androgen Deprivation (IAD) therapy aims to:</a:t>
            </a:r>
            <a:endParaRPr lang="en-US" sz="18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18736" y="1464995"/>
            <a:ext cx="5033783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Short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-term: hot flushes, loss of libido</a:t>
            </a:r>
            <a:r>
              <a:rPr lang="en-US" sz="1600" dirty="0" smtClean="0">
                <a:solidFill>
                  <a:srgbClr val="471539"/>
                </a:solidFill>
                <a:latin typeface="+mn-lt"/>
              </a:rPr>
              <a:t>, ED</a:t>
            </a:r>
            <a:r>
              <a:rPr lang="en-US" sz="1600" dirty="0">
                <a:solidFill>
                  <a:srgbClr val="471539"/>
                </a:solidFill>
                <a:latin typeface="+mn-lt"/>
              </a:rPr>
              <a:t>, fatigue</a:t>
            </a:r>
            <a:endParaRPr lang="de-DE" sz="1600" dirty="0">
              <a:solidFill>
                <a:srgbClr val="4715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4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Conclusions</a:t>
            </a:r>
            <a:endParaRPr lang="en-GB" sz="3600" b="1" i="1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3950" y="1044845"/>
            <a:ext cx="8686800" cy="3394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0000"/>
              </a:lnSpc>
              <a:buClr>
                <a:srgbClr val="000000"/>
              </a:buClr>
              <a:buNone/>
              <a:defRPr/>
            </a:pPr>
            <a:r>
              <a:rPr lang="en-US" sz="2400" dirty="0" smtClean="0"/>
              <a:t>ADT </a:t>
            </a:r>
            <a:r>
              <a:rPr lang="en-US" sz="2400" i="1" dirty="0" smtClean="0"/>
              <a:t>causes</a:t>
            </a:r>
            <a:r>
              <a:rPr lang="en-US" sz="2400" dirty="0" smtClean="0"/>
              <a:t> specific harms</a:t>
            </a:r>
          </a:p>
          <a:p>
            <a:pPr lvl="2">
              <a:lnSpc>
                <a:spcPct val="110000"/>
              </a:lnSpc>
              <a:buClr>
                <a:srgbClr val="000000"/>
              </a:buClr>
              <a:defRPr/>
            </a:pPr>
            <a:r>
              <a:rPr lang="en-US" sz="2000" dirty="0" smtClean="0"/>
              <a:t>Hot flashes, fatigue, anemia, sexual dysfunction, </a:t>
            </a:r>
            <a:r>
              <a:rPr lang="en-US" sz="2000" dirty="0" err="1" smtClean="0"/>
              <a:t>sarcopenia</a:t>
            </a:r>
            <a:r>
              <a:rPr lang="en-US" sz="2000" dirty="0" smtClean="0"/>
              <a:t>, obesity, osteoporosis, and greater risks for fractures and diabetes</a:t>
            </a:r>
          </a:p>
          <a:p>
            <a:pPr marL="457200" lvl="1" indent="0">
              <a:lnSpc>
                <a:spcPct val="110000"/>
              </a:lnSpc>
              <a:buClr>
                <a:srgbClr val="000000"/>
              </a:buClr>
              <a:buNone/>
              <a:defRPr/>
            </a:pPr>
            <a:r>
              <a:rPr lang="en-US" sz="2400" dirty="0"/>
              <a:t>Not all harms associated with ADT are causal</a:t>
            </a:r>
          </a:p>
          <a:p>
            <a:pPr lvl="2">
              <a:lnSpc>
                <a:spcPct val="110000"/>
              </a:lnSpc>
              <a:buClr>
                <a:srgbClr val="000000"/>
              </a:buClr>
              <a:defRPr/>
            </a:pPr>
            <a:r>
              <a:rPr lang="en-US" sz="2000" dirty="0"/>
              <a:t>Cardiovascular disease, dementia, colorectal cancer, </a:t>
            </a:r>
            <a:r>
              <a:rPr lang="en-US" sz="2000" dirty="0" smtClean="0"/>
              <a:t>others</a:t>
            </a:r>
            <a:endParaRPr lang="en-US" sz="2000" dirty="0"/>
          </a:p>
          <a:p>
            <a:pPr marL="457200" lvl="1" indent="0">
              <a:lnSpc>
                <a:spcPct val="110000"/>
              </a:lnSpc>
              <a:buClr>
                <a:srgbClr val="000000"/>
              </a:buClr>
              <a:buNone/>
              <a:defRPr/>
            </a:pPr>
            <a:r>
              <a:rPr lang="en-US" sz="2400" dirty="0" smtClean="0"/>
              <a:t>When considering harms linked ADT, consider strength, consistency, and biological plausibility of the association</a:t>
            </a:r>
          </a:p>
          <a:p>
            <a:pPr marL="457200" lvl="1" indent="0">
              <a:buClr>
                <a:srgbClr val="000000"/>
              </a:buClr>
              <a:buNone/>
              <a:defRPr/>
            </a:pPr>
            <a:endParaRPr lang="en-US" sz="2000" dirty="0"/>
          </a:p>
          <a:p>
            <a:pPr marL="909638" lvl="1" indent="-419100">
              <a:buClr>
                <a:srgbClr val="000000"/>
              </a:buClr>
              <a:buFontTx/>
              <a:buChar char="•"/>
              <a:defRPr/>
            </a:pPr>
            <a:endParaRPr lang="en-US" sz="2900" dirty="0"/>
          </a:p>
          <a:p>
            <a:pPr marL="909638" lvl="1" indent="-419100">
              <a:buClr>
                <a:srgbClr val="000000"/>
              </a:buClr>
              <a:buFontTx/>
              <a:buNone/>
              <a:defRPr/>
            </a:pPr>
            <a:endParaRPr lang="en-US" sz="2900" dirty="0"/>
          </a:p>
          <a:p>
            <a:pPr marL="457200" indent="-457200">
              <a:buFont typeface="Wingdings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06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8675"/>
            <a:ext cx="8229600" cy="85725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646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Testosterone: Target Organs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53122" y="1026213"/>
            <a:ext cx="7933678" cy="4023469"/>
            <a:chOff x="-1530" y="672"/>
            <a:chExt cx="7262" cy="3600"/>
          </a:xfrm>
        </p:grpSpPr>
        <p:pic>
          <p:nvPicPr>
            <p:cNvPr id="6" name="Picture 4" descr="slide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780"/>
              <a:ext cx="2249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792" y="672"/>
              <a:ext cx="157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brain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libido, mood, cognition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840" y="1440"/>
              <a:ext cx="150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heart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cardiovascular health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40" y="1920"/>
              <a:ext cx="122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liver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protein synthesis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0" y="2592"/>
              <a:ext cx="1892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kidney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stimulation of erythropoietin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production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-1530" y="2684"/>
              <a:ext cx="340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b="1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male sexual organs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penile growth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spermatogenesis, erection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prostate growth and function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76" y="3792"/>
              <a:ext cx="16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b="1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bone marrow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stimulation of stem cells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28" y="1237"/>
              <a:ext cx="132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b="1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skin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hair growth, balding, sebum production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-931" y="2016"/>
              <a:ext cx="2803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b="1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muscle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strength, volume, energy</a:t>
              </a:r>
            </a:p>
            <a:p>
              <a:pPr algn="r" eaLnBrk="1" hangingPunct="1"/>
              <a:r>
                <a:rPr lang="en-US" sz="1200" dirty="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reduction in visceral fat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840" y="3264"/>
              <a:ext cx="143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bone</a:t>
              </a:r>
            </a:p>
            <a:p>
              <a:pPr eaLnBrk="1" hangingPunct="1"/>
              <a:r>
                <a:rPr lang="en-US" sz="1200">
                  <a:solidFill>
                    <a:srgbClr val="471539"/>
                  </a:solidFill>
                  <a:latin typeface="Arial" charset="0"/>
                  <a:ea typeface="MS PGothic" charset="0"/>
                  <a:cs typeface="MS PGothic" charset="0"/>
                </a:rPr>
                <a:t>strength and density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03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Androgen Deprivation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1063229"/>
            <a:ext cx="8229600" cy="316018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dirty="0"/>
              <a:t>“Androgen Deprivation Syndrome”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/>
              <a:t>“Androgen Withdrawal Syndrome”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/>
              <a:t>“LHRH Syndrome”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/>
              <a:t>“Medical </a:t>
            </a:r>
            <a:r>
              <a:rPr lang="en-US" dirty="0" err="1"/>
              <a:t>Andropause</a:t>
            </a:r>
            <a:r>
              <a:rPr lang="en-US" dirty="0" smtClean="0"/>
              <a:t>”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Constellation of symptoms and conditions</a:t>
            </a:r>
          </a:p>
          <a:p>
            <a:pPr>
              <a:lnSpc>
                <a:spcPct val="120000"/>
              </a:lnSpc>
            </a:pPr>
            <a:r>
              <a:rPr lang="en-US" dirty="0"/>
              <a:t>ADT now used more in non-metastatic prostate cancer, exposing men to ADT for longer periods</a:t>
            </a:r>
          </a:p>
          <a:p>
            <a:pPr>
              <a:lnSpc>
                <a:spcPct val="120000"/>
              </a:lnSpc>
            </a:pPr>
            <a:r>
              <a:rPr lang="en-US" dirty="0"/>
              <a:t>Concerns growing over ADT side effects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6630" y="4897279"/>
            <a:ext cx="3377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471539"/>
                </a:solidFill>
              </a:rPr>
              <a:t>Arch Intern Med. 2006;166:465-471; Oncologist</a:t>
            </a:r>
            <a:r>
              <a:rPr lang="en-US" sz="1000" dirty="0">
                <a:solidFill>
                  <a:srgbClr val="471539"/>
                </a:solidFill>
              </a:rPr>
              <a:t>. 2003;8:474-</a:t>
            </a:r>
            <a:r>
              <a:rPr lang="en-US" sz="1000" dirty="0" smtClean="0">
                <a:solidFill>
                  <a:srgbClr val="471539"/>
                </a:solidFill>
              </a:rPr>
              <a:t>487</a:t>
            </a:r>
            <a:endParaRPr lang="en-US" sz="1000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2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ADT </a:t>
            </a:r>
            <a:r>
              <a:rPr lang="en-US" sz="2800" b="1" i="1" dirty="0">
                <a:latin typeface="+mn-lt"/>
              </a:rPr>
              <a:t>Causes</a:t>
            </a:r>
            <a:r>
              <a:rPr lang="en-US" sz="2800" b="1" dirty="0">
                <a:latin typeface="+mn-lt"/>
              </a:rPr>
              <a:t> a Variety of Specific Adverse Effects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586089" y="1035007"/>
            <a:ext cx="2506133" cy="799437"/>
          </a:xfrm>
          <a:prstGeom prst="roundRect">
            <a:avLst>
              <a:gd name="adj" fmla="val 16667"/>
            </a:avLst>
          </a:prstGeom>
          <a:solidFill>
            <a:srgbClr val="471539"/>
          </a:solidFill>
          <a:ln w="12700">
            <a:solidFill>
              <a:srgbClr val="66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Central nervous system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Fatigue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1586089" y="2893620"/>
            <a:ext cx="2506133" cy="990979"/>
          </a:xfrm>
          <a:prstGeom prst="roundRect">
            <a:avLst>
              <a:gd name="adj" fmla="val 16667"/>
            </a:avLst>
          </a:prstGeom>
          <a:solidFill>
            <a:srgbClr val="471539"/>
          </a:solidFill>
          <a:ln w="12700">
            <a:solidFill>
              <a:srgbClr val="66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Reproductive system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Decreased libido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Erectile dysfunction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879092" y="1035007"/>
            <a:ext cx="2501019" cy="1279215"/>
          </a:xfrm>
          <a:prstGeom prst="roundRect">
            <a:avLst>
              <a:gd name="adj" fmla="val 16667"/>
            </a:avLst>
          </a:prstGeom>
          <a:solidFill>
            <a:srgbClr val="471539"/>
          </a:solidFill>
          <a:ln w="12700">
            <a:solidFill>
              <a:srgbClr val="66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Musculoskeletal system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Osteoporosis/fractures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Obesity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Sarcopenia</a:t>
            </a:r>
            <a:endParaRPr lang="en-US" altLang="en-US" sz="1600" dirty="0" smtClean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879092" y="2515821"/>
            <a:ext cx="2501019" cy="1368778"/>
          </a:xfrm>
          <a:prstGeom prst="roundRect">
            <a:avLst>
              <a:gd name="adj" fmla="val 16667"/>
            </a:avLst>
          </a:prstGeom>
          <a:solidFill>
            <a:srgbClr val="471539"/>
          </a:solidFill>
          <a:ln w="12700">
            <a:solidFill>
              <a:srgbClr val="66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Endocrine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Vasomotor flushing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Lipid alterations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Insulin resistance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1586089" y="2006514"/>
            <a:ext cx="2506133" cy="704893"/>
          </a:xfrm>
          <a:prstGeom prst="roundRect">
            <a:avLst>
              <a:gd name="adj" fmla="val 16667"/>
            </a:avLst>
          </a:prstGeom>
          <a:solidFill>
            <a:srgbClr val="471539"/>
          </a:solidFill>
          <a:ln w="12700">
            <a:solidFill>
              <a:srgbClr val="66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Hematologic system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100303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ADT has been </a:t>
            </a:r>
            <a:r>
              <a:rPr lang="en-GB" sz="2800" b="1" dirty="0" smtClean="0"/>
              <a:t>Associated </a:t>
            </a:r>
            <a:r>
              <a:rPr lang="en-GB" sz="2800" b="1" dirty="0"/>
              <a:t>with M</a:t>
            </a:r>
            <a:r>
              <a:rPr lang="en-GB" sz="2800" b="1" dirty="0" smtClean="0"/>
              <a:t>etabolic Changes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84" y="857249"/>
            <a:ext cx="8229600" cy="324908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r>
              <a:rPr lang="en-GB" sz="2400" dirty="0">
                <a:latin typeface="Calibri" charset="0"/>
              </a:rPr>
              <a:t>Metabolic syndrome is a disorder of energy utilisation and storage, diagnosed by co-occurrence of any 3 of</a:t>
            </a:r>
            <a:r>
              <a:rPr lang="en-GB" sz="2400" dirty="0" smtClean="0">
                <a:latin typeface="Calibri" charset="0"/>
              </a:rPr>
              <a:t>:</a:t>
            </a:r>
            <a:endParaRPr lang="en-GB" sz="2400" dirty="0">
              <a:latin typeface="Calibri" charset="0"/>
            </a:endParaRP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Abdominal (central) obesity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Elevated blood pressure 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Elevated fasting plasma glucose 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High serum triglycerides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Low high-density (HDL) cholesterol levels</a:t>
            </a:r>
          </a:p>
          <a:p>
            <a:pPr>
              <a:spcBef>
                <a:spcPts val="300"/>
              </a:spcBef>
            </a:pPr>
            <a:r>
              <a:rPr lang="en-GB" sz="2400" dirty="0">
                <a:latin typeface="Calibri" charset="0"/>
              </a:rPr>
              <a:t>Metabolic syndrome increases the risk of developing CVD</a:t>
            </a:r>
          </a:p>
          <a:p>
            <a:pPr>
              <a:spcBef>
                <a:spcPts val="300"/>
              </a:spcBef>
            </a:pPr>
            <a:r>
              <a:rPr lang="en-GB" sz="2400" dirty="0">
                <a:latin typeface="Calibri" charset="0"/>
              </a:rPr>
              <a:t>ADT leads to: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Insulin resistance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Accumulation of subcutaneous fat and decreased lean body mass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Increased glucose levels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charset="0"/>
              </a:rPr>
              <a:t>Abnormalities in lipid levels</a:t>
            </a:r>
          </a:p>
          <a:p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92588" y="4897279"/>
            <a:ext cx="4951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1000" dirty="0">
                <a:solidFill>
                  <a:srgbClr val="471539"/>
                </a:solidFill>
                <a:latin typeface="+mn-lt"/>
              </a:rPr>
              <a:t>Kelly DM, Jones TH. J </a:t>
            </a:r>
            <a:r>
              <a:rPr lang="en-GB" sz="1000" dirty="0" err="1">
                <a:solidFill>
                  <a:srgbClr val="471539"/>
                </a:solidFill>
                <a:latin typeface="+mn-lt"/>
              </a:rPr>
              <a:t>Endocrinol</a:t>
            </a:r>
            <a:r>
              <a:rPr lang="en-GB" sz="1000" dirty="0">
                <a:solidFill>
                  <a:srgbClr val="471539"/>
                </a:solidFill>
                <a:latin typeface="+mn-lt"/>
              </a:rPr>
              <a:t> 2013;217:R25-45</a:t>
            </a:r>
          </a:p>
        </p:txBody>
      </p:sp>
    </p:spTree>
    <p:extLst>
      <p:ext uri="{BB962C8B-B14F-4D97-AF65-F5344CB8AC3E}">
        <p14:creationId xmlns:p14="http://schemas.microsoft.com/office/powerpoint/2010/main" val="38580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Metabolic </a:t>
            </a:r>
            <a:r>
              <a:rPr lang="en-GB" sz="2800" b="1" dirty="0" smtClean="0">
                <a:latin typeface="+mn-lt"/>
              </a:rPr>
              <a:t>Syndrome </a:t>
            </a:r>
            <a:r>
              <a:rPr lang="en-GB" sz="2800" b="1" dirty="0">
                <a:latin typeface="+mn-lt"/>
              </a:rPr>
              <a:t>and </a:t>
            </a:r>
            <a:r>
              <a:rPr lang="en-GB" sz="2800" b="1" dirty="0" smtClean="0">
                <a:latin typeface="+mn-lt"/>
              </a:rPr>
              <a:t>Metabolic Changes </a:t>
            </a:r>
            <a:r>
              <a:rPr lang="en-GB" sz="2800" b="1" dirty="0">
                <a:latin typeface="+mn-lt"/>
              </a:rPr>
              <a:t>I</a:t>
            </a:r>
            <a:r>
              <a:rPr lang="en-GB" sz="2800" b="1" dirty="0" smtClean="0">
                <a:latin typeface="+mn-lt"/>
              </a:rPr>
              <a:t>nduced </a:t>
            </a:r>
            <a:r>
              <a:rPr lang="en-GB" sz="2800" b="1" dirty="0">
                <a:latin typeface="+mn-lt"/>
              </a:rPr>
              <a:t>by ADT are </a:t>
            </a:r>
            <a:r>
              <a:rPr lang="en-GB" sz="2800" b="1" dirty="0" smtClean="0">
                <a:latin typeface="+mn-lt"/>
              </a:rPr>
              <a:t>Different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427596"/>
              </p:ext>
            </p:extLst>
          </p:nvPr>
        </p:nvGraphicFramePr>
        <p:xfrm>
          <a:off x="975431" y="1258355"/>
          <a:ext cx="7153275" cy="26821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3407">
                  <a:extLst>
                    <a:ext uri="{9D8B030D-6E8A-4147-A177-3AD203B41FA5}"/>
                  </a:extLst>
                </a:gridCol>
                <a:gridCol w="3599868">
                  <a:extLst>
                    <a:ext uri="{9D8B030D-6E8A-4147-A177-3AD203B41FA5}"/>
                  </a:extLst>
                </a:gridCol>
              </a:tblGrid>
              <a:tr h="278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Metabolic syndrome</a:t>
                      </a:r>
                      <a:endParaRPr lang="en-GB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 marT="45713" marB="45713" anchor="ctr"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Metabolic changes with ADT</a:t>
                      </a:r>
                      <a:endParaRPr lang="en-GB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 marT="45713" marB="45713" anchor="ctr">
                    <a:solidFill>
                      <a:srgbClr val="471539"/>
                    </a:solidFill>
                  </a:tcPr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triglycerides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triglycerides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visceral fat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subcutaneous</a:t>
                      </a:r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 fat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Reduced HDL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 HDL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Hypertension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Hypertension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fasting glucose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fasting glucose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Decreased</a:t>
                      </a:r>
                      <a:r>
                        <a:rPr lang="en-GB" sz="1600" baseline="0" dirty="0" smtClean="0">
                          <a:solidFill>
                            <a:srgbClr val="471539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471539"/>
                          </a:solidFill>
                        </a:rPr>
                        <a:t>adiponectin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471539"/>
                          </a:solidFill>
                        </a:rPr>
                        <a:t>adiponectin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  <a:tr h="31590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71539"/>
                          </a:solidFill>
                        </a:rPr>
                        <a:t>Increased C-reactive protein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Normal</a:t>
                      </a:r>
                      <a:r>
                        <a:rPr lang="en-GB" sz="1600" baseline="0" dirty="0" smtClean="0">
                          <a:solidFill>
                            <a:srgbClr val="471539"/>
                          </a:solidFill>
                        </a:rPr>
                        <a:t> C-reactive protein</a:t>
                      </a:r>
                      <a:endParaRPr lang="en-GB" sz="1600" dirty="0">
                        <a:solidFill>
                          <a:srgbClr val="471539"/>
                        </a:solidFill>
                      </a:endParaRPr>
                    </a:p>
                  </a:txBody>
                  <a:tcPr marL="91423" marR="91423" marT="45713" marB="457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1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Abdominal Obesity and </a:t>
            </a:r>
            <a:r>
              <a:rPr lang="en-US" b="1" dirty="0" err="1">
                <a:latin typeface="+mn-lt"/>
              </a:rPr>
              <a:t>Sarcopenia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During </a:t>
            </a:r>
            <a:r>
              <a:rPr lang="en-US" b="1" dirty="0">
                <a:latin typeface="+mn-lt"/>
              </a:rPr>
              <a:t>ADT 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329" y="1494808"/>
            <a:ext cx="2437490" cy="2034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0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767" y="1494808"/>
            <a:ext cx="2434872" cy="20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0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4483" y="1494807"/>
            <a:ext cx="2879455" cy="20348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0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767" y="3559690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rgbClr val="471539"/>
                </a:solidFill>
              </a:rPr>
              <a:t>Eugonadal</a:t>
            </a:r>
            <a:r>
              <a:rPr lang="en-US" dirty="0">
                <a:solidFill>
                  <a:srgbClr val="471539"/>
                </a:solidFill>
              </a:rPr>
              <a:t> young man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29657" y="4907156"/>
            <a:ext cx="25143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solidFill>
                  <a:srgbClr val="471539"/>
                </a:solidFill>
              </a:rPr>
              <a:t>Saylor and Smith. J Urol. 2009;181:1998-2008</a:t>
            </a:r>
          </a:p>
        </p:txBody>
      </p:sp>
    </p:spTree>
    <p:extLst>
      <p:ext uri="{BB962C8B-B14F-4D97-AF65-F5344CB8AC3E}">
        <p14:creationId xmlns:p14="http://schemas.microsoft.com/office/powerpoint/2010/main" val="203729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latin typeface="+mn-lt"/>
              </a:rPr>
              <a:t>GnRH</a:t>
            </a:r>
            <a:r>
              <a:rPr lang="en-US" sz="3600" b="1" dirty="0">
                <a:latin typeface="+mn-lt"/>
              </a:rPr>
              <a:t> Agonists Significantly Increase Serum Lipids in Men with </a:t>
            </a:r>
            <a:r>
              <a:rPr lang="en-US" sz="3600" b="1" dirty="0" err="1">
                <a:latin typeface="+mn-lt"/>
              </a:rPr>
              <a:t>CaP</a:t>
            </a:r>
            <a:endParaRPr lang="en-US" sz="3600" b="1" dirty="0">
              <a:latin typeface="+mn-lt"/>
            </a:endParaRPr>
          </a:p>
        </p:txBody>
      </p:sp>
      <p:pic>
        <p:nvPicPr>
          <p:cNvPr id="49" name="Picture 48" descr="Screen Shot 2017-05-17 at 4.5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8" y="1241779"/>
            <a:ext cx="5431050" cy="283633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572000" y="48972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Smith MR et al. </a:t>
            </a:r>
            <a:r>
              <a:rPr lang="en-US" sz="1000" i="1" dirty="0">
                <a:solidFill>
                  <a:srgbClr val="471539"/>
                </a:solidFill>
                <a:ea typeface="MS PGothic" charset="0"/>
                <a:cs typeface="MS PGothic" charset="0"/>
              </a:rPr>
              <a:t>J </a:t>
            </a:r>
            <a:r>
              <a:rPr lang="en-US" sz="1000" i="1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Clin</a:t>
            </a:r>
            <a:r>
              <a:rPr lang="en-US" sz="1000" i="1" dirty="0">
                <a:solidFill>
                  <a:srgbClr val="471539"/>
                </a:solidFill>
                <a:ea typeface="MS PGothic" charset="0"/>
                <a:cs typeface="MS PGothic" charset="0"/>
              </a:rPr>
              <a:t> </a:t>
            </a:r>
            <a:r>
              <a:rPr lang="en-US" sz="1000" i="1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Endocrinol</a:t>
            </a:r>
            <a:r>
              <a:rPr lang="en-US" sz="1000" i="1" dirty="0">
                <a:solidFill>
                  <a:srgbClr val="471539"/>
                </a:solidFill>
                <a:ea typeface="MS PGothic" charset="0"/>
                <a:cs typeface="MS PGothic" charset="0"/>
              </a:rPr>
              <a:t> </a:t>
            </a:r>
            <a:r>
              <a:rPr lang="en-US" sz="1000" i="1" dirty="0" err="1">
                <a:solidFill>
                  <a:srgbClr val="471539"/>
                </a:solidFill>
                <a:ea typeface="MS PGothic" charset="0"/>
                <a:cs typeface="MS PGothic" charset="0"/>
              </a:rPr>
              <a:t>Metab</a:t>
            </a:r>
            <a:r>
              <a:rPr lang="en-US" sz="1000" dirty="0">
                <a:solidFill>
                  <a:srgbClr val="471539"/>
                </a:solidFill>
                <a:ea typeface="MS PGothic" charset="0"/>
                <a:cs typeface="MS PGothic" charset="0"/>
              </a:rPr>
              <a:t>. 2002;87:599-603.</a:t>
            </a:r>
          </a:p>
        </p:txBody>
      </p:sp>
    </p:spTree>
    <p:extLst>
      <p:ext uri="{BB962C8B-B14F-4D97-AF65-F5344CB8AC3E}">
        <p14:creationId xmlns:p14="http://schemas.microsoft.com/office/powerpoint/2010/main" val="2941673417"/>
      </p:ext>
    </p:extLst>
  </p:cSld>
  <p:clrMapOvr>
    <a:masterClrMapping/>
  </p:clrMapOvr>
</p:sld>
</file>

<file path=ppt/theme/theme1.xml><?xml version="1.0" encoding="utf-8"?>
<a:theme xmlns:a="http://schemas.openxmlformats.org/drawingml/2006/main" name="Grand Rounds in Urolog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Rounds in Urology Template.thmx</Template>
  <TotalTime>92</TotalTime>
  <Words>1044</Words>
  <Application>Microsoft Macintosh PowerPoint</Application>
  <PresentationFormat>On-screen Show (16:9)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Grand Rounds in Urology Template</vt:lpstr>
      <vt:lpstr>PowerPoint Presentation</vt:lpstr>
      <vt:lpstr>Common Adverse Effects of Androgen Deprivation Therapy</vt:lpstr>
      <vt:lpstr>Testosterone: Target Organs</vt:lpstr>
      <vt:lpstr>Androgen Deprivation Therapy</vt:lpstr>
      <vt:lpstr>ADT Causes a Variety of Specific Adverse Effects</vt:lpstr>
      <vt:lpstr>ADT has been Associated with Metabolic Changes</vt:lpstr>
      <vt:lpstr>Metabolic Syndrome and Metabolic Changes Induced by ADT are Different</vt:lpstr>
      <vt:lpstr>Abdominal Obesity and Sarcopenia During ADT </vt:lpstr>
      <vt:lpstr>GnRH Agonists Significantly Increase Serum Lipids in Men with CaP</vt:lpstr>
      <vt:lpstr>GnRH Agonists Decrease Insulin Sensitivity in Nondiabetic Men with PCa</vt:lpstr>
      <vt:lpstr>ADT and Diabetes: Consistency Between Forms of ADT</vt:lpstr>
      <vt:lpstr>PowerPoint Presentation</vt:lpstr>
      <vt:lpstr>Causal Association Between ADT  and Diabetes is Plausible</vt:lpstr>
      <vt:lpstr>Practical Recommendations: Diabetes</vt:lpstr>
      <vt:lpstr>Other Recommendations based on RCT</vt:lpstr>
      <vt:lpstr>PowerPoint Presentation</vt:lpstr>
      <vt:lpstr>ADT and Alzheimer’s Disease</vt:lpstr>
      <vt:lpstr>ADT and Alzheimer’s Disease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 Ancarrow</dc:creator>
  <cp:lastModifiedBy>Brandon  Ancarrow</cp:lastModifiedBy>
  <cp:revision>17</cp:revision>
  <dcterms:created xsi:type="dcterms:W3CDTF">2017-05-17T20:22:33Z</dcterms:created>
  <dcterms:modified xsi:type="dcterms:W3CDTF">2017-05-18T17:17:38Z</dcterms:modified>
</cp:coreProperties>
</file>