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58" r:id="rId2"/>
    <p:sldMasterId id="2147483697" r:id="rId3"/>
    <p:sldMasterId id="2147483709" r:id="rId4"/>
  </p:sldMasterIdLst>
  <p:notesMasterIdLst>
    <p:notesMasterId r:id="rId56"/>
  </p:notesMasterIdLst>
  <p:handoutMasterIdLst>
    <p:handoutMasterId r:id="rId57"/>
  </p:handoutMasterIdLst>
  <p:sldIdLst>
    <p:sldId id="256" r:id="rId5"/>
    <p:sldId id="324" r:id="rId6"/>
    <p:sldId id="336" r:id="rId7"/>
    <p:sldId id="325" r:id="rId8"/>
    <p:sldId id="328" r:id="rId9"/>
    <p:sldId id="326" r:id="rId10"/>
    <p:sldId id="327" r:id="rId11"/>
    <p:sldId id="329" r:id="rId12"/>
    <p:sldId id="331" r:id="rId13"/>
    <p:sldId id="330" r:id="rId14"/>
    <p:sldId id="333" r:id="rId15"/>
    <p:sldId id="337" r:id="rId16"/>
    <p:sldId id="338" r:id="rId17"/>
    <p:sldId id="334" r:id="rId18"/>
    <p:sldId id="346" r:id="rId19"/>
    <p:sldId id="341" r:id="rId20"/>
    <p:sldId id="347" r:id="rId21"/>
    <p:sldId id="348" r:id="rId22"/>
    <p:sldId id="349" r:id="rId23"/>
    <p:sldId id="352" r:id="rId24"/>
    <p:sldId id="353" r:id="rId25"/>
    <p:sldId id="354" r:id="rId26"/>
    <p:sldId id="351" r:id="rId27"/>
    <p:sldId id="355" r:id="rId28"/>
    <p:sldId id="658" r:id="rId29"/>
    <p:sldId id="358" r:id="rId30"/>
    <p:sldId id="359" r:id="rId31"/>
    <p:sldId id="362" r:id="rId32"/>
    <p:sldId id="363" r:id="rId33"/>
    <p:sldId id="364" r:id="rId34"/>
    <p:sldId id="365" r:id="rId35"/>
    <p:sldId id="366" r:id="rId36"/>
    <p:sldId id="383" r:id="rId37"/>
    <p:sldId id="654" r:id="rId38"/>
    <p:sldId id="651" r:id="rId39"/>
    <p:sldId id="652" r:id="rId40"/>
    <p:sldId id="653" r:id="rId41"/>
    <p:sldId id="657" r:id="rId42"/>
    <p:sldId id="368" r:id="rId43"/>
    <p:sldId id="369" r:id="rId44"/>
    <p:sldId id="655" r:id="rId45"/>
    <p:sldId id="371" r:id="rId46"/>
    <p:sldId id="656" r:id="rId47"/>
    <p:sldId id="372" r:id="rId48"/>
    <p:sldId id="592" r:id="rId49"/>
    <p:sldId id="373" r:id="rId50"/>
    <p:sldId id="375" r:id="rId51"/>
    <p:sldId id="376" r:id="rId52"/>
    <p:sldId id="377" r:id="rId53"/>
    <p:sldId id="381" r:id="rId54"/>
    <p:sldId id="263" r:id="rId5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2D4D77-AC67-4477-8B1B-02605C0E2754}">
          <p14:sldIdLst>
            <p14:sldId id="256"/>
            <p14:sldId id="324"/>
            <p14:sldId id="336"/>
            <p14:sldId id="325"/>
            <p14:sldId id="328"/>
            <p14:sldId id="326"/>
            <p14:sldId id="327"/>
            <p14:sldId id="329"/>
            <p14:sldId id="331"/>
            <p14:sldId id="330"/>
            <p14:sldId id="333"/>
            <p14:sldId id="337"/>
            <p14:sldId id="338"/>
            <p14:sldId id="334"/>
            <p14:sldId id="346"/>
            <p14:sldId id="341"/>
            <p14:sldId id="347"/>
            <p14:sldId id="348"/>
            <p14:sldId id="349"/>
            <p14:sldId id="352"/>
            <p14:sldId id="353"/>
            <p14:sldId id="354"/>
            <p14:sldId id="351"/>
            <p14:sldId id="355"/>
            <p14:sldId id="658"/>
            <p14:sldId id="358"/>
            <p14:sldId id="359"/>
            <p14:sldId id="362"/>
            <p14:sldId id="363"/>
            <p14:sldId id="364"/>
            <p14:sldId id="365"/>
            <p14:sldId id="366"/>
            <p14:sldId id="383"/>
            <p14:sldId id="654"/>
            <p14:sldId id="651"/>
            <p14:sldId id="652"/>
            <p14:sldId id="653"/>
            <p14:sldId id="657"/>
            <p14:sldId id="368"/>
            <p14:sldId id="369"/>
            <p14:sldId id="655"/>
            <p14:sldId id="371"/>
            <p14:sldId id="656"/>
            <p14:sldId id="372"/>
            <p14:sldId id="592"/>
            <p14:sldId id="373"/>
            <p14:sldId id="375"/>
            <p14:sldId id="376"/>
            <p14:sldId id="377"/>
            <p14:sldId id="381"/>
          </p14:sldIdLst>
        </p14:section>
        <p14:section name="Untitled Section" id="{213803BF-3527-42AD-903C-E6E8CE2D4C0C}">
          <p14:sldIdLst>
            <p14:sldId id="263"/>
          </p14:sldIdLst>
        </p14:section>
      </p14:sectionLst>
    </p:ext>
    <p:ext uri="{EFAFB233-063F-42B5-8137-9DF3F51BA10A}">
      <p15:sldGuideLst xmlns="" xmlns:p15="http://schemas.microsoft.com/office/powerpoint/2012/main">
        <p15:guide id="1" orient="horz" pos="1847">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 David Crawford" initials="EDC" lastIdx="2" clrIdx="0">
    <p:extLst/>
  </p:cmAuthor>
  <p:cmAuthor id="2" name="Arangua, Paul" initials="AP" lastIdx="1" clrIdx="1">
    <p:extLst/>
  </p:cmAuthor>
  <p:cmAuthor id="3" name="Austen Weathersby" initials="AW" lastIdx="10" clrIdx="2">
    <p:extLst/>
  </p:cmAuthor>
  <p:cmAuthor id="4" name="Amy Howar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27"/>
    <p:restoredTop sz="84609" autoAdjust="0"/>
  </p:normalViewPr>
  <p:slideViewPr>
    <p:cSldViewPr showGuides="1">
      <p:cViewPr varScale="1">
        <p:scale>
          <a:sx n="99" d="100"/>
          <a:sy n="99" d="100"/>
        </p:scale>
        <p:origin x="-104" y="-160"/>
      </p:cViewPr>
      <p:guideLst>
        <p:guide orient="horz" pos="1847"/>
        <p:guide pos="288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2-01T11:32:10.801" idx="8">
    <p:pos x="10" y="18"/>
    <p:text>The information in this slide appears to be identical to slide 19--is this reiteration or error?</p:text>
    <p:extLst mod="1">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2/1/19</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2/1/19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a:t>
            </a:fld>
            <a:endParaRPr lang="ko-KR" altLang="en-US"/>
          </a:p>
        </p:txBody>
      </p:sp>
    </p:spTree>
    <p:extLst>
      <p:ext uri="{BB962C8B-B14F-4D97-AF65-F5344CB8AC3E}">
        <p14:creationId xmlns:p14="http://schemas.microsoft.com/office/powerpoint/2010/main" val="162289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will describe how during RADAR I, we had many different novel treatments, but there was really no information on how to apply the imaging to the equation.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11</a:t>
            </a:fld>
            <a:endParaRPr lang="ko-KR" altLang="en-US"/>
          </a:p>
        </p:txBody>
      </p:sp>
    </p:spTree>
    <p:extLst>
      <p:ext uri="{BB962C8B-B14F-4D97-AF65-F5344CB8AC3E}">
        <p14:creationId xmlns:p14="http://schemas.microsoft.com/office/powerpoint/2010/main" val="161200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13</a:t>
            </a:fld>
            <a:endParaRPr lang="ko-KR" altLang="en-US"/>
          </a:p>
        </p:txBody>
      </p:sp>
    </p:spTree>
    <p:extLst>
      <p:ext uri="{BB962C8B-B14F-4D97-AF65-F5344CB8AC3E}">
        <p14:creationId xmlns:p14="http://schemas.microsoft.com/office/powerpoint/2010/main" val="8789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14</a:t>
            </a:fld>
            <a:endParaRPr lang="ko-KR" altLang="en-US"/>
          </a:p>
        </p:txBody>
      </p:sp>
    </p:spTree>
    <p:extLst>
      <p:ext uri="{BB962C8B-B14F-4D97-AF65-F5344CB8AC3E}">
        <p14:creationId xmlns:p14="http://schemas.microsoft.com/office/powerpoint/2010/main" val="323461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In CRPC, all treatment interventions are technically layering of therapy, as agents are added to the foundation of ADT</a:t>
            </a:r>
          </a:p>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15</a:t>
            </a:fld>
            <a:endParaRPr lang="ko-KR" altLang="en-US"/>
          </a:p>
        </p:txBody>
      </p:sp>
    </p:spTree>
    <p:extLst>
      <p:ext uri="{BB962C8B-B14F-4D97-AF65-F5344CB8AC3E}">
        <p14:creationId xmlns:p14="http://schemas.microsoft.com/office/powerpoint/2010/main" val="196634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16</a:t>
            </a:fld>
            <a:endParaRPr lang="ko-KR" altLang="en-US"/>
          </a:p>
        </p:txBody>
      </p:sp>
    </p:spTree>
    <p:extLst>
      <p:ext uri="{BB962C8B-B14F-4D97-AF65-F5344CB8AC3E}">
        <p14:creationId xmlns:p14="http://schemas.microsoft.com/office/powerpoint/2010/main" val="372123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17</a:t>
            </a:fld>
            <a:endParaRPr lang="ko-KR" altLang="en-US"/>
          </a:p>
        </p:txBody>
      </p:sp>
    </p:spTree>
    <p:extLst>
      <p:ext uri="{BB962C8B-B14F-4D97-AF65-F5344CB8AC3E}">
        <p14:creationId xmlns:p14="http://schemas.microsoft.com/office/powerpoint/2010/main" val="596784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Symptomatic </a:t>
            </a:r>
            <a:r>
              <a:rPr lang="en-US" sz="1200" dirty="0" err="1"/>
              <a:t>mCRPC</a:t>
            </a:r>
            <a:endParaRPr lang="en-US" sz="1200" dirty="0"/>
          </a:p>
          <a:p>
            <a:pPr lvl="0"/>
            <a:r>
              <a:rPr lang="en-US" sz="1200" dirty="0"/>
              <a:t>First Symptoms   Regular opioids</a:t>
            </a:r>
          </a:p>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18</a:t>
            </a:fld>
            <a:endParaRPr lang="ko-KR" altLang="en-US"/>
          </a:p>
        </p:txBody>
      </p:sp>
    </p:spTree>
    <p:extLst>
      <p:ext uri="{BB962C8B-B14F-4D97-AF65-F5344CB8AC3E}">
        <p14:creationId xmlns:p14="http://schemas.microsoft.com/office/powerpoint/2010/main" val="357125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19</a:t>
            </a:fld>
            <a:endParaRPr lang="ko-KR" altLang="en-US"/>
          </a:p>
        </p:txBody>
      </p:sp>
    </p:spTree>
    <p:extLst>
      <p:ext uri="{BB962C8B-B14F-4D97-AF65-F5344CB8AC3E}">
        <p14:creationId xmlns:p14="http://schemas.microsoft.com/office/powerpoint/2010/main" val="65959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20</a:t>
            </a:fld>
            <a:endParaRPr lang="ko-KR" altLang="en-US"/>
          </a:p>
        </p:txBody>
      </p:sp>
    </p:spTree>
    <p:extLst>
      <p:ext uri="{BB962C8B-B14F-4D97-AF65-F5344CB8AC3E}">
        <p14:creationId xmlns:p14="http://schemas.microsoft.com/office/powerpoint/2010/main" val="1205755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21</a:t>
            </a:fld>
            <a:endParaRPr lang="ko-KR" altLang="en-US"/>
          </a:p>
        </p:txBody>
      </p:sp>
    </p:spTree>
    <p:extLst>
      <p:ext uri="{BB962C8B-B14F-4D97-AF65-F5344CB8AC3E}">
        <p14:creationId xmlns:p14="http://schemas.microsoft.com/office/powerpoint/2010/main" val="61530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a:t>
            </a:fld>
            <a:endParaRPr lang="ko-KR" altLang="en-US"/>
          </a:p>
        </p:txBody>
      </p:sp>
    </p:spTree>
    <p:extLst>
      <p:ext uri="{BB962C8B-B14F-4D97-AF65-F5344CB8AC3E}">
        <p14:creationId xmlns:p14="http://schemas.microsoft.com/office/powerpoint/2010/main" val="3000756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en-US" dirty="0"/>
              <a:t>API was defined earlier as androgen pathway inhibitor</a:t>
            </a:r>
          </a:p>
          <a:p>
            <a:pPr lvl="0">
              <a:lnSpc>
                <a:spcPct val="110000"/>
              </a:lnSpc>
            </a:pPr>
            <a:endParaRPr lang="en-US" dirty="0"/>
          </a:p>
          <a:p>
            <a:pPr lvl="0">
              <a:lnSpc>
                <a:spcPct val="110000"/>
              </a:lnSpc>
            </a:pPr>
            <a:r>
              <a:rPr lang="en-US" dirty="0"/>
              <a:t>On this slide you must click through all 4 recommendations before advancing to the next slide. I can make it automatic like the other slides if you prefer as well!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22</a:t>
            </a:fld>
            <a:endParaRPr lang="ko-KR" altLang="en-US"/>
          </a:p>
        </p:txBody>
      </p:sp>
    </p:spTree>
    <p:extLst>
      <p:ext uri="{BB962C8B-B14F-4D97-AF65-F5344CB8AC3E}">
        <p14:creationId xmlns:p14="http://schemas.microsoft.com/office/powerpoint/2010/main" val="260958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23</a:t>
            </a:fld>
            <a:endParaRPr lang="ko-KR" altLang="en-US"/>
          </a:p>
        </p:txBody>
      </p:sp>
    </p:spTree>
    <p:extLst>
      <p:ext uri="{BB962C8B-B14F-4D97-AF65-F5344CB8AC3E}">
        <p14:creationId xmlns:p14="http://schemas.microsoft.com/office/powerpoint/2010/main" val="300660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25</a:t>
            </a:fld>
            <a:endParaRPr lang="ko-KR" altLang="en-US"/>
          </a:p>
        </p:txBody>
      </p:sp>
    </p:spTree>
    <p:extLst>
      <p:ext uri="{BB962C8B-B14F-4D97-AF65-F5344CB8AC3E}">
        <p14:creationId xmlns:p14="http://schemas.microsoft.com/office/powerpoint/2010/main" val="43449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Most importantly: </a:t>
            </a:r>
            <a:r>
              <a:rPr lang="en-US" i="1" u="sng" dirty="0"/>
              <a:t>Understanding the integration of results into clinical decision making algorithms </a:t>
            </a:r>
            <a:r>
              <a:rPr lang="en-US" b="1" i="1" u="sng" dirty="0"/>
              <a:t>(this must be emphasized) </a:t>
            </a:r>
            <a:endParaRPr lang="en-US" i="1" u="sng" dirty="0"/>
          </a:p>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26</a:t>
            </a:fld>
            <a:endParaRPr lang="ko-KR" altLang="en-US"/>
          </a:p>
        </p:txBody>
      </p:sp>
    </p:spTree>
    <p:extLst>
      <p:ext uri="{BB962C8B-B14F-4D97-AF65-F5344CB8AC3E}">
        <p14:creationId xmlns:p14="http://schemas.microsoft.com/office/powerpoint/2010/main" val="830123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27</a:t>
            </a:fld>
            <a:endParaRPr lang="ko-KR" altLang="en-US"/>
          </a:p>
        </p:txBody>
      </p:sp>
    </p:spTree>
    <p:extLst>
      <p:ext uri="{BB962C8B-B14F-4D97-AF65-F5344CB8AC3E}">
        <p14:creationId xmlns:p14="http://schemas.microsoft.com/office/powerpoint/2010/main" val="167720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important radiopharmaceuticals being discussed during development of RADAR III</a:t>
            </a:r>
          </a:p>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28</a:t>
            </a:fld>
            <a:endParaRPr lang="ko-KR" altLang="en-US"/>
          </a:p>
        </p:txBody>
      </p:sp>
    </p:spTree>
    <p:extLst>
      <p:ext uri="{BB962C8B-B14F-4D97-AF65-F5344CB8AC3E}">
        <p14:creationId xmlns:p14="http://schemas.microsoft.com/office/powerpoint/2010/main" val="1262452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29</a:t>
            </a:fld>
            <a:endParaRPr lang="ko-KR" altLang="en-US"/>
          </a:p>
        </p:txBody>
      </p:sp>
    </p:spTree>
    <p:extLst>
      <p:ext uri="{BB962C8B-B14F-4D97-AF65-F5344CB8AC3E}">
        <p14:creationId xmlns:p14="http://schemas.microsoft.com/office/powerpoint/2010/main" val="3319584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just to discuss the current coverage available for some of these new NGIs so docs know what to order</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30</a:t>
            </a:fld>
            <a:endParaRPr lang="ko-KR" altLang="en-US"/>
          </a:p>
        </p:txBody>
      </p:sp>
    </p:spTree>
    <p:extLst>
      <p:ext uri="{BB962C8B-B14F-4D97-AF65-F5344CB8AC3E}">
        <p14:creationId xmlns:p14="http://schemas.microsoft.com/office/powerpoint/2010/main" val="2923436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There are a few clicks developed into this slide. What I want you to emphasize is the naming </a:t>
            </a:r>
          </a:p>
          <a:p>
            <a:pPr lvl="0"/>
            <a:r>
              <a:rPr lang="en-US" dirty="0"/>
              <a:t>conventions in each area. You say </a:t>
            </a:r>
            <a:r>
              <a:rPr lang="en-US" dirty="0" err="1"/>
              <a:t>nmERPC</a:t>
            </a:r>
            <a:r>
              <a:rPr lang="en-US" dirty="0"/>
              <a:t> when conventional imaging fails to identify metastases </a:t>
            </a:r>
          </a:p>
          <a:p>
            <a:pPr lvl="0"/>
            <a:r>
              <a:rPr lang="en-US" dirty="0"/>
              <a:t>and “click” conversely mERPC is when CI identifies positive METS (next section will be nmERPC* and mERPC* (after the click)</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31</a:t>
            </a:fld>
            <a:endParaRPr lang="ko-KR" altLang="en-US"/>
          </a:p>
        </p:txBody>
      </p:sp>
    </p:spTree>
    <p:extLst>
      <p:ext uri="{BB962C8B-B14F-4D97-AF65-F5344CB8AC3E}">
        <p14:creationId xmlns:p14="http://schemas.microsoft.com/office/powerpoint/2010/main" val="2670723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 conventional imaging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32</a:t>
            </a:fld>
            <a:endParaRPr lang="ko-KR" altLang="en-US"/>
          </a:p>
        </p:txBody>
      </p:sp>
    </p:spTree>
    <p:extLst>
      <p:ext uri="{BB962C8B-B14F-4D97-AF65-F5344CB8AC3E}">
        <p14:creationId xmlns:p14="http://schemas.microsoft.com/office/powerpoint/2010/main" val="52455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RADAR, </a:t>
            </a:r>
            <a:r>
              <a:rPr lang="en-US" sz="1200" b="0" i="0" u="none" strike="noStrike" kern="1200" baseline="0" dirty="0">
                <a:solidFill>
                  <a:schemeClr val="tx1"/>
                </a:solidFill>
                <a:latin typeface="+mn-lt"/>
                <a:ea typeface="+mn-ea"/>
                <a:cs typeface="+mn-cs"/>
              </a:rPr>
              <a:t>when assessing bone metastasis, radionuclide bone scanning alone was considered the standard of care, despite the fact that other scanning modalities not listed may have provided a more accurate early assessment.  </a:t>
            </a:r>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a:t>
            </a:fld>
            <a:endParaRPr lang="ko-KR" altLang="en-US"/>
          </a:p>
        </p:txBody>
      </p:sp>
    </p:spTree>
    <p:extLst>
      <p:ext uri="{BB962C8B-B14F-4D97-AF65-F5344CB8AC3E}">
        <p14:creationId xmlns:p14="http://schemas.microsoft.com/office/powerpoint/2010/main" val="3457058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33</a:t>
            </a:fld>
            <a:endParaRPr lang="ko-KR" altLang="en-US"/>
          </a:p>
        </p:txBody>
      </p:sp>
    </p:spTree>
    <p:extLst>
      <p:ext uri="{BB962C8B-B14F-4D97-AF65-F5344CB8AC3E}">
        <p14:creationId xmlns:p14="http://schemas.microsoft.com/office/powerpoint/2010/main" val="1988061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this case is a nice representation of how traditional scans may not be accurate enough to diagnose locally recurrent prostate cancer (</a:t>
            </a:r>
            <a:r>
              <a:rPr lang="en-US" dirty="0" err="1"/>
              <a:t>axumin</a:t>
            </a:r>
            <a:r>
              <a:rPr lang="en-US" dirty="0"/>
              <a:t> scan is obviously superior). It also shows how a conventional biopsy is insufficient (missed the area of cancer)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35</a:t>
            </a:fld>
            <a:endParaRPr lang="ko-KR" altLang="en-US"/>
          </a:p>
        </p:txBody>
      </p:sp>
    </p:spTree>
    <p:extLst>
      <p:ext uri="{BB962C8B-B14F-4D97-AF65-F5344CB8AC3E}">
        <p14:creationId xmlns:p14="http://schemas.microsoft.com/office/powerpoint/2010/main" val="552188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rgbClr val="2C2C2C"/>
                </a:solidFill>
              </a:rPr>
              <a:t>Fluciclovine</a:t>
            </a:r>
            <a:r>
              <a:rPr lang="en-US" sz="1200" dirty="0">
                <a:solidFill>
                  <a:srgbClr val="2C2C2C"/>
                </a:solidFill>
              </a:rPr>
              <a:t> scan positive, right </a:t>
            </a:r>
            <a:r>
              <a:rPr lang="en-US" sz="1200" dirty="0" err="1">
                <a:solidFill>
                  <a:srgbClr val="2C2C2C"/>
                </a:solidFill>
              </a:rPr>
              <a:t>mesorectal</a:t>
            </a:r>
            <a:r>
              <a:rPr lang="en-US" sz="1200" dirty="0">
                <a:solidFill>
                  <a:srgbClr val="2C2C2C"/>
                </a:solidFill>
              </a:rPr>
              <a:t> </a:t>
            </a:r>
            <a:r>
              <a:rPr lang="en-US" sz="1200" dirty="0" err="1">
                <a:solidFill>
                  <a:srgbClr val="2C2C2C"/>
                </a:solidFill>
              </a:rPr>
              <a:t>fasica</a:t>
            </a:r>
            <a:endParaRPr lang="en-US" sz="1200" dirty="0">
              <a:solidFill>
                <a:srgbClr val="2C2C2C"/>
              </a:solidFill>
            </a:endParaRPr>
          </a:p>
          <a:p>
            <a:r>
              <a:rPr lang="en-US" sz="1200" dirty="0">
                <a:solidFill>
                  <a:srgbClr val="2C2C2C"/>
                </a:solidFill>
              </a:rPr>
              <a:t>Treated with SBRT, no ADT and 4 months later PSA &lt;0.01 ng/mL</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36</a:t>
            </a:fld>
            <a:endParaRPr lang="ko-KR" altLang="en-US"/>
          </a:p>
        </p:txBody>
      </p:sp>
    </p:spTree>
    <p:extLst>
      <p:ext uri="{BB962C8B-B14F-4D97-AF65-F5344CB8AC3E}">
        <p14:creationId xmlns:p14="http://schemas.microsoft.com/office/powerpoint/2010/main" val="445565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2C2C2C"/>
              </a:solidFill>
            </a:endParaRP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37</a:t>
            </a:fld>
            <a:endParaRPr lang="ko-KR" altLang="en-US"/>
          </a:p>
        </p:txBody>
      </p:sp>
    </p:spTree>
    <p:extLst>
      <p:ext uri="{BB962C8B-B14F-4D97-AF65-F5344CB8AC3E}">
        <p14:creationId xmlns:p14="http://schemas.microsoft.com/office/powerpoint/2010/main" val="1180478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each section you must click to get access to the next part. This is so you can discuss what you have to say and it’s more</a:t>
            </a:r>
          </a:p>
          <a:p>
            <a:r>
              <a:rPr lang="en-US" dirty="0"/>
              <a:t>Emphasized for the viewer.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40</a:t>
            </a:fld>
            <a:endParaRPr lang="ko-KR" altLang="en-US"/>
          </a:p>
        </p:txBody>
      </p:sp>
    </p:spTree>
    <p:extLst>
      <p:ext uri="{BB962C8B-B14F-4D97-AF65-F5344CB8AC3E}">
        <p14:creationId xmlns:p14="http://schemas.microsoft.com/office/powerpoint/2010/main" val="1986064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41</a:t>
            </a:fld>
            <a:endParaRPr lang="ko-KR" altLang="en-US"/>
          </a:p>
        </p:txBody>
      </p:sp>
    </p:spTree>
    <p:extLst>
      <p:ext uri="{BB962C8B-B14F-4D97-AF65-F5344CB8AC3E}">
        <p14:creationId xmlns:p14="http://schemas.microsoft.com/office/powerpoint/2010/main" val="1306355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how the patient dropped out of AS, not because of any evidence of progression but likely due to worry/anxiety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44</a:t>
            </a:fld>
            <a:endParaRPr lang="ko-KR" altLang="en-US"/>
          </a:p>
        </p:txBody>
      </p:sp>
    </p:spTree>
    <p:extLst>
      <p:ext uri="{BB962C8B-B14F-4D97-AF65-F5344CB8AC3E}">
        <p14:creationId xmlns:p14="http://schemas.microsoft.com/office/powerpoint/2010/main" val="3371649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F2E16-6C3C-4BA3-B1EB-CA8A543A40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173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Note the PSA DT is based on the two dates highlighted as was mentioned in the notes of the patient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Focus of HGPIN in 1 out of 12 cores on the left base</a:t>
            </a:r>
          </a:p>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46</a:t>
            </a:fld>
            <a:endParaRPr lang="ko-KR" altLang="en-US"/>
          </a:p>
        </p:txBody>
      </p:sp>
    </p:spTree>
    <p:extLst>
      <p:ext uri="{BB962C8B-B14F-4D97-AF65-F5344CB8AC3E}">
        <p14:creationId xmlns:p14="http://schemas.microsoft.com/office/powerpoint/2010/main" val="2418418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 CT was not sensitive enough to pick up any evidence of metastases.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47</a:t>
            </a:fld>
            <a:endParaRPr lang="ko-KR" altLang="en-US"/>
          </a:p>
        </p:txBody>
      </p:sp>
    </p:spTree>
    <p:extLst>
      <p:ext uri="{BB962C8B-B14F-4D97-AF65-F5344CB8AC3E}">
        <p14:creationId xmlns:p14="http://schemas.microsoft.com/office/powerpoint/2010/main" val="372008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will describe how we had many different novel treatments prior to RADAR I, but there was no information on how to apply the imaging to the equation. </a:t>
            </a:r>
            <a:r>
              <a:rPr lang="en-US" sz="1200" b="0" i="0" kern="1200" dirty="0">
                <a:solidFill>
                  <a:schemeClr val="tx1"/>
                </a:solidFill>
                <a:effectLst/>
                <a:latin typeface="+mn-lt"/>
                <a:ea typeface="+mn-ea"/>
                <a:cs typeface="+mn-cs"/>
              </a:rPr>
              <a:t>There weren't clear guidelines with regards to how you image M1patients. With the development of several new therapies for M1 CRPC patients, and their relative survival outcomes, the need for something like this was very clear. </a:t>
            </a:r>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5</a:t>
            </a:fld>
            <a:endParaRPr lang="ko-KR" altLang="en-US"/>
          </a:p>
        </p:txBody>
      </p:sp>
    </p:spTree>
    <p:extLst>
      <p:ext uri="{BB962C8B-B14F-4D97-AF65-F5344CB8AC3E}">
        <p14:creationId xmlns:p14="http://schemas.microsoft.com/office/powerpoint/2010/main" val="1069987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HIDDEN. This is an optional question that can be modified/deleted if you would like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48</a:t>
            </a:fld>
            <a:endParaRPr lang="ko-KR" altLang="en-US"/>
          </a:p>
        </p:txBody>
      </p:sp>
    </p:spTree>
    <p:extLst>
      <p:ext uri="{BB962C8B-B14F-4D97-AF65-F5344CB8AC3E}">
        <p14:creationId xmlns:p14="http://schemas.microsoft.com/office/powerpoint/2010/main" val="1654592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when you click, you will be able to see the white circle go over the area of suspicion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49</a:t>
            </a:fld>
            <a:endParaRPr lang="ko-KR" altLang="en-US"/>
          </a:p>
        </p:txBody>
      </p:sp>
    </p:spTree>
    <p:extLst>
      <p:ext uri="{BB962C8B-B14F-4D97-AF65-F5344CB8AC3E}">
        <p14:creationId xmlns:p14="http://schemas.microsoft.com/office/powerpoint/2010/main" val="1186366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had 3d mapping biopsy of the peripheral zone and lower transition zone followed immediately by salvage cryotherapy </a:t>
            </a:r>
          </a:p>
          <a:p>
            <a:r>
              <a:rPr lang="en-US" dirty="0"/>
              <a:t>In this slide you will be like “you can see here where the cancer was on the </a:t>
            </a:r>
            <a:r>
              <a:rPr lang="en-US" dirty="0" err="1"/>
              <a:t>Axumin</a:t>
            </a:r>
            <a:r>
              <a:rPr lang="en-US" dirty="0"/>
              <a:t> scan and now you can see that on the mapping biopsy, we essentially</a:t>
            </a:r>
          </a:p>
          <a:p>
            <a:r>
              <a:rPr lang="en-US" dirty="0"/>
              <a:t>Confirmed that there was a focus of two Gleason 4+4=8 prostate cancers. Also, it’s not the best case for RADAR since he’s not ERPC or CRPC (as far as we know since he didn’t do ADT) but it has great visualizations.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50</a:t>
            </a:fld>
            <a:endParaRPr lang="ko-KR" altLang="en-US"/>
          </a:p>
        </p:txBody>
      </p:sp>
    </p:spTree>
    <p:extLst>
      <p:ext uri="{BB962C8B-B14F-4D97-AF65-F5344CB8AC3E}">
        <p14:creationId xmlns:p14="http://schemas.microsoft.com/office/powerpoint/2010/main" val="2702743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hidden this is just additional mapping biopsy images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51</a:t>
            </a:fld>
            <a:endParaRPr lang="ko-KR" altLang="en-US"/>
          </a:p>
        </p:txBody>
      </p:sp>
    </p:spTree>
    <p:extLst>
      <p:ext uri="{BB962C8B-B14F-4D97-AF65-F5344CB8AC3E}">
        <p14:creationId xmlns:p14="http://schemas.microsoft.com/office/powerpoint/2010/main" val="282079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it down to blue area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6</a:t>
            </a:fld>
            <a:endParaRPr lang="ko-KR" altLang="en-US"/>
          </a:p>
        </p:txBody>
      </p:sp>
    </p:spTree>
    <p:extLst>
      <p:ext uri="{BB962C8B-B14F-4D97-AF65-F5344CB8AC3E}">
        <p14:creationId xmlns:p14="http://schemas.microsoft.com/office/powerpoint/2010/main" val="134933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7</a:t>
            </a:fld>
            <a:endParaRPr lang="ko-KR" altLang="en-US"/>
          </a:p>
        </p:txBody>
      </p:sp>
    </p:spTree>
    <p:extLst>
      <p:ext uri="{BB962C8B-B14F-4D97-AF65-F5344CB8AC3E}">
        <p14:creationId xmlns:p14="http://schemas.microsoft.com/office/powerpoint/2010/main" val="225978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8</a:t>
            </a:fld>
            <a:endParaRPr lang="ko-KR" altLang="en-US"/>
          </a:p>
        </p:txBody>
      </p:sp>
    </p:spTree>
    <p:extLst>
      <p:ext uri="{BB962C8B-B14F-4D97-AF65-F5344CB8AC3E}">
        <p14:creationId xmlns:p14="http://schemas.microsoft.com/office/powerpoint/2010/main" val="158361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9</a:t>
            </a:fld>
            <a:endParaRPr lang="ko-KR" altLang="en-US"/>
          </a:p>
        </p:txBody>
      </p:sp>
    </p:spTree>
    <p:extLst>
      <p:ext uri="{BB962C8B-B14F-4D97-AF65-F5344CB8AC3E}">
        <p14:creationId xmlns:p14="http://schemas.microsoft.com/office/powerpoint/2010/main" val="353989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will describe how during RADAR I, we had many different novel treatments, but there was really no information on how to apply the imaging to the equation. </a:t>
            </a:r>
          </a:p>
        </p:txBody>
      </p:sp>
      <p:sp>
        <p:nvSpPr>
          <p:cNvPr id="4" name="Slide Number Placeholder 3"/>
          <p:cNvSpPr>
            <a:spLocks noGrp="1"/>
          </p:cNvSpPr>
          <p:nvPr>
            <p:ph type="sldNum" sz="quarter" idx="5"/>
          </p:nvPr>
        </p:nvSpPr>
        <p:spPr/>
        <p:txBody>
          <a:bodyPr/>
          <a:lstStyle/>
          <a:p>
            <a:fld id="{BFA37324-3276-4269-A08A-7EE752CC5FA3}" type="slidenum">
              <a:rPr lang="ko-KR" altLang="en-US" smtClean="0"/>
              <a:t>10</a:t>
            </a:fld>
            <a:endParaRPr lang="ko-KR" altLang="en-US"/>
          </a:p>
        </p:txBody>
      </p:sp>
    </p:spTree>
    <p:extLst>
      <p:ext uri="{BB962C8B-B14F-4D97-AF65-F5344CB8AC3E}">
        <p14:creationId xmlns:p14="http://schemas.microsoft.com/office/powerpoint/2010/main" val="180658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emf"/><Relationship Id="rId3"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emf"/><Relationship Id="rId3"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4" y="2859782"/>
            <a:ext cx="767433" cy="144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 xmlns:a16="http://schemas.microsoft.com/office/drawing/2014/main" id="{2404D70E-24EA-41AF-ABEE-5B2140D06286}"/>
              </a:ext>
            </a:extLst>
          </p:cNvPr>
          <p:cNvSpPr>
            <a:spLocks noGrp="1"/>
          </p:cNvSpPr>
          <p:nvPr>
            <p:ph type="title" hasCustomPrompt="1"/>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 xmlns:a16="http://schemas.microsoft.com/office/drawing/2014/main" id="{B3C4D560-A90B-43F2-812D-A32FD22FCE09}"/>
              </a:ext>
            </a:extLst>
          </p:cNvPr>
          <p:cNvSpPr>
            <a:spLocks noGrp="1"/>
          </p:cNvSpPr>
          <p:nvPr>
            <p:ph type="body" sz="quarter" idx="11" hasCustomPrompt="1"/>
          </p:nvPr>
        </p:nvSpPr>
        <p:spPr>
          <a:xfrm>
            <a:off x="4823957"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D1895DF-A4D2-4FC0-A11F-B7AF7125FC73}"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26276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895DF-A4D2-4FC0-A11F-B7AF7125FC73}"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174599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895DF-A4D2-4FC0-A11F-B7AF7125FC73}"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3133875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895DF-A4D2-4FC0-A11F-B7AF7125FC73}"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88046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895DF-A4D2-4FC0-A11F-B7AF7125FC73}" type="datetimeFigureOut">
              <a:rPr lang="en-US" smtClean="0"/>
              <a:t>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414600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895DF-A4D2-4FC0-A11F-B7AF7125FC73}" type="datetimeFigureOut">
              <a:rPr lang="en-US" smtClean="0"/>
              <a:t>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239595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895DF-A4D2-4FC0-A11F-B7AF7125FC73}" type="datetimeFigureOut">
              <a:rPr lang="en-US" smtClean="0"/>
              <a:t>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227962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1895DF-A4D2-4FC0-A11F-B7AF7125FC73}"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887201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1895DF-A4D2-4FC0-A11F-B7AF7125FC73}"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3372079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895DF-A4D2-4FC0-A11F-B7AF7125FC73}"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39740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32410" y="4587974"/>
            <a:ext cx="9176412" cy="575712"/>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47400" y="4587974"/>
            <a:ext cx="9206391" cy="271515"/>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 xmlns:a16="http://schemas.microsoft.com/office/drawing/2014/main"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 xmlns:a16="http://schemas.microsoft.com/office/drawing/2014/main" id="{CD46BF13-6E05-4054-B2FE-E9511EDC0302}"/>
              </a:ext>
            </a:extLst>
          </p:cNvPr>
          <p:cNvSpPr>
            <a:spLocks noGrp="1"/>
          </p:cNvSpPr>
          <p:nvPr>
            <p:ph type="pic" idx="1" hasCustomPrompt="1"/>
          </p:nvPr>
        </p:nvSpPr>
        <p:spPr>
          <a:xfrm>
            <a:off x="0" y="4587974"/>
            <a:ext cx="9144000" cy="555526"/>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pic>
        <p:nvPicPr>
          <p:cNvPr id="4" name="Picture 3">
            <a:extLst>
              <a:ext uri="{FF2B5EF4-FFF2-40B4-BE49-F238E27FC236}">
                <a16:creationId xmlns="" xmlns:a16="http://schemas.microsoft.com/office/drawing/2014/main" id="{315ADBA3-4171-4907-BF26-7A870E0723D9}"/>
              </a:ext>
            </a:extLst>
          </p:cNvPr>
          <p:cNvPicPr>
            <a:picLocks noChangeAspect="1"/>
          </p:cNvPicPr>
          <p:nvPr userDrawn="1"/>
        </p:nvPicPr>
        <p:blipFill>
          <a:blip r:embed="rId2"/>
          <a:stretch>
            <a:fillRect/>
          </a:stretch>
        </p:blipFill>
        <p:spPr>
          <a:xfrm>
            <a:off x="7020272" y="5182"/>
            <a:ext cx="2123728" cy="620660"/>
          </a:xfrm>
          <a:prstGeom prst="rect">
            <a:avLst/>
          </a:prstGeom>
        </p:spPr>
      </p:pic>
    </p:spTree>
    <p:extLst>
      <p:ext uri="{BB962C8B-B14F-4D97-AF65-F5344CB8AC3E}">
        <p14:creationId xmlns:p14="http://schemas.microsoft.com/office/powerpoint/2010/main" val="1223280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895DF-A4D2-4FC0-A11F-B7AF7125FC73}"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EF7C-1302-46E7-BAE2-6B139F4516AF}" type="slidenum">
              <a:rPr lang="en-US" smtClean="0"/>
              <a:t>‹#›</a:t>
            </a:fld>
            <a:endParaRPr lang="en-US"/>
          </a:p>
        </p:txBody>
      </p:sp>
    </p:spTree>
    <p:extLst>
      <p:ext uri="{BB962C8B-B14F-4D97-AF65-F5344CB8AC3E}">
        <p14:creationId xmlns:p14="http://schemas.microsoft.com/office/powerpoint/2010/main" val="274502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E55455E1-5DA3-F24D-B0D4-1AF5F26A42F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 xmlns:a16="http://schemas.microsoft.com/office/drawing/2014/main" id="{684D671E-A0F8-E74F-BDFD-41CC8AAEC087}"/>
              </a:ext>
            </a:extLst>
          </p:cNvPr>
          <p:cNvSpPr>
            <a:spLocks noGrp="1"/>
          </p:cNvSpPr>
          <p:nvPr>
            <p:ph type="ctrTitle" hasCustomPrompt="1"/>
          </p:nvPr>
        </p:nvSpPr>
        <p:spPr>
          <a:xfrm>
            <a:off x="961793" y="1647592"/>
            <a:ext cx="5101683" cy="1840756"/>
          </a:xfrm>
        </p:spPr>
        <p:txBody>
          <a:bodyPr anchor="b">
            <a:normAutofit/>
          </a:bodyPr>
          <a:lstStyle>
            <a:lvl1pPr algn="l">
              <a:defRPr sz="3000" b="1">
                <a:solidFill>
                  <a:srgbClr val="414142"/>
                </a:solidFill>
              </a:defRPr>
            </a:lvl1pPr>
          </a:lstStyle>
          <a:p>
            <a:r>
              <a:rPr lang="en-US" dirty="0"/>
              <a:t>CLICK TO EDIT MASTER TITLE STYLE</a:t>
            </a:r>
          </a:p>
        </p:txBody>
      </p:sp>
      <p:sp>
        <p:nvSpPr>
          <p:cNvPr id="5" name="Footer Placeholder 4">
            <a:extLst>
              <a:ext uri="{FF2B5EF4-FFF2-40B4-BE49-F238E27FC236}">
                <a16:creationId xmlns="" xmlns:a16="http://schemas.microsoft.com/office/drawing/2014/main" id="{4224C9B6-06DE-4F49-B235-59299335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49E15B3-FCCD-D644-8E24-71137A0B75EA}"/>
              </a:ext>
            </a:extLst>
          </p:cNvPr>
          <p:cNvSpPr>
            <a:spLocks noGrp="1"/>
          </p:cNvSpPr>
          <p:nvPr>
            <p:ph type="sldNum" sz="quarter" idx="12"/>
          </p:nvPr>
        </p:nvSpPr>
        <p:spPr/>
        <p:txBody>
          <a:bodyPr/>
          <a:lstStyle/>
          <a:p>
            <a:fld id="{0E665DF4-C696-5748-AF8E-5BCA97A653EF}" type="slidenum">
              <a:rPr lang="en-US" smtClean="0"/>
              <a:t>‹#›</a:t>
            </a:fld>
            <a:endParaRPr lang="en-US"/>
          </a:p>
        </p:txBody>
      </p:sp>
      <p:pic>
        <p:nvPicPr>
          <p:cNvPr id="10" name="Picture 9">
            <a:extLst>
              <a:ext uri="{FF2B5EF4-FFF2-40B4-BE49-F238E27FC236}">
                <a16:creationId xmlns="" xmlns:a16="http://schemas.microsoft.com/office/drawing/2014/main" id="{5DB9F7A2-1DD4-2746-AC4D-06BCE481B57B}"/>
              </a:ext>
            </a:extLst>
          </p:cNvPr>
          <p:cNvPicPr>
            <a:picLocks noChangeAspect="1"/>
          </p:cNvPicPr>
          <p:nvPr userDrawn="1"/>
        </p:nvPicPr>
        <p:blipFill>
          <a:blip r:embed="rId3"/>
          <a:stretch>
            <a:fillRect/>
          </a:stretch>
        </p:blipFill>
        <p:spPr>
          <a:xfrm>
            <a:off x="951768" y="640373"/>
            <a:ext cx="4457700" cy="895350"/>
          </a:xfrm>
          <a:prstGeom prst="rect">
            <a:avLst/>
          </a:prstGeom>
        </p:spPr>
      </p:pic>
    </p:spTree>
    <p:extLst>
      <p:ext uri="{BB962C8B-B14F-4D97-AF65-F5344CB8AC3E}">
        <p14:creationId xmlns:p14="http://schemas.microsoft.com/office/powerpoint/2010/main" val="208324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eaker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37CAC79-BD04-4F69-92B5-D85323723A48}"/>
              </a:ext>
            </a:extLst>
          </p:cNvPr>
          <p:cNvPicPr>
            <a:picLocks noChangeAspect="1"/>
          </p:cNvPicPr>
          <p:nvPr userDrawn="1"/>
        </p:nvPicPr>
        <p:blipFill>
          <a:blip r:embed="rId2"/>
          <a:stretch>
            <a:fillRect/>
          </a:stretch>
        </p:blipFill>
        <p:spPr>
          <a:xfrm>
            <a:off x="-539" y="0"/>
            <a:ext cx="9144539" cy="5143500"/>
          </a:xfrm>
          <a:prstGeom prst="rect">
            <a:avLst/>
          </a:prstGeom>
        </p:spPr>
      </p:pic>
      <p:pic>
        <p:nvPicPr>
          <p:cNvPr id="7" name="Picture 6">
            <a:extLst>
              <a:ext uri="{FF2B5EF4-FFF2-40B4-BE49-F238E27FC236}">
                <a16:creationId xmlns="" xmlns:a16="http://schemas.microsoft.com/office/drawing/2014/main" id="{637CAC79-BD04-4F69-92B5-D85323723A48}"/>
              </a:ext>
            </a:extLst>
          </p:cNvPr>
          <p:cNvPicPr>
            <a:picLocks noChangeAspect="1"/>
          </p:cNvPicPr>
          <p:nvPr userDrawn="1"/>
        </p:nvPicPr>
        <p:blipFill rotWithShape="1">
          <a:blip r:embed="rId2"/>
          <a:srcRect l="40042" t="31661" r="39701" b="52382"/>
          <a:stretch/>
        </p:blipFill>
        <p:spPr>
          <a:xfrm>
            <a:off x="476263" y="1307089"/>
            <a:ext cx="2914376" cy="2117690"/>
          </a:xfrm>
          <a:prstGeom prst="rect">
            <a:avLst/>
          </a:prstGeom>
        </p:spPr>
      </p:pic>
      <p:sp>
        <p:nvSpPr>
          <p:cNvPr id="2" name="Title 1">
            <a:extLst>
              <a:ext uri="{FF2B5EF4-FFF2-40B4-BE49-F238E27FC236}">
                <a16:creationId xmlns="" xmlns:a16="http://schemas.microsoft.com/office/drawing/2014/main" id="{13828353-E3E2-1B48-8D35-32BB11F872E6}"/>
              </a:ext>
            </a:extLst>
          </p:cNvPr>
          <p:cNvSpPr>
            <a:spLocks noGrp="1"/>
          </p:cNvSpPr>
          <p:nvPr>
            <p:ph type="ctrTitle"/>
          </p:nvPr>
        </p:nvSpPr>
        <p:spPr>
          <a:xfrm>
            <a:off x="635705" y="1773184"/>
            <a:ext cx="4846389" cy="881526"/>
          </a:xfrm>
        </p:spPr>
        <p:txBody>
          <a:bodyPr anchor="t">
            <a:normAutofit/>
          </a:bodyPr>
          <a:lstStyle>
            <a:lvl1pPr algn="l">
              <a:defRPr sz="3000" b="1">
                <a:solidFill>
                  <a:schemeClr val="bg1"/>
                </a:solidFill>
                <a:latin typeface="Calibri"/>
                <a:cs typeface="Calibri"/>
              </a:defRPr>
            </a:lvl1pPr>
          </a:lstStyle>
          <a:p>
            <a:r>
              <a:rPr lang="en-US" dirty="0"/>
              <a:t>Click to edit Master title style</a:t>
            </a:r>
          </a:p>
        </p:txBody>
      </p:sp>
      <p:cxnSp>
        <p:nvCxnSpPr>
          <p:cNvPr id="5" name="Straight Connector 4"/>
          <p:cNvCxnSpPr/>
          <p:nvPr userDrawn="1"/>
        </p:nvCxnSpPr>
        <p:spPr>
          <a:xfrm>
            <a:off x="729595" y="1681992"/>
            <a:ext cx="1165325" cy="0"/>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128198"/>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3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37CAC79-BD04-4F69-92B5-D85323723A48}"/>
              </a:ext>
            </a:extLst>
          </p:cNvPr>
          <p:cNvPicPr>
            <a:picLocks noChangeAspect="1"/>
          </p:cNvPicPr>
          <p:nvPr userDrawn="1"/>
        </p:nvPicPr>
        <p:blipFill>
          <a:blip r:embed="rId2"/>
          <a:stretch>
            <a:fillRect/>
          </a:stretch>
        </p:blipFill>
        <p:spPr>
          <a:xfrm>
            <a:off x="-539" y="0"/>
            <a:ext cx="9144539" cy="5143500"/>
          </a:xfrm>
          <a:prstGeom prst="rect">
            <a:avLst/>
          </a:prstGeom>
        </p:spPr>
      </p:pic>
      <p:pic>
        <p:nvPicPr>
          <p:cNvPr id="7" name="Picture 6">
            <a:extLst>
              <a:ext uri="{FF2B5EF4-FFF2-40B4-BE49-F238E27FC236}">
                <a16:creationId xmlns="" xmlns:a16="http://schemas.microsoft.com/office/drawing/2014/main" id="{637CAC79-BD04-4F69-92B5-D85323723A48}"/>
              </a:ext>
            </a:extLst>
          </p:cNvPr>
          <p:cNvPicPr>
            <a:picLocks noChangeAspect="1"/>
          </p:cNvPicPr>
          <p:nvPr userDrawn="1"/>
        </p:nvPicPr>
        <p:blipFill rotWithShape="1">
          <a:blip r:embed="rId2"/>
          <a:srcRect l="40042" t="31661" r="39701" b="52382"/>
          <a:stretch/>
        </p:blipFill>
        <p:spPr>
          <a:xfrm>
            <a:off x="476263" y="1307089"/>
            <a:ext cx="2914376" cy="2117690"/>
          </a:xfrm>
          <a:prstGeom prst="rect">
            <a:avLst/>
          </a:prstGeom>
        </p:spPr>
      </p:pic>
      <p:sp>
        <p:nvSpPr>
          <p:cNvPr id="2" name="Title 1">
            <a:extLst>
              <a:ext uri="{FF2B5EF4-FFF2-40B4-BE49-F238E27FC236}">
                <a16:creationId xmlns="" xmlns:a16="http://schemas.microsoft.com/office/drawing/2014/main" id="{13828353-E3E2-1B48-8D35-32BB11F872E6}"/>
              </a:ext>
            </a:extLst>
          </p:cNvPr>
          <p:cNvSpPr>
            <a:spLocks noGrp="1"/>
          </p:cNvSpPr>
          <p:nvPr>
            <p:ph type="ctrTitle"/>
          </p:nvPr>
        </p:nvSpPr>
        <p:spPr>
          <a:xfrm>
            <a:off x="635705" y="1707239"/>
            <a:ext cx="6858000" cy="776163"/>
          </a:xfrm>
        </p:spPr>
        <p:txBody>
          <a:bodyPr anchor="b">
            <a:normAutofit/>
          </a:bodyPr>
          <a:lstStyle>
            <a:lvl1pPr algn="l">
              <a:defRPr sz="2100" b="0">
                <a:solidFill>
                  <a:schemeClr val="bg1"/>
                </a:solidFill>
                <a:latin typeface="Calibri Light"/>
                <a:cs typeface="Calibri Light"/>
              </a:defRPr>
            </a:lvl1pPr>
          </a:lstStyle>
          <a:p>
            <a:r>
              <a:rPr lang="en-US" dirty="0"/>
              <a:t>Click to edit Master title style</a:t>
            </a:r>
          </a:p>
        </p:txBody>
      </p:sp>
      <p:cxnSp>
        <p:nvCxnSpPr>
          <p:cNvPr id="5" name="Straight Connector 4"/>
          <p:cNvCxnSpPr/>
          <p:nvPr userDrawn="1"/>
        </p:nvCxnSpPr>
        <p:spPr>
          <a:xfrm>
            <a:off x="729595" y="2664842"/>
            <a:ext cx="1165325" cy="0"/>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669131" y="2857354"/>
            <a:ext cx="4782741" cy="921544"/>
          </a:xfrm>
        </p:spPr>
        <p:txBody>
          <a:bodyPr>
            <a:normAutofit/>
          </a:bodyPr>
          <a:lstStyle>
            <a:lvl1pPr marL="0" indent="0">
              <a:buNone/>
              <a:defRPr sz="2700">
                <a:solidFill>
                  <a:srgbClr val="FFFFFF"/>
                </a:solidFill>
                <a:latin typeface="Calibri"/>
                <a:cs typeface="Calibri"/>
              </a:defRPr>
            </a:lvl1pPr>
          </a:lstStyle>
          <a:p>
            <a:pPr lvl="0"/>
            <a:r>
              <a:rPr lang="en-US"/>
              <a:t>Click to edit Master text styles</a:t>
            </a:r>
          </a:p>
        </p:txBody>
      </p:sp>
    </p:spTree>
    <p:extLst>
      <p:ext uri="{BB962C8B-B14F-4D97-AF65-F5344CB8AC3E}">
        <p14:creationId xmlns:p14="http://schemas.microsoft.com/office/powerpoint/2010/main" val="100768779"/>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3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25543" y="4756498"/>
            <a:ext cx="640754" cy="274637"/>
          </a:xfrm>
        </p:spPr>
        <p:txBody>
          <a:bodyPr/>
          <a:lstStyle>
            <a:lvl1pPr algn="r">
              <a:defRPr sz="825">
                <a:latin typeface="Calibri"/>
                <a:cs typeface="Calibri"/>
              </a:defRPr>
            </a:lvl1pPr>
          </a:lstStyle>
          <a:p>
            <a:fld id="{E150EEE4-22BF-E64B-ABAD-2C4A063D78AD}"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sz="800" dirty="0">
              <a:solidFill>
                <a:schemeClr val="bg2">
                  <a:lumMod val="25000"/>
                </a:schemeClr>
              </a:solidFill>
              <a:latin typeface="Arial Regular"/>
            </a:endParaRPr>
          </a:p>
        </p:txBody>
      </p:sp>
      <p:pic>
        <p:nvPicPr>
          <p:cNvPr id="5" name="Picture 4">
            <a:extLst>
              <a:ext uri="{FF2B5EF4-FFF2-40B4-BE49-F238E27FC236}">
                <a16:creationId xmlns="" xmlns:a16="http://schemas.microsoft.com/office/drawing/2014/main" id="{1CD30BF6-EB59-4A50-8F7F-77A03565690D}"/>
              </a:ext>
            </a:extLst>
          </p:cNvPr>
          <p:cNvPicPr>
            <a:picLocks noChangeAspect="1"/>
          </p:cNvPicPr>
          <p:nvPr userDrawn="1"/>
        </p:nvPicPr>
        <p:blipFill rotWithShape="1">
          <a:blip r:embed="rId2"/>
          <a:srcRect l="250" t="32105" b="34037"/>
          <a:stretch/>
        </p:blipFill>
        <p:spPr>
          <a:xfrm>
            <a:off x="0" y="930898"/>
            <a:ext cx="9121140" cy="169691"/>
          </a:xfrm>
          <a:prstGeom prst="rect">
            <a:avLst/>
          </a:prstGeom>
        </p:spPr>
      </p:pic>
      <p:pic>
        <p:nvPicPr>
          <p:cNvPr id="6" name="Picture 5">
            <a:extLst>
              <a:ext uri="{FF2B5EF4-FFF2-40B4-BE49-F238E27FC236}">
                <a16:creationId xmlns="" xmlns:a16="http://schemas.microsoft.com/office/drawing/2014/main" id="{E770C6C1-A944-4505-8737-06DF70DBA80E}"/>
              </a:ext>
            </a:extLst>
          </p:cNvPr>
          <p:cNvPicPr>
            <a:picLocks noChangeAspect="1"/>
          </p:cNvPicPr>
          <p:nvPr userDrawn="1"/>
        </p:nvPicPr>
        <p:blipFill>
          <a:blip r:embed="rId3"/>
          <a:stretch>
            <a:fillRect/>
          </a:stretch>
        </p:blipFill>
        <p:spPr>
          <a:xfrm>
            <a:off x="242971" y="4514850"/>
            <a:ext cx="1912832" cy="594360"/>
          </a:xfrm>
          <a:prstGeom prst="rect">
            <a:avLst/>
          </a:prstGeom>
        </p:spPr>
      </p:pic>
      <p:sp>
        <p:nvSpPr>
          <p:cNvPr id="2" name="Title 1"/>
          <p:cNvSpPr>
            <a:spLocks noGrp="1"/>
          </p:cNvSpPr>
          <p:nvPr>
            <p:ph type="title"/>
          </p:nvPr>
        </p:nvSpPr>
        <p:spPr>
          <a:xfrm>
            <a:off x="597863" y="60795"/>
            <a:ext cx="8045808" cy="770823"/>
          </a:xfrm>
        </p:spPr>
        <p:txBody>
          <a:bodyPr anchor="b"/>
          <a:lstStyle>
            <a:lvl1pPr>
              <a:defRPr sz="2700">
                <a:solidFill>
                  <a:schemeClr val="tx2">
                    <a:lumMod val="50000"/>
                  </a:schemeClr>
                </a:solidFill>
                <a:latin typeface="Calibri Light"/>
                <a:cs typeface="Calibri Light"/>
              </a:defRPr>
            </a:lvl1pPr>
          </a:lstStyle>
          <a:p>
            <a:r>
              <a:rPr lang="en-US"/>
              <a:t>Click to edit Master title style</a:t>
            </a:r>
          </a:p>
        </p:txBody>
      </p:sp>
      <p:sp>
        <p:nvSpPr>
          <p:cNvPr id="9" name="Content Placeholder 8"/>
          <p:cNvSpPr>
            <a:spLocks noGrp="1"/>
          </p:cNvSpPr>
          <p:nvPr>
            <p:ph sz="quarter" idx="12"/>
          </p:nvPr>
        </p:nvSpPr>
        <p:spPr>
          <a:xfrm>
            <a:off x="597694" y="1195388"/>
            <a:ext cx="8046244" cy="3221831"/>
          </a:xfrm>
        </p:spPr>
        <p:txBody>
          <a:bodyPr>
            <a:normAutofit/>
          </a:bodyPr>
          <a:lstStyle>
            <a:lvl1pPr marL="172641" indent="-172641">
              <a:buClr>
                <a:schemeClr val="tx2">
                  <a:lumMod val="50000"/>
                </a:schemeClr>
              </a:buClr>
              <a:buFont typeface="Arial"/>
              <a:buChar char="•"/>
              <a:defRPr sz="1800">
                <a:solidFill>
                  <a:srgbClr val="28283B"/>
                </a:solidFill>
                <a:latin typeface="Calibri"/>
                <a:cs typeface="Calibri"/>
              </a:defRPr>
            </a:lvl1pPr>
            <a:lvl2pPr marL="515541" indent="-180975">
              <a:buClr>
                <a:schemeClr val="tx2">
                  <a:lumMod val="50000"/>
                </a:schemeClr>
              </a:buClr>
              <a:tabLst>
                <a:tab pos="557213" algn="l"/>
              </a:tabLst>
              <a:defRPr sz="1500">
                <a:solidFill>
                  <a:srgbClr val="28283B"/>
                </a:solidFill>
                <a:latin typeface="Calibri"/>
                <a:cs typeface="Calibri"/>
              </a:defRPr>
            </a:lvl2pPr>
            <a:lvl3pPr marL="867966" indent="-200025">
              <a:buClr>
                <a:schemeClr val="tx2">
                  <a:lumMod val="50000"/>
                </a:schemeClr>
              </a:buClr>
              <a:defRPr sz="1350">
                <a:solidFill>
                  <a:srgbClr val="28283B"/>
                </a:solidFill>
                <a:latin typeface="Calibri"/>
                <a:cs typeface="Calibri"/>
              </a:defRPr>
            </a:lvl3pPr>
            <a:lvl4pPr>
              <a:buClr>
                <a:schemeClr val="tx2">
                  <a:lumMod val="50000"/>
                </a:schemeClr>
              </a:buClr>
              <a:defRPr sz="1350">
                <a:solidFill>
                  <a:srgbClr val="28283B"/>
                </a:solidFill>
                <a:latin typeface="Calibri"/>
                <a:cs typeface="Calibri"/>
              </a:defRPr>
            </a:lvl4pPr>
            <a:lvl5pPr>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7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z="800" dirty="0">
              <a:solidFill>
                <a:schemeClr val="bg2">
                  <a:lumMod val="25000"/>
                </a:schemeClr>
              </a:solidFill>
              <a:latin typeface="Arial Regular"/>
            </a:endParaRPr>
          </a:p>
        </p:txBody>
      </p:sp>
      <p:pic>
        <p:nvPicPr>
          <p:cNvPr id="5" name="Picture 4">
            <a:extLst>
              <a:ext uri="{FF2B5EF4-FFF2-40B4-BE49-F238E27FC236}">
                <a16:creationId xmlns="" xmlns:a16="http://schemas.microsoft.com/office/drawing/2014/main" id="{1CD30BF6-EB59-4A50-8F7F-77A03565690D}"/>
              </a:ext>
            </a:extLst>
          </p:cNvPr>
          <p:cNvPicPr>
            <a:picLocks noChangeAspect="1"/>
          </p:cNvPicPr>
          <p:nvPr userDrawn="1"/>
        </p:nvPicPr>
        <p:blipFill rotWithShape="1">
          <a:blip r:embed="rId2"/>
          <a:srcRect l="250" t="32105" b="34037"/>
          <a:stretch/>
        </p:blipFill>
        <p:spPr>
          <a:xfrm>
            <a:off x="0" y="930898"/>
            <a:ext cx="9121140" cy="169691"/>
          </a:xfrm>
          <a:prstGeom prst="rect">
            <a:avLst/>
          </a:prstGeom>
        </p:spPr>
      </p:pic>
      <p:pic>
        <p:nvPicPr>
          <p:cNvPr id="6" name="Picture 5">
            <a:extLst>
              <a:ext uri="{FF2B5EF4-FFF2-40B4-BE49-F238E27FC236}">
                <a16:creationId xmlns="" xmlns:a16="http://schemas.microsoft.com/office/drawing/2014/main" id="{E770C6C1-A944-4505-8737-06DF70DBA80E}"/>
              </a:ext>
            </a:extLst>
          </p:cNvPr>
          <p:cNvPicPr>
            <a:picLocks noChangeAspect="1"/>
          </p:cNvPicPr>
          <p:nvPr userDrawn="1"/>
        </p:nvPicPr>
        <p:blipFill>
          <a:blip r:embed="rId3"/>
          <a:stretch>
            <a:fillRect/>
          </a:stretch>
        </p:blipFill>
        <p:spPr>
          <a:xfrm>
            <a:off x="242971" y="4514850"/>
            <a:ext cx="1912832" cy="594360"/>
          </a:xfrm>
          <a:prstGeom prst="rect">
            <a:avLst/>
          </a:prstGeom>
        </p:spPr>
      </p:pic>
      <p:sp>
        <p:nvSpPr>
          <p:cNvPr id="2" name="Title 1"/>
          <p:cNvSpPr>
            <a:spLocks noGrp="1"/>
          </p:cNvSpPr>
          <p:nvPr>
            <p:ph type="title"/>
          </p:nvPr>
        </p:nvSpPr>
        <p:spPr>
          <a:xfrm>
            <a:off x="597863" y="60795"/>
            <a:ext cx="8045808" cy="770823"/>
          </a:xfrm>
        </p:spPr>
        <p:txBody>
          <a:bodyPr anchor="b"/>
          <a:lstStyle>
            <a:lvl1pPr>
              <a:defRPr sz="2700">
                <a:solidFill>
                  <a:schemeClr val="tx2">
                    <a:lumMod val="50000"/>
                  </a:schemeClr>
                </a:solidFill>
                <a:latin typeface="Calibri Light"/>
                <a:cs typeface="Calibri Light"/>
              </a:defRPr>
            </a:lvl1pPr>
          </a:lstStyle>
          <a:p>
            <a:r>
              <a:rPr lang="en-US"/>
              <a:t>Click to edit Master title style</a:t>
            </a:r>
          </a:p>
        </p:txBody>
      </p:sp>
      <p:sp>
        <p:nvSpPr>
          <p:cNvPr id="8" name="Slide Number Placeholder 2"/>
          <p:cNvSpPr>
            <a:spLocks noGrp="1"/>
          </p:cNvSpPr>
          <p:nvPr>
            <p:ph type="sldNum" sz="quarter" idx="10"/>
          </p:nvPr>
        </p:nvSpPr>
        <p:spPr>
          <a:xfrm>
            <a:off x="8025543" y="4756498"/>
            <a:ext cx="640754" cy="274637"/>
          </a:xfrm>
        </p:spPr>
        <p:txBody>
          <a:bodyPr/>
          <a:lstStyle>
            <a:lvl1pPr algn="r">
              <a:defRPr sz="825">
                <a:latin typeface="Calibri"/>
                <a:cs typeface="Calibri"/>
              </a:defRPr>
            </a:lvl1pPr>
          </a:lstStyle>
          <a:p>
            <a:fld id="{E150EEE4-22BF-E64B-ABAD-2C4A063D78AD}" type="slidenum">
              <a:rPr lang="en-US" smtClean="0"/>
              <a:pPr/>
              <a:t>‹#›</a:t>
            </a:fld>
            <a:endParaRPr lang="en-US" dirty="0"/>
          </a:p>
        </p:txBody>
      </p:sp>
    </p:spTree>
    <p:extLst>
      <p:ext uri="{BB962C8B-B14F-4D97-AF65-F5344CB8AC3E}">
        <p14:creationId xmlns:p14="http://schemas.microsoft.com/office/powerpoint/2010/main" val="239007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z="800" dirty="0">
              <a:solidFill>
                <a:schemeClr val="bg2">
                  <a:lumMod val="25000"/>
                </a:schemeClr>
              </a:solidFill>
              <a:latin typeface="Arial Regular"/>
            </a:endParaRPr>
          </a:p>
        </p:txBody>
      </p:sp>
      <p:pic>
        <p:nvPicPr>
          <p:cNvPr id="5" name="Picture 4">
            <a:extLst>
              <a:ext uri="{FF2B5EF4-FFF2-40B4-BE49-F238E27FC236}">
                <a16:creationId xmlns="" xmlns:a16="http://schemas.microsoft.com/office/drawing/2014/main" id="{1CD30BF6-EB59-4A50-8F7F-77A03565690D}"/>
              </a:ext>
            </a:extLst>
          </p:cNvPr>
          <p:cNvPicPr>
            <a:picLocks noChangeAspect="1"/>
          </p:cNvPicPr>
          <p:nvPr userDrawn="1"/>
        </p:nvPicPr>
        <p:blipFill rotWithShape="1">
          <a:blip r:embed="rId2"/>
          <a:srcRect l="250" t="32105" b="34037"/>
          <a:stretch/>
        </p:blipFill>
        <p:spPr>
          <a:xfrm>
            <a:off x="0" y="930898"/>
            <a:ext cx="9121140" cy="169691"/>
          </a:xfrm>
          <a:prstGeom prst="rect">
            <a:avLst/>
          </a:prstGeom>
        </p:spPr>
      </p:pic>
      <p:sp>
        <p:nvSpPr>
          <p:cNvPr id="2" name="Title 1"/>
          <p:cNvSpPr>
            <a:spLocks noGrp="1"/>
          </p:cNvSpPr>
          <p:nvPr>
            <p:ph type="title"/>
          </p:nvPr>
        </p:nvSpPr>
        <p:spPr>
          <a:xfrm>
            <a:off x="597863" y="60795"/>
            <a:ext cx="8045808" cy="770823"/>
          </a:xfrm>
        </p:spPr>
        <p:txBody>
          <a:bodyPr anchor="b"/>
          <a:lstStyle>
            <a:lvl1pPr>
              <a:defRPr sz="2700">
                <a:solidFill>
                  <a:schemeClr val="tx2">
                    <a:lumMod val="50000"/>
                  </a:schemeClr>
                </a:solidFill>
                <a:latin typeface="Calibri Light"/>
                <a:cs typeface="Calibri Light"/>
              </a:defRPr>
            </a:lvl1pPr>
          </a:lstStyle>
          <a:p>
            <a:r>
              <a:rPr lang="en-US"/>
              <a:t>Click to edit Master title style</a:t>
            </a:r>
          </a:p>
        </p:txBody>
      </p:sp>
      <p:sp>
        <p:nvSpPr>
          <p:cNvPr id="7" name="Slide Number Placeholder 2"/>
          <p:cNvSpPr>
            <a:spLocks noGrp="1"/>
          </p:cNvSpPr>
          <p:nvPr>
            <p:ph type="sldNum" sz="quarter" idx="10"/>
          </p:nvPr>
        </p:nvSpPr>
        <p:spPr>
          <a:xfrm>
            <a:off x="8025543" y="4756498"/>
            <a:ext cx="640754" cy="274637"/>
          </a:xfrm>
        </p:spPr>
        <p:txBody>
          <a:bodyPr/>
          <a:lstStyle>
            <a:lvl1pPr algn="r">
              <a:defRPr sz="825">
                <a:latin typeface="Calibri"/>
                <a:cs typeface="Calibri"/>
              </a:defRPr>
            </a:lvl1pPr>
          </a:lstStyle>
          <a:p>
            <a:fld id="{E150EEE4-22BF-E64B-ABAD-2C4A063D78AD}" type="slidenum">
              <a:rPr lang="en-US" smtClean="0"/>
              <a:pPr/>
              <a:t>‹#›</a:t>
            </a:fld>
            <a:endParaRPr lang="en-US" dirty="0"/>
          </a:p>
        </p:txBody>
      </p:sp>
    </p:spTree>
    <p:extLst>
      <p:ext uri="{BB962C8B-B14F-4D97-AF65-F5344CB8AC3E}">
        <p14:creationId xmlns:p14="http://schemas.microsoft.com/office/powerpoint/2010/main" val="945248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z="800" dirty="0">
              <a:solidFill>
                <a:schemeClr val="bg2">
                  <a:lumMod val="25000"/>
                </a:schemeClr>
              </a:solidFill>
              <a:latin typeface="Arial Regular"/>
            </a:endParaRPr>
          </a:p>
        </p:txBody>
      </p:sp>
      <p:pic>
        <p:nvPicPr>
          <p:cNvPr id="5" name="Picture 4">
            <a:extLst>
              <a:ext uri="{FF2B5EF4-FFF2-40B4-BE49-F238E27FC236}">
                <a16:creationId xmlns="" xmlns:a16="http://schemas.microsoft.com/office/drawing/2014/main" id="{1CD30BF6-EB59-4A50-8F7F-77A03565690D}"/>
              </a:ext>
            </a:extLst>
          </p:cNvPr>
          <p:cNvPicPr>
            <a:picLocks noChangeAspect="1"/>
          </p:cNvPicPr>
          <p:nvPr userDrawn="1"/>
        </p:nvPicPr>
        <p:blipFill rotWithShape="1">
          <a:blip r:embed="rId2"/>
          <a:srcRect l="250" t="32105" b="34037"/>
          <a:stretch/>
        </p:blipFill>
        <p:spPr>
          <a:xfrm>
            <a:off x="0" y="930898"/>
            <a:ext cx="9121140" cy="169691"/>
          </a:xfrm>
          <a:prstGeom prst="rect">
            <a:avLst/>
          </a:prstGeom>
        </p:spPr>
      </p:pic>
      <p:sp>
        <p:nvSpPr>
          <p:cNvPr id="2" name="Title 1"/>
          <p:cNvSpPr>
            <a:spLocks noGrp="1"/>
          </p:cNvSpPr>
          <p:nvPr>
            <p:ph type="title"/>
          </p:nvPr>
        </p:nvSpPr>
        <p:spPr>
          <a:xfrm>
            <a:off x="597863" y="60795"/>
            <a:ext cx="8045808" cy="770823"/>
          </a:xfrm>
        </p:spPr>
        <p:txBody>
          <a:bodyPr anchor="b"/>
          <a:lstStyle>
            <a:lvl1pPr>
              <a:defRPr sz="2700">
                <a:solidFill>
                  <a:schemeClr val="tx2">
                    <a:lumMod val="50000"/>
                  </a:schemeClr>
                </a:solidFill>
                <a:latin typeface="Calibri Light"/>
                <a:cs typeface="Calibri Light"/>
              </a:defRPr>
            </a:lvl1pPr>
          </a:lstStyle>
          <a:p>
            <a:r>
              <a:rPr lang="en-US"/>
              <a:t>Click to edit Master title style</a:t>
            </a:r>
          </a:p>
        </p:txBody>
      </p:sp>
      <p:sp>
        <p:nvSpPr>
          <p:cNvPr id="9" name="Content Placeholder 8"/>
          <p:cNvSpPr>
            <a:spLocks noGrp="1"/>
          </p:cNvSpPr>
          <p:nvPr>
            <p:ph sz="quarter" idx="12"/>
          </p:nvPr>
        </p:nvSpPr>
        <p:spPr>
          <a:xfrm>
            <a:off x="597694" y="1195388"/>
            <a:ext cx="8046244" cy="3221831"/>
          </a:xfrm>
        </p:spPr>
        <p:txBody>
          <a:bodyPr>
            <a:normAutofit/>
          </a:bodyPr>
          <a:lstStyle>
            <a:lvl1pPr marL="172641" indent="-172641">
              <a:spcBef>
                <a:spcPts val="450"/>
              </a:spcBef>
              <a:buClr>
                <a:schemeClr val="tx2">
                  <a:lumMod val="50000"/>
                </a:schemeClr>
              </a:buClr>
              <a:buFont typeface="Arial"/>
              <a:buChar char="•"/>
              <a:defRPr sz="1800">
                <a:solidFill>
                  <a:srgbClr val="28283B"/>
                </a:solidFill>
                <a:latin typeface="Calibri"/>
                <a:cs typeface="Calibri"/>
              </a:defRPr>
            </a:lvl1pPr>
            <a:lvl2pPr marL="638175" indent="-180975">
              <a:spcBef>
                <a:spcPts val="450"/>
              </a:spcBef>
              <a:buClr>
                <a:schemeClr val="tx2">
                  <a:lumMod val="50000"/>
                </a:schemeClr>
              </a:buClr>
              <a:tabLst>
                <a:tab pos="557213" algn="l"/>
              </a:tabLst>
              <a:defRPr sz="1500">
                <a:solidFill>
                  <a:srgbClr val="28283B"/>
                </a:solidFill>
                <a:latin typeface="Calibri"/>
                <a:cs typeface="Calibri"/>
              </a:defRPr>
            </a:lvl2pPr>
            <a:lvl3pPr marL="1114425" indent="-200025">
              <a:spcBef>
                <a:spcPts val="450"/>
              </a:spcBef>
              <a:buClr>
                <a:schemeClr val="tx2">
                  <a:lumMod val="50000"/>
                </a:schemeClr>
              </a:buClr>
              <a:defRPr sz="1350">
                <a:solidFill>
                  <a:srgbClr val="28283B"/>
                </a:solidFill>
                <a:latin typeface="Calibri"/>
                <a:cs typeface="Calibri"/>
              </a:defRPr>
            </a:lvl3pPr>
            <a:lvl4pPr>
              <a:spcBef>
                <a:spcPts val="450"/>
              </a:spcBef>
              <a:buClr>
                <a:schemeClr val="tx2">
                  <a:lumMod val="50000"/>
                </a:schemeClr>
              </a:buClr>
              <a:defRPr sz="1350">
                <a:solidFill>
                  <a:srgbClr val="28283B"/>
                </a:solidFill>
                <a:latin typeface="Calibri"/>
                <a:cs typeface="Calibri"/>
              </a:defRPr>
            </a:lvl4pPr>
            <a:lvl5pPr>
              <a:spcBef>
                <a:spcPts val="450"/>
              </a:spcBef>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8025543" y="4756498"/>
            <a:ext cx="640754" cy="274637"/>
          </a:xfrm>
        </p:spPr>
        <p:txBody>
          <a:bodyPr/>
          <a:lstStyle>
            <a:lvl1pPr algn="r">
              <a:defRPr sz="825">
                <a:latin typeface="Calibri"/>
                <a:cs typeface="Calibri"/>
              </a:defRPr>
            </a:lvl1pPr>
          </a:lstStyle>
          <a:p>
            <a:fld id="{E150EEE4-22BF-E64B-ABAD-2C4A063D78AD}" type="slidenum">
              <a:rPr lang="en-US" smtClean="0"/>
              <a:pPr/>
              <a:t>‹#›</a:t>
            </a:fld>
            <a:endParaRPr lang="en-US" dirty="0"/>
          </a:p>
        </p:txBody>
      </p:sp>
    </p:spTree>
    <p:extLst>
      <p:ext uri="{BB962C8B-B14F-4D97-AF65-F5344CB8AC3E}">
        <p14:creationId xmlns:p14="http://schemas.microsoft.com/office/powerpoint/2010/main" val="3259820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ase Study Slides">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AB17FA-2F88-E740-A01E-C6130CA685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39"/>
          <a:stretch/>
        </p:blipFill>
        <p:spPr>
          <a:xfrm flipH="1">
            <a:off x="-1" y="-1"/>
            <a:ext cx="9143999" cy="1513418"/>
          </a:xfrm>
          <a:prstGeom prst="rect">
            <a:avLst/>
          </a:prstGeom>
        </p:spPr>
      </p:pic>
      <p:sp>
        <p:nvSpPr>
          <p:cNvPr id="2" name="Title 1">
            <a:extLst>
              <a:ext uri="{FF2B5EF4-FFF2-40B4-BE49-F238E27FC236}">
                <a16:creationId xmlns="" xmlns:a16="http://schemas.microsoft.com/office/drawing/2014/main" id="{38E11F0C-F99D-4C4B-B691-736E3551783B}"/>
              </a:ext>
            </a:extLst>
          </p:cNvPr>
          <p:cNvSpPr>
            <a:spLocks noGrp="1"/>
          </p:cNvSpPr>
          <p:nvPr userDrawn="1">
            <p:ph type="title"/>
          </p:nvPr>
        </p:nvSpPr>
        <p:spPr>
          <a:xfrm>
            <a:off x="557127" y="247021"/>
            <a:ext cx="8407121" cy="472646"/>
          </a:xfrm>
        </p:spPr>
        <p:txBody>
          <a:bodyPr anchor="t"/>
          <a:lstStyle>
            <a:lvl1pPr algn="r">
              <a:lnSpc>
                <a:spcPts val="2100"/>
              </a:lnSpc>
              <a:defRPr sz="3300" b="0">
                <a:solidFill>
                  <a:schemeClr val="bg1"/>
                </a:solidFill>
                <a:latin typeface="Calibri"/>
                <a:cs typeface="Calibri"/>
              </a:defRPr>
            </a:lvl1pPr>
          </a:lstStyle>
          <a:p>
            <a:r>
              <a:rPr lang="en-US" dirty="0"/>
              <a:t>Click to edit Master title style</a:t>
            </a:r>
          </a:p>
        </p:txBody>
      </p:sp>
      <p:cxnSp>
        <p:nvCxnSpPr>
          <p:cNvPr id="32" name="Straight Connector 31">
            <a:extLst>
              <a:ext uri="{FF2B5EF4-FFF2-40B4-BE49-F238E27FC236}">
                <a16:creationId xmlns="" xmlns:a16="http://schemas.microsoft.com/office/drawing/2014/main" id="{31431139-D4BD-DB4B-9C8E-30651F6525BF}"/>
              </a:ext>
            </a:extLst>
          </p:cNvPr>
          <p:cNvCxnSpPr/>
          <p:nvPr userDrawn="1"/>
        </p:nvCxnSpPr>
        <p:spPr>
          <a:xfrm>
            <a:off x="314768" y="4808914"/>
            <a:ext cx="8549832" cy="0"/>
          </a:xfrm>
          <a:prstGeom prst="line">
            <a:avLst/>
          </a:prstGeom>
          <a:ln>
            <a:solidFill>
              <a:srgbClr val="0E5C95"/>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 xmlns:a16="http://schemas.microsoft.com/office/drawing/2014/main" id="{EB0010D2-3D8F-2644-A614-5BDB12679DE2}"/>
              </a:ext>
            </a:extLst>
          </p:cNvPr>
          <p:cNvSpPr>
            <a:spLocks noGrp="1"/>
          </p:cNvSpPr>
          <p:nvPr>
            <p:ph type="ftr" sz="quarter" idx="4294967295"/>
          </p:nvPr>
        </p:nvSpPr>
        <p:spPr>
          <a:xfrm>
            <a:off x="288759" y="4938087"/>
            <a:ext cx="7144084" cy="205414"/>
          </a:xfrm>
        </p:spPr>
        <p:txBody>
          <a:bodyPr/>
          <a:lstStyle/>
          <a:p>
            <a:endParaRPr lang="en-US" sz="800" dirty="0">
              <a:solidFill>
                <a:schemeClr val="bg2">
                  <a:lumMod val="25000"/>
                </a:schemeClr>
              </a:solidFill>
              <a:latin typeface="Arial Regular"/>
            </a:endParaRPr>
          </a:p>
        </p:txBody>
      </p:sp>
      <p:sp>
        <p:nvSpPr>
          <p:cNvPr id="7" name="Content Placeholder 6"/>
          <p:cNvSpPr>
            <a:spLocks noGrp="1"/>
          </p:cNvSpPr>
          <p:nvPr>
            <p:ph sz="quarter" idx="13"/>
          </p:nvPr>
        </p:nvSpPr>
        <p:spPr>
          <a:xfrm>
            <a:off x="539354" y="698633"/>
            <a:ext cx="8435578" cy="528638"/>
          </a:xfrm>
        </p:spPr>
        <p:txBody>
          <a:bodyPr>
            <a:normAutofit/>
          </a:bodyPr>
          <a:lstStyle>
            <a:lvl1pPr marL="0" indent="0" algn="r">
              <a:buNone/>
              <a:defRPr sz="2100">
                <a:solidFill>
                  <a:srgbClr val="FFFFFF"/>
                </a:solidFill>
                <a:latin typeface="Calibri"/>
                <a:cs typeface="Calibri"/>
              </a:defRPr>
            </a:lvl1pPr>
            <a:lvl2pPr marL="457189" indent="0" algn="r">
              <a:buNone/>
              <a:defRPr>
                <a:solidFill>
                  <a:srgbClr val="FFFFFF"/>
                </a:solidFill>
                <a:latin typeface="Calibri"/>
                <a:cs typeface="Calibri"/>
              </a:defRPr>
            </a:lvl2pPr>
            <a:lvl3pPr marL="914378" indent="0" algn="r">
              <a:buNone/>
              <a:defRPr>
                <a:solidFill>
                  <a:srgbClr val="FFFFFF"/>
                </a:solidFill>
                <a:latin typeface="Calibri"/>
                <a:cs typeface="Calibri"/>
              </a:defRPr>
            </a:lvl3pPr>
            <a:lvl4pPr marL="1371566" indent="0" algn="r">
              <a:buNone/>
              <a:defRPr>
                <a:solidFill>
                  <a:srgbClr val="FFFFFF"/>
                </a:solidFill>
                <a:latin typeface="Calibri"/>
                <a:cs typeface="Calibri"/>
              </a:defRPr>
            </a:lvl4pPr>
            <a:lvl5pPr marL="1828754" indent="0" algn="r">
              <a:buNone/>
              <a:defRPr>
                <a:solidFill>
                  <a:srgbClr val="FFFFFF"/>
                </a:solidFill>
                <a:latin typeface="Calibri"/>
                <a:cs typeface="Calibri"/>
              </a:defRPr>
            </a:lvl5pPr>
          </a:lstStyle>
          <a:p>
            <a:pPr lvl="0"/>
            <a:r>
              <a:rPr lang="en-US"/>
              <a:t>Click to edit Master text styles</a:t>
            </a:r>
          </a:p>
        </p:txBody>
      </p:sp>
      <p:sp>
        <p:nvSpPr>
          <p:cNvPr id="11" name="Slide Number Placeholder 2"/>
          <p:cNvSpPr>
            <a:spLocks noGrp="1"/>
          </p:cNvSpPr>
          <p:nvPr>
            <p:ph type="sldNum" sz="quarter" idx="10"/>
          </p:nvPr>
        </p:nvSpPr>
        <p:spPr>
          <a:xfrm>
            <a:off x="8025543" y="4756498"/>
            <a:ext cx="640754" cy="274637"/>
          </a:xfrm>
        </p:spPr>
        <p:txBody>
          <a:bodyPr/>
          <a:lstStyle>
            <a:lvl1pPr algn="r">
              <a:defRPr sz="825">
                <a:latin typeface="Calibri"/>
                <a:cs typeface="Calibri"/>
              </a:defRPr>
            </a:lvl1pPr>
          </a:lstStyle>
          <a:p>
            <a:fld id="{E150EEE4-22BF-E64B-ABAD-2C4A063D78AD}" type="slidenum">
              <a:rPr lang="en-US" smtClean="0"/>
              <a:pPr/>
              <a:t>‹#›</a:t>
            </a:fld>
            <a:endParaRPr lang="en-US" dirty="0"/>
          </a:p>
        </p:txBody>
      </p:sp>
      <p:sp>
        <p:nvSpPr>
          <p:cNvPr id="12" name="Content Placeholder 8"/>
          <p:cNvSpPr>
            <a:spLocks noGrp="1"/>
          </p:cNvSpPr>
          <p:nvPr>
            <p:ph sz="quarter" idx="12"/>
          </p:nvPr>
        </p:nvSpPr>
        <p:spPr>
          <a:xfrm>
            <a:off x="1040281" y="1818216"/>
            <a:ext cx="3089024" cy="2660386"/>
          </a:xfrm>
        </p:spPr>
        <p:txBody>
          <a:bodyPr>
            <a:normAutofit/>
          </a:bodyPr>
          <a:lstStyle>
            <a:lvl1pPr marL="172641" indent="-172641">
              <a:spcBef>
                <a:spcPts val="300"/>
              </a:spcBef>
              <a:buClr>
                <a:schemeClr val="tx2">
                  <a:lumMod val="50000"/>
                </a:schemeClr>
              </a:buClr>
              <a:buFont typeface="Arial"/>
              <a:buChar char="•"/>
              <a:defRPr sz="1800">
                <a:solidFill>
                  <a:srgbClr val="28283B"/>
                </a:solidFill>
                <a:latin typeface="Calibri"/>
                <a:cs typeface="Calibri"/>
              </a:defRPr>
            </a:lvl1pPr>
            <a:lvl2pPr marL="604838" indent="-180975">
              <a:spcBef>
                <a:spcPts val="300"/>
              </a:spcBef>
              <a:buClr>
                <a:schemeClr val="tx2">
                  <a:lumMod val="50000"/>
                </a:schemeClr>
              </a:buClr>
              <a:tabLst/>
              <a:defRPr sz="1500">
                <a:solidFill>
                  <a:srgbClr val="28283B"/>
                </a:solidFill>
                <a:latin typeface="Calibri"/>
                <a:cs typeface="Calibri"/>
              </a:defRPr>
            </a:lvl2pPr>
            <a:lvl3pPr marL="1114425" indent="-200025">
              <a:spcBef>
                <a:spcPts val="300"/>
              </a:spcBef>
              <a:buClr>
                <a:schemeClr val="tx2">
                  <a:lumMod val="50000"/>
                </a:schemeClr>
              </a:buClr>
              <a:defRPr sz="1350">
                <a:solidFill>
                  <a:srgbClr val="28283B"/>
                </a:solidFill>
                <a:latin typeface="Calibri"/>
                <a:cs typeface="Calibri"/>
              </a:defRPr>
            </a:lvl3pPr>
            <a:lvl4pPr>
              <a:spcBef>
                <a:spcPts val="300"/>
              </a:spcBef>
              <a:buClr>
                <a:schemeClr val="tx2">
                  <a:lumMod val="50000"/>
                </a:schemeClr>
              </a:buClr>
              <a:defRPr sz="1350">
                <a:solidFill>
                  <a:srgbClr val="28283B"/>
                </a:solidFill>
                <a:latin typeface="Calibri"/>
                <a:cs typeface="Calibri"/>
              </a:defRPr>
            </a:lvl4pPr>
            <a:lvl5pPr>
              <a:spcBef>
                <a:spcPts val="300"/>
              </a:spcBef>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p:txBody>
      </p:sp>
      <p:sp>
        <p:nvSpPr>
          <p:cNvPr id="13" name="Content Placeholder 8"/>
          <p:cNvSpPr>
            <a:spLocks noGrp="1"/>
          </p:cNvSpPr>
          <p:nvPr>
            <p:ph sz="quarter" idx="14"/>
          </p:nvPr>
        </p:nvSpPr>
        <p:spPr>
          <a:xfrm>
            <a:off x="4788711" y="1818216"/>
            <a:ext cx="3089024" cy="2660386"/>
          </a:xfrm>
        </p:spPr>
        <p:txBody>
          <a:bodyPr>
            <a:normAutofit/>
          </a:bodyPr>
          <a:lstStyle>
            <a:lvl1pPr marL="172641" indent="-172641">
              <a:spcBef>
                <a:spcPts val="300"/>
              </a:spcBef>
              <a:buClr>
                <a:schemeClr val="tx2">
                  <a:lumMod val="50000"/>
                </a:schemeClr>
              </a:buClr>
              <a:buFont typeface="Arial"/>
              <a:buChar char="•"/>
              <a:defRPr sz="1800">
                <a:solidFill>
                  <a:srgbClr val="28283B"/>
                </a:solidFill>
                <a:latin typeface="Calibri"/>
                <a:cs typeface="Calibri"/>
              </a:defRPr>
            </a:lvl1pPr>
            <a:lvl2pPr marL="604838" indent="-180975">
              <a:spcBef>
                <a:spcPts val="300"/>
              </a:spcBef>
              <a:buClr>
                <a:schemeClr val="tx2">
                  <a:lumMod val="50000"/>
                </a:schemeClr>
              </a:buClr>
              <a:tabLst>
                <a:tab pos="557213" algn="l"/>
              </a:tabLst>
              <a:defRPr sz="1500">
                <a:solidFill>
                  <a:srgbClr val="28283B"/>
                </a:solidFill>
                <a:latin typeface="Calibri"/>
                <a:cs typeface="Calibri"/>
              </a:defRPr>
            </a:lvl2pPr>
            <a:lvl3pPr marL="1114425" indent="-200025">
              <a:spcBef>
                <a:spcPts val="300"/>
              </a:spcBef>
              <a:buClr>
                <a:schemeClr val="tx2">
                  <a:lumMod val="50000"/>
                </a:schemeClr>
              </a:buClr>
              <a:defRPr sz="1350">
                <a:solidFill>
                  <a:srgbClr val="28283B"/>
                </a:solidFill>
                <a:latin typeface="Calibri"/>
                <a:cs typeface="Calibri"/>
              </a:defRPr>
            </a:lvl3pPr>
            <a:lvl4pPr>
              <a:spcBef>
                <a:spcPts val="300"/>
              </a:spcBef>
              <a:buClr>
                <a:schemeClr val="tx2">
                  <a:lumMod val="50000"/>
                </a:schemeClr>
              </a:buClr>
              <a:defRPr sz="1350">
                <a:solidFill>
                  <a:srgbClr val="28283B"/>
                </a:solidFill>
                <a:latin typeface="Calibri"/>
                <a:cs typeface="Calibri"/>
              </a:defRPr>
            </a:lvl4pPr>
            <a:lvl5pPr>
              <a:spcBef>
                <a:spcPts val="300"/>
              </a:spcBef>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p:txBody>
      </p:sp>
      <p:grpSp>
        <p:nvGrpSpPr>
          <p:cNvPr id="3" name="Group 2"/>
          <p:cNvGrpSpPr/>
          <p:nvPr userDrawn="1"/>
        </p:nvGrpSpPr>
        <p:grpSpPr>
          <a:xfrm>
            <a:off x="965946" y="1817596"/>
            <a:ext cx="3745006" cy="1846728"/>
            <a:chOff x="1362633" y="2423460"/>
            <a:chExt cx="4993341" cy="3570941"/>
          </a:xfrm>
        </p:grpSpPr>
        <p:cxnSp>
          <p:nvCxnSpPr>
            <p:cNvPr id="14" name="Straight Connector 13"/>
            <p:cNvCxnSpPr/>
            <p:nvPr userDrawn="1"/>
          </p:nvCxnSpPr>
          <p:spPr>
            <a:xfrm>
              <a:off x="1362633" y="2423460"/>
              <a:ext cx="0" cy="357094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6355974" y="2423460"/>
              <a:ext cx="0" cy="357094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59792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s">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AB17FA-2F88-E740-A01E-C6130CA685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39"/>
          <a:stretch/>
        </p:blipFill>
        <p:spPr>
          <a:xfrm flipH="1">
            <a:off x="-1" y="-1"/>
            <a:ext cx="9143999" cy="1513418"/>
          </a:xfrm>
          <a:prstGeom prst="rect">
            <a:avLst/>
          </a:prstGeom>
        </p:spPr>
      </p:pic>
      <p:sp>
        <p:nvSpPr>
          <p:cNvPr id="2" name="Title 1">
            <a:extLst>
              <a:ext uri="{FF2B5EF4-FFF2-40B4-BE49-F238E27FC236}">
                <a16:creationId xmlns="" xmlns:a16="http://schemas.microsoft.com/office/drawing/2014/main" id="{38E11F0C-F99D-4C4B-B691-736E3551783B}"/>
              </a:ext>
            </a:extLst>
          </p:cNvPr>
          <p:cNvSpPr>
            <a:spLocks noGrp="1"/>
          </p:cNvSpPr>
          <p:nvPr userDrawn="1">
            <p:ph type="title"/>
          </p:nvPr>
        </p:nvSpPr>
        <p:spPr>
          <a:xfrm>
            <a:off x="557127" y="247021"/>
            <a:ext cx="8407121" cy="472646"/>
          </a:xfrm>
        </p:spPr>
        <p:txBody>
          <a:bodyPr anchor="t"/>
          <a:lstStyle>
            <a:lvl1pPr algn="r">
              <a:lnSpc>
                <a:spcPts val="2100"/>
              </a:lnSpc>
              <a:defRPr sz="3300" b="0">
                <a:solidFill>
                  <a:schemeClr val="bg1"/>
                </a:solidFill>
                <a:latin typeface="Calibri"/>
                <a:cs typeface="Calibri"/>
              </a:defRPr>
            </a:lvl1pPr>
          </a:lstStyle>
          <a:p>
            <a:r>
              <a:rPr lang="en-US" dirty="0"/>
              <a:t>Click to edit Master title style</a:t>
            </a:r>
          </a:p>
        </p:txBody>
      </p:sp>
      <p:cxnSp>
        <p:nvCxnSpPr>
          <p:cNvPr id="32" name="Straight Connector 31">
            <a:extLst>
              <a:ext uri="{FF2B5EF4-FFF2-40B4-BE49-F238E27FC236}">
                <a16:creationId xmlns="" xmlns:a16="http://schemas.microsoft.com/office/drawing/2014/main" id="{31431139-D4BD-DB4B-9C8E-30651F6525BF}"/>
              </a:ext>
            </a:extLst>
          </p:cNvPr>
          <p:cNvCxnSpPr/>
          <p:nvPr userDrawn="1"/>
        </p:nvCxnSpPr>
        <p:spPr>
          <a:xfrm>
            <a:off x="314768" y="4808914"/>
            <a:ext cx="8549832" cy="0"/>
          </a:xfrm>
          <a:prstGeom prst="line">
            <a:avLst/>
          </a:prstGeom>
          <a:ln>
            <a:solidFill>
              <a:srgbClr val="0E5C95"/>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 xmlns:a16="http://schemas.microsoft.com/office/drawing/2014/main" id="{EB0010D2-3D8F-2644-A614-5BDB12679DE2}"/>
              </a:ext>
            </a:extLst>
          </p:cNvPr>
          <p:cNvSpPr>
            <a:spLocks noGrp="1"/>
          </p:cNvSpPr>
          <p:nvPr>
            <p:ph type="ftr" sz="quarter" idx="4294967295"/>
          </p:nvPr>
        </p:nvSpPr>
        <p:spPr>
          <a:xfrm>
            <a:off x="288759" y="4938087"/>
            <a:ext cx="7144084" cy="205414"/>
          </a:xfrm>
        </p:spPr>
        <p:txBody>
          <a:bodyPr/>
          <a:lstStyle/>
          <a:p>
            <a:endParaRPr lang="en-US" sz="800" dirty="0">
              <a:solidFill>
                <a:schemeClr val="bg2">
                  <a:lumMod val="25000"/>
                </a:schemeClr>
              </a:solidFill>
              <a:latin typeface="Arial Regular"/>
            </a:endParaRPr>
          </a:p>
        </p:txBody>
      </p:sp>
      <p:sp>
        <p:nvSpPr>
          <p:cNvPr id="7" name="Content Placeholder 6"/>
          <p:cNvSpPr>
            <a:spLocks noGrp="1"/>
          </p:cNvSpPr>
          <p:nvPr>
            <p:ph sz="quarter" idx="13"/>
          </p:nvPr>
        </p:nvSpPr>
        <p:spPr>
          <a:xfrm>
            <a:off x="539354" y="698633"/>
            <a:ext cx="8435578" cy="528638"/>
          </a:xfrm>
        </p:spPr>
        <p:txBody>
          <a:bodyPr>
            <a:normAutofit/>
          </a:bodyPr>
          <a:lstStyle>
            <a:lvl1pPr marL="0" indent="0" algn="r">
              <a:buNone/>
              <a:defRPr sz="2100">
                <a:solidFill>
                  <a:srgbClr val="FFFFFF"/>
                </a:solidFill>
                <a:latin typeface="Calibri"/>
                <a:cs typeface="Calibri"/>
              </a:defRPr>
            </a:lvl1pPr>
            <a:lvl2pPr marL="457189" indent="0" algn="r">
              <a:buNone/>
              <a:defRPr>
                <a:solidFill>
                  <a:srgbClr val="FFFFFF"/>
                </a:solidFill>
                <a:latin typeface="Calibri"/>
                <a:cs typeface="Calibri"/>
              </a:defRPr>
            </a:lvl2pPr>
            <a:lvl3pPr marL="914378" indent="0" algn="r">
              <a:buNone/>
              <a:defRPr>
                <a:solidFill>
                  <a:srgbClr val="FFFFFF"/>
                </a:solidFill>
                <a:latin typeface="Calibri"/>
                <a:cs typeface="Calibri"/>
              </a:defRPr>
            </a:lvl3pPr>
            <a:lvl4pPr marL="1371566" indent="0" algn="r">
              <a:buNone/>
              <a:defRPr>
                <a:solidFill>
                  <a:srgbClr val="FFFFFF"/>
                </a:solidFill>
                <a:latin typeface="Calibri"/>
                <a:cs typeface="Calibri"/>
              </a:defRPr>
            </a:lvl4pPr>
            <a:lvl5pPr marL="1828754" indent="0" algn="r">
              <a:buNone/>
              <a:defRPr>
                <a:solidFill>
                  <a:srgbClr val="FFFFFF"/>
                </a:solidFill>
                <a:latin typeface="Calibri"/>
                <a:cs typeface="Calibri"/>
              </a:defRPr>
            </a:lvl5pPr>
          </a:lstStyle>
          <a:p>
            <a:pPr lvl="0"/>
            <a:r>
              <a:rPr lang="en-US"/>
              <a:t>Click to edit Master text styles</a:t>
            </a:r>
          </a:p>
        </p:txBody>
      </p:sp>
      <p:sp>
        <p:nvSpPr>
          <p:cNvPr id="11" name="Slide Number Placeholder 2"/>
          <p:cNvSpPr>
            <a:spLocks noGrp="1"/>
          </p:cNvSpPr>
          <p:nvPr>
            <p:ph type="sldNum" sz="quarter" idx="10"/>
          </p:nvPr>
        </p:nvSpPr>
        <p:spPr>
          <a:xfrm>
            <a:off x="8025543" y="4756498"/>
            <a:ext cx="640754" cy="274637"/>
          </a:xfrm>
        </p:spPr>
        <p:txBody>
          <a:bodyPr/>
          <a:lstStyle>
            <a:lvl1pPr algn="r">
              <a:defRPr sz="825">
                <a:latin typeface="Calibri"/>
                <a:cs typeface="Calibri"/>
              </a:defRPr>
            </a:lvl1pPr>
          </a:lstStyle>
          <a:p>
            <a:fld id="{E150EEE4-22BF-E64B-ABAD-2C4A063D78AD}" type="slidenum">
              <a:rPr lang="en-US" smtClean="0"/>
              <a:pPr/>
              <a:t>‹#›</a:t>
            </a:fld>
            <a:endParaRPr lang="en-US" dirty="0"/>
          </a:p>
        </p:txBody>
      </p:sp>
      <p:sp>
        <p:nvSpPr>
          <p:cNvPr id="12" name="Content Placeholder 8"/>
          <p:cNvSpPr>
            <a:spLocks noGrp="1"/>
          </p:cNvSpPr>
          <p:nvPr>
            <p:ph sz="quarter" idx="12"/>
          </p:nvPr>
        </p:nvSpPr>
        <p:spPr>
          <a:xfrm>
            <a:off x="513604" y="1818216"/>
            <a:ext cx="2603747" cy="2660386"/>
          </a:xfrm>
        </p:spPr>
        <p:txBody>
          <a:bodyPr>
            <a:normAutofit/>
          </a:bodyPr>
          <a:lstStyle>
            <a:lvl1pPr marL="172641" indent="-172641">
              <a:spcBef>
                <a:spcPts val="300"/>
              </a:spcBef>
              <a:buClr>
                <a:schemeClr val="tx2">
                  <a:lumMod val="50000"/>
                </a:schemeClr>
              </a:buClr>
              <a:buFont typeface="Arial"/>
              <a:buChar char="•"/>
              <a:defRPr sz="1800">
                <a:solidFill>
                  <a:srgbClr val="28283B"/>
                </a:solidFill>
                <a:latin typeface="Calibri"/>
                <a:cs typeface="Calibri"/>
              </a:defRPr>
            </a:lvl1pPr>
            <a:lvl2pPr marL="560785" indent="-180975">
              <a:spcBef>
                <a:spcPts val="300"/>
              </a:spcBef>
              <a:buClr>
                <a:schemeClr val="tx2">
                  <a:lumMod val="50000"/>
                </a:schemeClr>
              </a:buClr>
              <a:tabLst>
                <a:tab pos="557213" algn="l"/>
              </a:tabLst>
              <a:defRPr sz="1500">
                <a:solidFill>
                  <a:srgbClr val="28283B"/>
                </a:solidFill>
                <a:latin typeface="Calibri"/>
                <a:cs typeface="Calibri"/>
              </a:defRPr>
            </a:lvl2pPr>
            <a:lvl3pPr marL="1114425" indent="-200025">
              <a:spcBef>
                <a:spcPts val="300"/>
              </a:spcBef>
              <a:buClr>
                <a:schemeClr val="tx2">
                  <a:lumMod val="50000"/>
                </a:schemeClr>
              </a:buClr>
              <a:defRPr sz="1350">
                <a:solidFill>
                  <a:srgbClr val="28283B"/>
                </a:solidFill>
                <a:latin typeface="Calibri"/>
                <a:cs typeface="Calibri"/>
              </a:defRPr>
            </a:lvl3pPr>
            <a:lvl4pPr>
              <a:spcBef>
                <a:spcPts val="300"/>
              </a:spcBef>
              <a:buClr>
                <a:schemeClr val="tx2">
                  <a:lumMod val="50000"/>
                </a:schemeClr>
              </a:buClr>
              <a:defRPr sz="1350">
                <a:solidFill>
                  <a:srgbClr val="28283B"/>
                </a:solidFill>
                <a:latin typeface="Calibri"/>
                <a:cs typeface="Calibri"/>
              </a:defRPr>
            </a:lvl4pPr>
            <a:lvl5pPr>
              <a:spcBef>
                <a:spcPts val="300"/>
              </a:spcBef>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p:txBody>
      </p:sp>
      <p:sp>
        <p:nvSpPr>
          <p:cNvPr id="13" name="Content Placeholder 8"/>
          <p:cNvSpPr>
            <a:spLocks noGrp="1"/>
          </p:cNvSpPr>
          <p:nvPr>
            <p:ph sz="quarter" idx="14"/>
          </p:nvPr>
        </p:nvSpPr>
        <p:spPr>
          <a:xfrm>
            <a:off x="3343153" y="1818216"/>
            <a:ext cx="2603747" cy="2660386"/>
          </a:xfrm>
        </p:spPr>
        <p:txBody>
          <a:bodyPr>
            <a:normAutofit/>
          </a:bodyPr>
          <a:lstStyle>
            <a:lvl1pPr marL="172641" indent="-172641">
              <a:spcBef>
                <a:spcPts val="300"/>
              </a:spcBef>
              <a:buClr>
                <a:schemeClr val="tx2">
                  <a:lumMod val="50000"/>
                </a:schemeClr>
              </a:buClr>
              <a:buFont typeface="Arial"/>
              <a:buChar char="•"/>
              <a:defRPr sz="1800">
                <a:solidFill>
                  <a:srgbClr val="28283B"/>
                </a:solidFill>
                <a:latin typeface="Calibri"/>
                <a:cs typeface="Calibri"/>
              </a:defRPr>
            </a:lvl1pPr>
            <a:lvl2pPr marL="560785" indent="-180975">
              <a:spcBef>
                <a:spcPts val="300"/>
              </a:spcBef>
              <a:buClr>
                <a:schemeClr val="tx2">
                  <a:lumMod val="50000"/>
                </a:schemeClr>
              </a:buClr>
              <a:tabLst>
                <a:tab pos="557213" algn="l"/>
              </a:tabLst>
              <a:defRPr sz="1500">
                <a:solidFill>
                  <a:srgbClr val="28283B"/>
                </a:solidFill>
                <a:latin typeface="Calibri"/>
                <a:cs typeface="Calibri"/>
              </a:defRPr>
            </a:lvl2pPr>
            <a:lvl3pPr marL="1114425" indent="-200025">
              <a:spcBef>
                <a:spcPts val="300"/>
              </a:spcBef>
              <a:buClr>
                <a:schemeClr val="tx2">
                  <a:lumMod val="50000"/>
                </a:schemeClr>
              </a:buClr>
              <a:defRPr sz="1350">
                <a:solidFill>
                  <a:srgbClr val="28283B"/>
                </a:solidFill>
                <a:latin typeface="Calibri"/>
                <a:cs typeface="Calibri"/>
              </a:defRPr>
            </a:lvl3pPr>
            <a:lvl4pPr>
              <a:spcBef>
                <a:spcPts val="300"/>
              </a:spcBef>
              <a:buClr>
                <a:schemeClr val="tx2">
                  <a:lumMod val="50000"/>
                </a:schemeClr>
              </a:buClr>
              <a:defRPr sz="1350">
                <a:solidFill>
                  <a:srgbClr val="28283B"/>
                </a:solidFill>
                <a:latin typeface="Calibri"/>
                <a:cs typeface="Calibri"/>
              </a:defRPr>
            </a:lvl4pPr>
            <a:lvl5pPr>
              <a:spcBef>
                <a:spcPts val="300"/>
              </a:spcBef>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p:txBody>
      </p:sp>
      <p:sp>
        <p:nvSpPr>
          <p:cNvPr id="10" name="Content Placeholder 8"/>
          <p:cNvSpPr>
            <a:spLocks noGrp="1"/>
          </p:cNvSpPr>
          <p:nvPr>
            <p:ph sz="quarter" idx="15"/>
          </p:nvPr>
        </p:nvSpPr>
        <p:spPr>
          <a:xfrm>
            <a:off x="6172701" y="1818216"/>
            <a:ext cx="2603747" cy="2660386"/>
          </a:xfrm>
        </p:spPr>
        <p:txBody>
          <a:bodyPr>
            <a:normAutofit/>
          </a:bodyPr>
          <a:lstStyle>
            <a:lvl1pPr marL="172641" indent="-172641">
              <a:spcBef>
                <a:spcPts val="300"/>
              </a:spcBef>
              <a:buClr>
                <a:schemeClr val="tx2">
                  <a:lumMod val="50000"/>
                </a:schemeClr>
              </a:buClr>
              <a:buFont typeface="Arial"/>
              <a:buChar char="•"/>
              <a:defRPr sz="1800">
                <a:solidFill>
                  <a:srgbClr val="28283B"/>
                </a:solidFill>
                <a:latin typeface="Calibri"/>
                <a:cs typeface="Calibri"/>
              </a:defRPr>
            </a:lvl1pPr>
            <a:lvl2pPr marL="560785" indent="-180975">
              <a:spcBef>
                <a:spcPts val="300"/>
              </a:spcBef>
              <a:buClr>
                <a:schemeClr val="tx2">
                  <a:lumMod val="50000"/>
                </a:schemeClr>
              </a:buClr>
              <a:tabLst>
                <a:tab pos="557213" algn="l"/>
              </a:tabLst>
              <a:defRPr sz="1500">
                <a:solidFill>
                  <a:srgbClr val="28283B"/>
                </a:solidFill>
                <a:latin typeface="Calibri"/>
                <a:cs typeface="Calibri"/>
              </a:defRPr>
            </a:lvl2pPr>
            <a:lvl3pPr marL="1114425" indent="-200025">
              <a:spcBef>
                <a:spcPts val="300"/>
              </a:spcBef>
              <a:buClr>
                <a:schemeClr val="tx2">
                  <a:lumMod val="50000"/>
                </a:schemeClr>
              </a:buClr>
              <a:defRPr sz="1350">
                <a:solidFill>
                  <a:srgbClr val="28283B"/>
                </a:solidFill>
                <a:latin typeface="Calibri"/>
                <a:cs typeface="Calibri"/>
              </a:defRPr>
            </a:lvl3pPr>
            <a:lvl4pPr>
              <a:spcBef>
                <a:spcPts val="300"/>
              </a:spcBef>
              <a:buClr>
                <a:schemeClr val="tx2">
                  <a:lumMod val="50000"/>
                </a:schemeClr>
              </a:buClr>
              <a:defRPr sz="1350">
                <a:solidFill>
                  <a:srgbClr val="28283B"/>
                </a:solidFill>
                <a:latin typeface="Calibri"/>
                <a:cs typeface="Calibri"/>
              </a:defRPr>
            </a:lvl4pPr>
            <a:lvl5pPr>
              <a:spcBef>
                <a:spcPts val="300"/>
              </a:spcBef>
              <a:buClr>
                <a:schemeClr val="tx2">
                  <a:lumMod val="50000"/>
                </a:schemeClr>
              </a:buClr>
              <a:defRPr sz="1350">
                <a:solidFill>
                  <a:srgbClr val="28283B"/>
                </a:solidFill>
                <a:latin typeface="Calibri"/>
                <a:cs typeface="Calibri"/>
              </a:defRPr>
            </a:lvl5pPr>
          </a:lstStyle>
          <a:p>
            <a:pPr lvl="0"/>
            <a:r>
              <a:rPr lang="en-US"/>
              <a:t>Click to edit Master text styles</a:t>
            </a:r>
          </a:p>
          <a:p>
            <a:pPr lvl="1"/>
            <a:r>
              <a:rPr lang="en-US"/>
              <a:t>Second level</a:t>
            </a:r>
          </a:p>
        </p:txBody>
      </p:sp>
      <p:grpSp>
        <p:nvGrpSpPr>
          <p:cNvPr id="6" name="Group 5"/>
          <p:cNvGrpSpPr/>
          <p:nvPr userDrawn="1"/>
        </p:nvGrpSpPr>
        <p:grpSpPr>
          <a:xfrm>
            <a:off x="448235" y="1806389"/>
            <a:ext cx="5672418" cy="1846729"/>
            <a:chOff x="672352" y="2408518"/>
            <a:chExt cx="7563224" cy="3570941"/>
          </a:xfrm>
        </p:grpSpPr>
        <p:cxnSp>
          <p:nvCxnSpPr>
            <p:cNvPr id="4" name="Straight Connector 3"/>
            <p:cNvCxnSpPr/>
            <p:nvPr userDrawn="1"/>
          </p:nvCxnSpPr>
          <p:spPr>
            <a:xfrm>
              <a:off x="672352" y="2408518"/>
              <a:ext cx="0" cy="357094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235576" y="2408518"/>
              <a:ext cx="0" cy="357094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440517" y="2408518"/>
              <a:ext cx="0" cy="357094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7739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Rectangle 6"/>
          <p:cNvSpPr/>
          <p:nvPr userDrawn="1"/>
        </p:nvSpPr>
        <p:spPr>
          <a:xfrm>
            <a:off x="-32410" y="4587974"/>
            <a:ext cx="9176412" cy="575712"/>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47400" y="4587974"/>
            <a:ext cx="9206391" cy="271515"/>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10" name="그림 개체 틀 9">
            <a:extLst>
              <a:ext uri="{FF2B5EF4-FFF2-40B4-BE49-F238E27FC236}">
                <a16:creationId xmlns="" xmlns:a16="http://schemas.microsoft.com/office/drawing/2014/main" id="{CD46BF13-6E05-4054-B2FE-E9511EDC0302}"/>
              </a:ext>
            </a:extLst>
          </p:cNvPr>
          <p:cNvSpPr>
            <a:spLocks noGrp="1"/>
          </p:cNvSpPr>
          <p:nvPr>
            <p:ph type="pic" idx="1" hasCustomPrompt="1"/>
          </p:nvPr>
        </p:nvSpPr>
        <p:spPr>
          <a:xfrm>
            <a:off x="0" y="4587974"/>
            <a:ext cx="9144000" cy="555526"/>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pic>
        <p:nvPicPr>
          <p:cNvPr id="3" name="Picture 2">
            <a:extLst>
              <a:ext uri="{FF2B5EF4-FFF2-40B4-BE49-F238E27FC236}">
                <a16:creationId xmlns="" xmlns:a16="http://schemas.microsoft.com/office/drawing/2014/main" id="{80750EA0-F3EA-4A8E-A60B-D13395E9D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56668"/>
            <a:ext cx="1564796" cy="498858"/>
          </a:xfrm>
          <a:prstGeom prst="rect">
            <a:avLst/>
          </a:prstGeom>
        </p:spPr>
      </p:pic>
    </p:spTree>
    <p:extLst>
      <p:ext uri="{BB962C8B-B14F-4D97-AF65-F5344CB8AC3E}">
        <p14:creationId xmlns:p14="http://schemas.microsoft.com/office/powerpoint/2010/main" val="2304816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411B3EC7-BF2C-BD4E-BA6B-6C622368F0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27" y="0"/>
            <a:ext cx="9259097" cy="1371600"/>
          </a:xfrm>
          <a:prstGeom prst="rect">
            <a:avLst/>
          </a:prstGeom>
        </p:spPr>
      </p:pic>
      <p:sp>
        <p:nvSpPr>
          <p:cNvPr id="3" name="Content Placeholder 2">
            <a:extLst>
              <a:ext uri="{FF2B5EF4-FFF2-40B4-BE49-F238E27FC236}">
                <a16:creationId xmlns="" xmlns:a16="http://schemas.microsoft.com/office/drawing/2014/main" id="{1C182094-DD35-A74D-89F7-51C751FADDF2}"/>
              </a:ext>
            </a:extLst>
          </p:cNvPr>
          <p:cNvSpPr>
            <a:spLocks noGrp="1"/>
          </p:cNvSpPr>
          <p:nvPr userDrawn="1">
            <p:ph idx="1"/>
          </p:nvPr>
        </p:nvSpPr>
        <p:spPr>
          <a:xfrm>
            <a:off x="319995" y="1126672"/>
            <a:ext cx="8569364" cy="3388179"/>
          </a:xfrm>
        </p:spPr>
        <p:txBody>
          <a:bodyPr>
            <a:noAutofit/>
          </a:bodyPr>
          <a:lstStyle>
            <a:lvl1pPr marL="228594" indent="-228594">
              <a:buClr>
                <a:schemeClr val="accent4"/>
              </a:buClr>
              <a:buSzPct val="100000"/>
              <a:buFont typeface="LucidaGrande"/>
              <a:buChar char="►"/>
              <a:defRPr sz="1200">
                <a:solidFill>
                  <a:schemeClr val="bg2">
                    <a:lumMod val="10000"/>
                  </a:schemeClr>
                </a:solidFill>
                <a:latin typeface="Arial" panose="020B0604020202020204" pitchFamily="34" charset="0"/>
                <a:cs typeface="Arial" panose="020B0604020202020204" pitchFamily="34" charset="0"/>
              </a:defRPr>
            </a:lvl1pPr>
            <a:lvl2pPr marL="685783" indent="-228594">
              <a:buClr>
                <a:schemeClr val="tx1"/>
              </a:buClr>
              <a:buFont typeface=".HelveticaNeueDeskInterface-Regular"/>
              <a:buChar char="–"/>
              <a:defRPr sz="1100">
                <a:solidFill>
                  <a:schemeClr val="bg2">
                    <a:lumMod val="10000"/>
                  </a:schemeClr>
                </a:solidFill>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6" name="Slide Number Placeholder 5">
            <a:extLst>
              <a:ext uri="{FF2B5EF4-FFF2-40B4-BE49-F238E27FC236}">
                <a16:creationId xmlns="" xmlns:a16="http://schemas.microsoft.com/office/drawing/2014/main" id="{C40EC96C-E909-0B4D-AC7D-FC23122CA605}"/>
              </a:ext>
            </a:extLst>
          </p:cNvPr>
          <p:cNvSpPr>
            <a:spLocks noGrp="1"/>
          </p:cNvSpPr>
          <p:nvPr userDrawn="1">
            <p:ph type="sldNum" sz="quarter" idx="12"/>
          </p:nvPr>
        </p:nvSpPr>
        <p:spPr>
          <a:xfrm>
            <a:off x="8380233" y="4901818"/>
            <a:ext cx="597723" cy="234165"/>
          </a:xfrm>
        </p:spPr>
        <p:txBody>
          <a:bodyPr anchor="b"/>
          <a:lstStyle>
            <a:lvl1pPr algn="r">
              <a:defRPr sz="700" b="1">
                <a:solidFill>
                  <a:schemeClr val="tx1"/>
                </a:solidFill>
                <a:latin typeface="Arial" panose="020B0604020202020204" pitchFamily="34" charset="0"/>
                <a:cs typeface="Arial" panose="020B0604020202020204" pitchFamily="34" charset="0"/>
              </a:defRPr>
            </a:lvl1pPr>
          </a:lstStyle>
          <a:p>
            <a:fld id="{E150EEE4-22BF-E64B-ABAD-2C4A063D78AD}" type="slidenum">
              <a:rPr lang="en-US" smtClean="0"/>
              <a:pPr/>
              <a:t>‹#›</a:t>
            </a:fld>
            <a:endParaRPr lang="en-US" dirty="0"/>
          </a:p>
        </p:txBody>
      </p:sp>
      <p:sp>
        <p:nvSpPr>
          <p:cNvPr id="2" name="Title 1">
            <a:extLst>
              <a:ext uri="{FF2B5EF4-FFF2-40B4-BE49-F238E27FC236}">
                <a16:creationId xmlns="" xmlns:a16="http://schemas.microsoft.com/office/drawing/2014/main" id="{38E11F0C-F99D-4C4B-B691-736E3551783B}"/>
              </a:ext>
            </a:extLst>
          </p:cNvPr>
          <p:cNvSpPr>
            <a:spLocks noGrp="1"/>
          </p:cNvSpPr>
          <p:nvPr userDrawn="1">
            <p:ph type="title"/>
          </p:nvPr>
        </p:nvSpPr>
        <p:spPr>
          <a:xfrm>
            <a:off x="2460171" y="81641"/>
            <a:ext cx="6352447" cy="478282"/>
          </a:xfrm>
        </p:spPr>
        <p:txBody>
          <a:bodyPr anchor="t"/>
          <a:lstStyle>
            <a:lvl1pPr>
              <a:lnSpc>
                <a:spcPts val="2100"/>
              </a:lnSpc>
              <a:defRPr sz="2000" b="1">
                <a:solidFill>
                  <a:schemeClr val="bg2">
                    <a:lumMod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32" name="Straight Connector 31">
            <a:extLst>
              <a:ext uri="{FF2B5EF4-FFF2-40B4-BE49-F238E27FC236}">
                <a16:creationId xmlns="" xmlns:a16="http://schemas.microsoft.com/office/drawing/2014/main" id="{31431139-D4BD-DB4B-9C8E-30651F6525BF}"/>
              </a:ext>
            </a:extLst>
          </p:cNvPr>
          <p:cNvCxnSpPr/>
          <p:nvPr userDrawn="1"/>
        </p:nvCxnSpPr>
        <p:spPr>
          <a:xfrm>
            <a:off x="314768" y="4946496"/>
            <a:ext cx="854983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87DFADAE-8E0B-8B4A-BEEF-05001346B1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147864"/>
            <a:ext cx="1447800" cy="352006"/>
          </a:xfrm>
          <a:prstGeom prst="rect">
            <a:avLst/>
          </a:prstGeom>
        </p:spPr>
      </p:pic>
      <p:sp>
        <p:nvSpPr>
          <p:cNvPr id="19" name="Content Placeholder 18">
            <a:extLst>
              <a:ext uri="{FF2B5EF4-FFF2-40B4-BE49-F238E27FC236}">
                <a16:creationId xmlns="" xmlns:a16="http://schemas.microsoft.com/office/drawing/2014/main" id="{0245CC34-5767-F642-85DC-2D5D467C1077}"/>
              </a:ext>
            </a:extLst>
          </p:cNvPr>
          <p:cNvSpPr>
            <a:spLocks noGrp="1"/>
          </p:cNvSpPr>
          <p:nvPr>
            <p:ph sz="quarter" idx="13" hasCustomPrompt="1"/>
          </p:nvPr>
        </p:nvSpPr>
        <p:spPr>
          <a:xfrm>
            <a:off x="370418" y="4694465"/>
            <a:ext cx="7706783" cy="228600"/>
          </a:xfrm>
        </p:spPr>
        <p:txBody>
          <a:bodyPr>
            <a:noAutofit/>
          </a:bodyPr>
          <a:lstStyle>
            <a:lvl1pPr marL="0" indent="0">
              <a:spcBef>
                <a:spcPts val="0"/>
              </a:spcBef>
              <a:buFont typeface="+mj-lt"/>
              <a:buNone/>
              <a:tabLst/>
              <a:defRPr sz="800">
                <a:solidFill>
                  <a:schemeClr val="bg2">
                    <a:lumMod val="10000"/>
                  </a:schemeClr>
                </a:solidFill>
              </a:defRPr>
            </a:lvl1pPr>
          </a:lstStyle>
          <a:p>
            <a:pPr lvl="0"/>
            <a:r>
              <a:rPr lang="en-US" dirty="0"/>
              <a:t>[References placeholder]</a:t>
            </a:r>
          </a:p>
        </p:txBody>
      </p:sp>
      <p:sp>
        <p:nvSpPr>
          <p:cNvPr id="9" name="Footer Placeholder 3">
            <a:extLst>
              <a:ext uri="{FF2B5EF4-FFF2-40B4-BE49-F238E27FC236}">
                <a16:creationId xmlns="" xmlns:a16="http://schemas.microsoft.com/office/drawing/2014/main" id="{95100007-B7BD-CC48-B7C1-32107486363B}"/>
              </a:ext>
            </a:extLst>
          </p:cNvPr>
          <p:cNvSpPr>
            <a:spLocks noGrp="1"/>
          </p:cNvSpPr>
          <p:nvPr>
            <p:ph type="ftr" sz="quarter" idx="4294967295"/>
          </p:nvPr>
        </p:nvSpPr>
        <p:spPr>
          <a:xfrm>
            <a:off x="288759" y="4938087"/>
            <a:ext cx="7144084" cy="205414"/>
          </a:xfrm>
        </p:spPr>
        <p:txBody>
          <a:bodyPr/>
          <a:lstStyle>
            <a:lvl1pPr>
              <a:defRPr sz="700"/>
            </a:lvl1pPr>
          </a:lstStyle>
          <a:p>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095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411B3EC7-BF2C-BD4E-BA6B-6C622368F0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11" y="-12762"/>
            <a:ext cx="9269012" cy="1593912"/>
          </a:xfrm>
          <a:prstGeom prst="rect">
            <a:avLst/>
          </a:prstGeom>
        </p:spPr>
      </p:pic>
      <p:sp>
        <p:nvSpPr>
          <p:cNvPr id="3" name="Content Placeholder 2">
            <a:extLst>
              <a:ext uri="{FF2B5EF4-FFF2-40B4-BE49-F238E27FC236}">
                <a16:creationId xmlns="" xmlns:a16="http://schemas.microsoft.com/office/drawing/2014/main" id="{1C182094-DD35-A74D-89F7-51C751FADDF2}"/>
              </a:ext>
            </a:extLst>
          </p:cNvPr>
          <p:cNvSpPr>
            <a:spLocks noGrp="1"/>
          </p:cNvSpPr>
          <p:nvPr userDrawn="1">
            <p:ph idx="1"/>
          </p:nvPr>
        </p:nvSpPr>
        <p:spPr>
          <a:xfrm>
            <a:off x="319995" y="1126672"/>
            <a:ext cx="8569364" cy="3388179"/>
          </a:xfrm>
        </p:spPr>
        <p:txBody>
          <a:bodyPr>
            <a:noAutofit/>
          </a:bodyPr>
          <a:lstStyle>
            <a:lvl1pPr marL="228594" indent="-228594">
              <a:buClr>
                <a:schemeClr val="accent4"/>
              </a:buClr>
              <a:buSzPct val="100000"/>
              <a:buFont typeface="LucidaGrande"/>
              <a:buChar char="►"/>
              <a:defRPr sz="1200">
                <a:solidFill>
                  <a:schemeClr val="bg2">
                    <a:lumMod val="10000"/>
                  </a:schemeClr>
                </a:solidFill>
                <a:latin typeface="Arial" panose="020B0604020202020204" pitchFamily="34" charset="0"/>
                <a:cs typeface="Arial" panose="020B0604020202020204" pitchFamily="34" charset="0"/>
              </a:defRPr>
            </a:lvl1pPr>
            <a:lvl2pPr marL="685783" indent="-228594">
              <a:buClr>
                <a:schemeClr val="tx1"/>
              </a:buClr>
              <a:buFont typeface=".HelveticaNeueDeskInterface-Regular"/>
              <a:buChar char="–"/>
              <a:defRPr sz="1100">
                <a:solidFill>
                  <a:schemeClr val="bg2">
                    <a:lumMod val="10000"/>
                  </a:schemeClr>
                </a:solidFill>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6" name="Slide Number Placeholder 5">
            <a:extLst>
              <a:ext uri="{FF2B5EF4-FFF2-40B4-BE49-F238E27FC236}">
                <a16:creationId xmlns="" xmlns:a16="http://schemas.microsoft.com/office/drawing/2014/main" id="{C40EC96C-E909-0B4D-AC7D-FC23122CA605}"/>
              </a:ext>
            </a:extLst>
          </p:cNvPr>
          <p:cNvSpPr>
            <a:spLocks noGrp="1"/>
          </p:cNvSpPr>
          <p:nvPr userDrawn="1">
            <p:ph type="sldNum" sz="quarter" idx="12"/>
          </p:nvPr>
        </p:nvSpPr>
        <p:spPr>
          <a:xfrm>
            <a:off x="8380233" y="4901818"/>
            <a:ext cx="597723" cy="234165"/>
          </a:xfrm>
        </p:spPr>
        <p:txBody>
          <a:bodyPr anchor="b"/>
          <a:lstStyle>
            <a:lvl1pPr algn="r">
              <a:defRPr sz="700" b="1">
                <a:solidFill>
                  <a:schemeClr val="tx1"/>
                </a:solidFill>
                <a:latin typeface="Arial" panose="020B0604020202020204" pitchFamily="34" charset="0"/>
                <a:cs typeface="Arial" panose="020B0604020202020204" pitchFamily="34" charset="0"/>
              </a:defRPr>
            </a:lvl1pPr>
          </a:lstStyle>
          <a:p>
            <a:fld id="{E150EEE4-22BF-E64B-ABAD-2C4A063D78AD}" type="slidenum">
              <a:rPr lang="en-US" smtClean="0"/>
              <a:pPr/>
              <a:t>‹#›</a:t>
            </a:fld>
            <a:endParaRPr lang="en-US" dirty="0"/>
          </a:p>
        </p:txBody>
      </p:sp>
      <p:sp>
        <p:nvSpPr>
          <p:cNvPr id="2" name="Title 1">
            <a:extLst>
              <a:ext uri="{FF2B5EF4-FFF2-40B4-BE49-F238E27FC236}">
                <a16:creationId xmlns="" xmlns:a16="http://schemas.microsoft.com/office/drawing/2014/main" id="{38E11F0C-F99D-4C4B-B691-736E3551783B}"/>
              </a:ext>
            </a:extLst>
          </p:cNvPr>
          <p:cNvSpPr>
            <a:spLocks noGrp="1"/>
          </p:cNvSpPr>
          <p:nvPr userDrawn="1">
            <p:ph type="title"/>
          </p:nvPr>
        </p:nvSpPr>
        <p:spPr>
          <a:xfrm>
            <a:off x="2460171" y="81641"/>
            <a:ext cx="6352447" cy="478282"/>
          </a:xfrm>
        </p:spPr>
        <p:txBody>
          <a:bodyPr anchor="t"/>
          <a:lstStyle>
            <a:lvl1pPr>
              <a:lnSpc>
                <a:spcPts val="2100"/>
              </a:lnSpc>
              <a:defRPr sz="2000" b="1">
                <a:solidFill>
                  <a:schemeClr val="bg2">
                    <a:lumMod val="25000"/>
                  </a:schemeClr>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32" name="Straight Connector 31">
            <a:extLst>
              <a:ext uri="{FF2B5EF4-FFF2-40B4-BE49-F238E27FC236}">
                <a16:creationId xmlns="" xmlns:a16="http://schemas.microsoft.com/office/drawing/2014/main" id="{31431139-D4BD-DB4B-9C8E-30651F6525BF}"/>
              </a:ext>
            </a:extLst>
          </p:cNvPr>
          <p:cNvCxnSpPr/>
          <p:nvPr userDrawn="1"/>
        </p:nvCxnSpPr>
        <p:spPr>
          <a:xfrm>
            <a:off x="314768" y="4946496"/>
            <a:ext cx="854983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87DFADAE-8E0B-8B4A-BEEF-05001346B1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147864"/>
            <a:ext cx="1447800" cy="352006"/>
          </a:xfrm>
          <a:prstGeom prst="rect">
            <a:avLst/>
          </a:prstGeom>
        </p:spPr>
      </p:pic>
      <p:sp>
        <p:nvSpPr>
          <p:cNvPr id="19" name="Content Placeholder 18">
            <a:extLst>
              <a:ext uri="{FF2B5EF4-FFF2-40B4-BE49-F238E27FC236}">
                <a16:creationId xmlns="" xmlns:a16="http://schemas.microsoft.com/office/drawing/2014/main" id="{0245CC34-5767-F642-85DC-2D5D467C1077}"/>
              </a:ext>
            </a:extLst>
          </p:cNvPr>
          <p:cNvSpPr>
            <a:spLocks noGrp="1"/>
          </p:cNvSpPr>
          <p:nvPr>
            <p:ph sz="quarter" idx="13" hasCustomPrompt="1"/>
          </p:nvPr>
        </p:nvSpPr>
        <p:spPr>
          <a:xfrm>
            <a:off x="370418" y="4694465"/>
            <a:ext cx="7706783" cy="228600"/>
          </a:xfrm>
        </p:spPr>
        <p:txBody>
          <a:bodyPr>
            <a:noAutofit/>
          </a:bodyPr>
          <a:lstStyle>
            <a:lvl1pPr marL="0" indent="0">
              <a:spcBef>
                <a:spcPts val="0"/>
              </a:spcBef>
              <a:buFont typeface="+mj-lt"/>
              <a:buNone/>
              <a:tabLst/>
              <a:defRPr sz="800">
                <a:solidFill>
                  <a:schemeClr val="bg2">
                    <a:lumMod val="10000"/>
                  </a:schemeClr>
                </a:solidFill>
              </a:defRPr>
            </a:lvl1pPr>
          </a:lstStyle>
          <a:p>
            <a:pPr lvl="0"/>
            <a:r>
              <a:rPr lang="en-US" dirty="0"/>
              <a:t>[References placeholder]</a:t>
            </a:r>
          </a:p>
        </p:txBody>
      </p:sp>
      <p:sp>
        <p:nvSpPr>
          <p:cNvPr id="10" name="Footer Placeholder 3">
            <a:extLst>
              <a:ext uri="{FF2B5EF4-FFF2-40B4-BE49-F238E27FC236}">
                <a16:creationId xmlns="" xmlns:a16="http://schemas.microsoft.com/office/drawing/2014/main" id="{74AAFBD8-38DD-4E49-B504-94E3E23FF50C}"/>
              </a:ext>
            </a:extLst>
          </p:cNvPr>
          <p:cNvSpPr>
            <a:spLocks noGrp="1"/>
          </p:cNvSpPr>
          <p:nvPr>
            <p:ph type="ftr" sz="quarter" idx="4294967295"/>
          </p:nvPr>
        </p:nvSpPr>
        <p:spPr>
          <a:xfrm>
            <a:off x="288759" y="4938087"/>
            <a:ext cx="7144084" cy="205414"/>
          </a:xfrm>
        </p:spPr>
        <p:txBody>
          <a:bodyPr/>
          <a:lstStyle>
            <a:lvl1pPr>
              <a:defRPr sz="700"/>
            </a:lvl1pPr>
          </a:lstStyle>
          <a:p>
            <a:endParaRPr lang="en-US"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441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AB17FA-2F88-E740-A01E-C6130CA685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747346"/>
          </a:xfrm>
          <a:prstGeom prst="rect">
            <a:avLst/>
          </a:prstGeom>
        </p:spPr>
      </p:pic>
      <p:sp>
        <p:nvSpPr>
          <p:cNvPr id="3" name="Content Placeholder 2">
            <a:extLst>
              <a:ext uri="{FF2B5EF4-FFF2-40B4-BE49-F238E27FC236}">
                <a16:creationId xmlns="" xmlns:a16="http://schemas.microsoft.com/office/drawing/2014/main" id="{1C182094-DD35-A74D-89F7-51C751FADDF2}"/>
              </a:ext>
            </a:extLst>
          </p:cNvPr>
          <p:cNvSpPr>
            <a:spLocks noGrp="1"/>
          </p:cNvSpPr>
          <p:nvPr userDrawn="1">
            <p:ph idx="1"/>
          </p:nvPr>
        </p:nvSpPr>
        <p:spPr>
          <a:xfrm>
            <a:off x="319995" y="1126672"/>
            <a:ext cx="8569364" cy="3388179"/>
          </a:xfrm>
        </p:spPr>
        <p:txBody>
          <a:bodyPr>
            <a:noAutofit/>
          </a:bodyPr>
          <a:lstStyle>
            <a:lvl1pPr marL="122235" indent="-122235">
              <a:buClr>
                <a:srgbClr val="0E5C95"/>
              </a:buClr>
              <a:buSzPct val="100000"/>
              <a:buFont typeface="Arial" panose="020B0604020202020204" pitchFamily="34" charset="0"/>
              <a:buChar char="•"/>
              <a:tabLst/>
              <a:defRPr sz="1200">
                <a:solidFill>
                  <a:schemeClr val="bg2">
                    <a:lumMod val="10000"/>
                  </a:schemeClr>
                </a:solidFill>
                <a:latin typeface="Arial" panose="020B0604020202020204" pitchFamily="34" charset="0"/>
                <a:cs typeface="Arial" panose="020B0604020202020204" pitchFamily="34" charset="0"/>
              </a:defRPr>
            </a:lvl1pPr>
            <a:lvl2pPr marL="577835" indent="-120647">
              <a:buClr>
                <a:srgbClr val="0E5C95"/>
              </a:buClr>
              <a:buFont typeface=".HelveticaNeueDeskInterface-Regular"/>
              <a:buChar char="–"/>
              <a:tabLst/>
              <a:defRPr sz="1100">
                <a:solidFill>
                  <a:schemeClr val="bg2">
                    <a:lumMod val="10000"/>
                  </a:schemeClr>
                </a:solidFill>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6" name="Slide Number Placeholder 5">
            <a:extLst>
              <a:ext uri="{FF2B5EF4-FFF2-40B4-BE49-F238E27FC236}">
                <a16:creationId xmlns="" xmlns:a16="http://schemas.microsoft.com/office/drawing/2014/main" id="{C40EC96C-E909-0B4D-AC7D-FC23122CA605}"/>
              </a:ext>
            </a:extLst>
          </p:cNvPr>
          <p:cNvSpPr>
            <a:spLocks noGrp="1"/>
          </p:cNvSpPr>
          <p:nvPr userDrawn="1">
            <p:ph type="sldNum" sz="quarter" idx="12"/>
          </p:nvPr>
        </p:nvSpPr>
        <p:spPr>
          <a:xfrm>
            <a:off x="8380233" y="4901818"/>
            <a:ext cx="597723" cy="234165"/>
          </a:xfrm>
        </p:spPr>
        <p:txBody>
          <a:bodyPr anchor="b"/>
          <a:lstStyle>
            <a:lvl1pPr algn="r">
              <a:defRPr sz="700" b="1">
                <a:solidFill>
                  <a:schemeClr val="tx1"/>
                </a:solidFill>
                <a:latin typeface="Arial" panose="020B0604020202020204" pitchFamily="34" charset="0"/>
                <a:cs typeface="Arial" panose="020B0604020202020204" pitchFamily="34" charset="0"/>
              </a:defRPr>
            </a:lvl1pPr>
          </a:lstStyle>
          <a:p>
            <a:fld id="{E150EEE4-22BF-E64B-ABAD-2C4A063D78AD}" type="slidenum">
              <a:rPr lang="en-US" smtClean="0"/>
              <a:pPr/>
              <a:t>‹#›</a:t>
            </a:fld>
            <a:endParaRPr lang="en-US" dirty="0"/>
          </a:p>
        </p:txBody>
      </p:sp>
      <p:sp>
        <p:nvSpPr>
          <p:cNvPr id="2" name="Title 1">
            <a:extLst>
              <a:ext uri="{FF2B5EF4-FFF2-40B4-BE49-F238E27FC236}">
                <a16:creationId xmlns="" xmlns:a16="http://schemas.microsoft.com/office/drawing/2014/main" id="{38E11F0C-F99D-4C4B-B691-736E3551783B}"/>
              </a:ext>
            </a:extLst>
          </p:cNvPr>
          <p:cNvSpPr>
            <a:spLocks noGrp="1"/>
          </p:cNvSpPr>
          <p:nvPr userDrawn="1">
            <p:ph type="title"/>
          </p:nvPr>
        </p:nvSpPr>
        <p:spPr>
          <a:xfrm>
            <a:off x="303127" y="113997"/>
            <a:ext cx="8407121" cy="478282"/>
          </a:xfrm>
        </p:spPr>
        <p:txBody>
          <a:bodyPr anchor="t"/>
          <a:lstStyle>
            <a:lvl1pPr>
              <a:lnSpc>
                <a:spcPts val="2100"/>
              </a:lnSpc>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32" name="Straight Connector 31">
            <a:extLst>
              <a:ext uri="{FF2B5EF4-FFF2-40B4-BE49-F238E27FC236}">
                <a16:creationId xmlns="" xmlns:a16="http://schemas.microsoft.com/office/drawing/2014/main" id="{31431139-D4BD-DB4B-9C8E-30651F6525BF}"/>
              </a:ext>
            </a:extLst>
          </p:cNvPr>
          <p:cNvCxnSpPr/>
          <p:nvPr userDrawn="1"/>
        </p:nvCxnSpPr>
        <p:spPr>
          <a:xfrm>
            <a:off x="314768" y="4946496"/>
            <a:ext cx="8549832" cy="0"/>
          </a:xfrm>
          <a:prstGeom prst="line">
            <a:avLst/>
          </a:prstGeom>
          <a:ln>
            <a:solidFill>
              <a:srgbClr val="0E5C95"/>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 xmlns:a16="http://schemas.microsoft.com/office/drawing/2014/main" id="{0245CC34-5767-F642-85DC-2D5D467C1077}"/>
              </a:ext>
            </a:extLst>
          </p:cNvPr>
          <p:cNvSpPr>
            <a:spLocks noGrp="1"/>
          </p:cNvSpPr>
          <p:nvPr>
            <p:ph sz="quarter" idx="13" hasCustomPrompt="1"/>
          </p:nvPr>
        </p:nvSpPr>
        <p:spPr>
          <a:xfrm>
            <a:off x="370418" y="4694465"/>
            <a:ext cx="7706783" cy="228600"/>
          </a:xfrm>
        </p:spPr>
        <p:txBody>
          <a:bodyPr>
            <a:noAutofit/>
          </a:bodyPr>
          <a:lstStyle>
            <a:lvl1pPr marL="115885" indent="-115885">
              <a:spcBef>
                <a:spcPts val="0"/>
              </a:spcBef>
              <a:buClr>
                <a:schemeClr val="bg2">
                  <a:lumMod val="25000"/>
                </a:schemeClr>
              </a:buClr>
              <a:buFont typeface="+mj-lt"/>
              <a:buAutoNum type="arabicPeriod"/>
              <a:tabLst/>
              <a:defRPr sz="700">
                <a:solidFill>
                  <a:schemeClr val="bg2">
                    <a:lumMod val="25000"/>
                  </a:schemeClr>
                </a:solidFill>
              </a:defRPr>
            </a:lvl1pPr>
          </a:lstStyle>
          <a:p>
            <a:pPr lvl="0"/>
            <a:r>
              <a:rPr lang="en-US" dirty="0"/>
              <a:t>[References placeholder]</a:t>
            </a:r>
          </a:p>
        </p:txBody>
      </p:sp>
      <p:sp>
        <p:nvSpPr>
          <p:cNvPr id="8" name="Footer Placeholder 3">
            <a:extLst>
              <a:ext uri="{FF2B5EF4-FFF2-40B4-BE49-F238E27FC236}">
                <a16:creationId xmlns="" xmlns:a16="http://schemas.microsoft.com/office/drawing/2014/main" id="{BEA98FD3-4C79-1A49-8D09-12A6DC4F732E}"/>
              </a:ext>
            </a:extLst>
          </p:cNvPr>
          <p:cNvSpPr>
            <a:spLocks noGrp="1"/>
          </p:cNvSpPr>
          <p:nvPr>
            <p:ph type="ftr" sz="quarter" idx="4294967295"/>
          </p:nvPr>
        </p:nvSpPr>
        <p:spPr>
          <a:xfrm>
            <a:off x="288759" y="4938087"/>
            <a:ext cx="7144084" cy="205414"/>
          </a:xfrm>
        </p:spPr>
        <p:txBody>
          <a:bodyPr/>
          <a:lstStyle/>
          <a:p>
            <a:endParaRPr lang="en-US" sz="800" dirty="0">
              <a:solidFill>
                <a:schemeClr val="bg2">
                  <a:lumMod val="25000"/>
                </a:schemeClr>
              </a:solidFill>
              <a:latin typeface="Arial Regular"/>
            </a:endParaRPr>
          </a:p>
        </p:txBody>
      </p:sp>
    </p:spTree>
    <p:extLst>
      <p:ext uri="{BB962C8B-B14F-4D97-AF65-F5344CB8AC3E}">
        <p14:creationId xmlns:p14="http://schemas.microsoft.com/office/powerpoint/2010/main" val="3106839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0" i="0">
                <a:latin typeface="Arial Regular"/>
              </a:defRPr>
            </a:lvl1pPr>
          </a:lstStyle>
          <a:p>
            <a:fld id="{AB029903-2909-415D-B8B8-9B05D9C9F3D8}" type="datetime1">
              <a:rPr lang="en-US" smtClean="0"/>
              <a:t>2/1/19</a:t>
            </a:fld>
            <a:endParaRPr lang="en-US" dirty="0"/>
          </a:p>
        </p:txBody>
      </p:sp>
      <p:sp>
        <p:nvSpPr>
          <p:cNvPr id="6" name="Footer Placeholder 5"/>
          <p:cNvSpPr>
            <a:spLocks noGrp="1"/>
          </p:cNvSpPr>
          <p:nvPr>
            <p:ph type="ftr" sz="quarter" idx="11"/>
          </p:nvPr>
        </p:nvSpPr>
        <p:spPr/>
        <p:txBody>
          <a:bodyPr/>
          <a:lstStyle>
            <a:lvl1pPr>
              <a:defRPr b="0" i="0">
                <a:latin typeface="Arial Regular"/>
              </a:defRPr>
            </a:lvl1pPr>
          </a:lstStyle>
          <a:p>
            <a:endParaRPr lang="en-US" dirty="0"/>
          </a:p>
        </p:txBody>
      </p:sp>
      <p:sp>
        <p:nvSpPr>
          <p:cNvPr id="7" name="Slide Number Placeholder 6"/>
          <p:cNvSpPr>
            <a:spLocks noGrp="1"/>
          </p:cNvSpPr>
          <p:nvPr>
            <p:ph type="sldNum" sz="quarter" idx="12"/>
          </p:nvPr>
        </p:nvSpPr>
        <p:spPr/>
        <p:txBody>
          <a:bodyPr/>
          <a:lstStyle/>
          <a:p>
            <a:fld id="{29F7FA82-8FE4-400D-9BD1-D9AC8DF8E933}" type="slidenum">
              <a:rPr lang="en-US" smtClean="0"/>
              <a:t>‹#›</a:t>
            </a:fld>
            <a:endParaRPr lang="en-US" dirty="0"/>
          </a:p>
        </p:txBody>
      </p:sp>
    </p:spTree>
    <p:extLst>
      <p:ext uri="{BB962C8B-B14F-4D97-AF65-F5344CB8AC3E}">
        <p14:creationId xmlns:p14="http://schemas.microsoft.com/office/powerpoint/2010/main" val="2370966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BAB17FA-2F88-E740-A01E-C6130CA685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747346"/>
          </a:xfrm>
          <a:prstGeom prst="rect">
            <a:avLst/>
          </a:prstGeom>
        </p:spPr>
      </p:pic>
      <p:sp>
        <p:nvSpPr>
          <p:cNvPr id="3" name="Content Placeholder 2">
            <a:extLst>
              <a:ext uri="{FF2B5EF4-FFF2-40B4-BE49-F238E27FC236}">
                <a16:creationId xmlns="" xmlns:a16="http://schemas.microsoft.com/office/drawing/2014/main" id="{1C182094-DD35-A74D-89F7-51C751FADDF2}"/>
              </a:ext>
            </a:extLst>
          </p:cNvPr>
          <p:cNvSpPr>
            <a:spLocks noGrp="1"/>
          </p:cNvSpPr>
          <p:nvPr userDrawn="1">
            <p:ph idx="1"/>
          </p:nvPr>
        </p:nvSpPr>
        <p:spPr>
          <a:xfrm>
            <a:off x="319995" y="1126672"/>
            <a:ext cx="8569364" cy="3388179"/>
          </a:xfrm>
        </p:spPr>
        <p:txBody>
          <a:bodyPr>
            <a:noAutofit/>
          </a:bodyPr>
          <a:lstStyle>
            <a:lvl1pPr marL="122235" indent="-122235">
              <a:buClr>
                <a:srgbClr val="0E5C95"/>
              </a:buClr>
              <a:buSzPct val="100000"/>
              <a:buFont typeface="Arial" panose="020B0604020202020204" pitchFamily="34" charset="0"/>
              <a:buChar char="•"/>
              <a:tabLst/>
              <a:defRPr sz="1200">
                <a:solidFill>
                  <a:schemeClr val="bg2">
                    <a:lumMod val="10000"/>
                  </a:schemeClr>
                </a:solidFill>
                <a:latin typeface="Arial" panose="020B0604020202020204" pitchFamily="34" charset="0"/>
                <a:cs typeface="Arial" panose="020B0604020202020204" pitchFamily="34" charset="0"/>
              </a:defRPr>
            </a:lvl1pPr>
            <a:lvl2pPr marL="577835" indent="-120647">
              <a:buClr>
                <a:srgbClr val="0E5C95"/>
              </a:buClr>
              <a:buFont typeface=".HelveticaNeueDeskInterface-Regular"/>
              <a:buChar char="–"/>
              <a:tabLst/>
              <a:defRPr sz="1100">
                <a:solidFill>
                  <a:schemeClr val="bg2">
                    <a:lumMod val="10000"/>
                  </a:schemeClr>
                </a:solidFill>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6" name="Slide Number Placeholder 5">
            <a:extLst>
              <a:ext uri="{FF2B5EF4-FFF2-40B4-BE49-F238E27FC236}">
                <a16:creationId xmlns="" xmlns:a16="http://schemas.microsoft.com/office/drawing/2014/main" id="{C40EC96C-E909-0B4D-AC7D-FC23122CA605}"/>
              </a:ext>
            </a:extLst>
          </p:cNvPr>
          <p:cNvSpPr>
            <a:spLocks noGrp="1"/>
          </p:cNvSpPr>
          <p:nvPr userDrawn="1">
            <p:ph type="sldNum" sz="quarter" idx="12"/>
          </p:nvPr>
        </p:nvSpPr>
        <p:spPr>
          <a:xfrm>
            <a:off x="8380233" y="4901818"/>
            <a:ext cx="597723" cy="234165"/>
          </a:xfrm>
        </p:spPr>
        <p:txBody>
          <a:bodyPr anchor="b"/>
          <a:lstStyle>
            <a:lvl1pPr algn="r">
              <a:defRPr sz="700" b="1">
                <a:solidFill>
                  <a:schemeClr val="tx1"/>
                </a:solidFill>
                <a:latin typeface="Arial" panose="020B0604020202020204" pitchFamily="34" charset="0"/>
                <a:cs typeface="Arial" panose="020B0604020202020204" pitchFamily="34" charset="0"/>
              </a:defRPr>
            </a:lvl1pPr>
          </a:lstStyle>
          <a:p>
            <a:fld id="{E150EEE4-22BF-E64B-ABAD-2C4A063D78AD}" type="slidenum">
              <a:rPr lang="en-US" smtClean="0"/>
              <a:pPr/>
              <a:t>‹#›</a:t>
            </a:fld>
            <a:endParaRPr lang="en-US" dirty="0"/>
          </a:p>
        </p:txBody>
      </p:sp>
      <p:sp>
        <p:nvSpPr>
          <p:cNvPr id="2" name="Title 1">
            <a:extLst>
              <a:ext uri="{FF2B5EF4-FFF2-40B4-BE49-F238E27FC236}">
                <a16:creationId xmlns="" xmlns:a16="http://schemas.microsoft.com/office/drawing/2014/main" id="{38E11F0C-F99D-4C4B-B691-736E3551783B}"/>
              </a:ext>
            </a:extLst>
          </p:cNvPr>
          <p:cNvSpPr>
            <a:spLocks noGrp="1"/>
          </p:cNvSpPr>
          <p:nvPr userDrawn="1">
            <p:ph type="title"/>
          </p:nvPr>
        </p:nvSpPr>
        <p:spPr>
          <a:xfrm>
            <a:off x="303127" y="113997"/>
            <a:ext cx="8407121" cy="478282"/>
          </a:xfrm>
        </p:spPr>
        <p:txBody>
          <a:bodyPr anchor="t"/>
          <a:lstStyle>
            <a:lvl1pPr>
              <a:lnSpc>
                <a:spcPts val="2100"/>
              </a:lnSpc>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32" name="Straight Connector 31">
            <a:extLst>
              <a:ext uri="{FF2B5EF4-FFF2-40B4-BE49-F238E27FC236}">
                <a16:creationId xmlns="" xmlns:a16="http://schemas.microsoft.com/office/drawing/2014/main" id="{31431139-D4BD-DB4B-9C8E-30651F6525BF}"/>
              </a:ext>
            </a:extLst>
          </p:cNvPr>
          <p:cNvCxnSpPr/>
          <p:nvPr userDrawn="1"/>
        </p:nvCxnSpPr>
        <p:spPr>
          <a:xfrm>
            <a:off x="314768" y="4946496"/>
            <a:ext cx="8549832" cy="0"/>
          </a:xfrm>
          <a:prstGeom prst="line">
            <a:avLst/>
          </a:prstGeom>
          <a:ln>
            <a:solidFill>
              <a:srgbClr val="0E5C95"/>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 xmlns:a16="http://schemas.microsoft.com/office/drawing/2014/main" id="{0245CC34-5767-F642-85DC-2D5D467C1077}"/>
              </a:ext>
            </a:extLst>
          </p:cNvPr>
          <p:cNvSpPr>
            <a:spLocks noGrp="1"/>
          </p:cNvSpPr>
          <p:nvPr>
            <p:ph sz="quarter" idx="13" hasCustomPrompt="1"/>
          </p:nvPr>
        </p:nvSpPr>
        <p:spPr>
          <a:xfrm>
            <a:off x="370418" y="4694465"/>
            <a:ext cx="7706783" cy="228600"/>
          </a:xfrm>
        </p:spPr>
        <p:txBody>
          <a:bodyPr>
            <a:noAutofit/>
          </a:bodyPr>
          <a:lstStyle>
            <a:lvl1pPr marL="115885" indent="-115885">
              <a:spcBef>
                <a:spcPts val="0"/>
              </a:spcBef>
              <a:buClr>
                <a:schemeClr val="bg2">
                  <a:lumMod val="25000"/>
                </a:schemeClr>
              </a:buClr>
              <a:buFont typeface="+mj-lt"/>
              <a:buAutoNum type="arabicPeriod"/>
              <a:tabLst/>
              <a:defRPr sz="700">
                <a:solidFill>
                  <a:schemeClr val="bg2">
                    <a:lumMod val="25000"/>
                  </a:schemeClr>
                </a:solidFill>
              </a:defRPr>
            </a:lvl1pPr>
          </a:lstStyle>
          <a:p>
            <a:pPr lvl="0"/>
            <a:r>
              <a:rPr lang="en-US" dirty="0"/>
              <a:t>[References placeholder]</a:t>
            </a:r>
          </a:p>
        </p:txBody>
      </p:sp>
      <p:sp>
        <p:nvSpPr>
          <p:cNvPr id="8" name="Footer Placeholder 3">
            <a:extLst>
              <a:ext uri="{FF2B5EF4-FFF2-40B4-BE49-F238E27FC236}">
                <a16:creationId xmlns="" xmlns:a16="http://schemas.microsoft.com/office/drawing/2014/main" id="{BEA98FD3-4C79-1A49-8D09-12A6DC4F732E}"/>
              </a:ext>
            </a:extLst>
          </p:cNvPr>
          <p:cNvSpPr>
            <a:spLocks noGrp="1"/>
          </p:cNvSpPr>
          <p:nvPr>
            <p:ph type="ftr" sz="quarter" idx="4294967295"/>
          </p:nvPr>
        </p:nvSpPr>
        <p:spPr>
          <a:xfrm>
            <a:off x="288759" y="4938087"/>
            <a:ext cx="7144084" cy="205414"/>
          </a:xfrm>
        </p:spPr>
        <p:txBody>
          <a:bodyPr/>
          <a:lstStyle/>
          <a:p>
            <a:endParaRPr lang="en-US" sz="800" dirty="0">
              <a:solidFill>
                <a:schemeClr val="bg2">
                  <a:lumMod val="25000"/>
                </a:schemeClr>
              </a:solidFill>
              <a:latin typeface="Arial Regular"/>
            </a:endParaRPr>
          </a:p>
        </p:txBody>
      </p:sp>
    </p:spTree>
    <p:extLst>
      <p:ext uri="{BB962C8B-B14F-4D97-AF65-F5344CB8AC3E}">
        <p14:creationId xmlns:p14="http://schemas.microsoft.com/office/powerpoint/2010/main" val="304071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0A27E-B3A8-4E3B-867A-EFEC67726785}"/>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3816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EEEE">
    <p:spTree>
      <p:nvGrpSpPr>
        <p:cNvPr id="1" name=""/>
        <p:cNvGrpSpPr/>
        <p:nvPr/>
      </p:nvGrpSpPr>
      <p:grpSpPr>
        <a:xfrm>
          <a:off x="0" y="0"/>
          <a:ext cx="0" cy="0"/>
          <a:chOff x="0" y="0"/>
          <a:chExt cx="0" cy="0"/>
        </a:xfrm>
      </p:grpSpPr>
      <p:sp>
        <p:nvSpPr>
          <p:cNvPr id="7" name="Rectangle 6"/>
          <p:cNvSpPr/>
          <p:nvPr userDrawn="1"/>
        </p:nvSpPr>
        <p:spPr>
          <a:xfrm>
            <a:off x="-32410" y="4587974"/>
            <a:ext cx="9176412" cy="575712"/>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47400" y="4587974"/>
            <a:ext cx="9206391" cy="271515"/>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5" name="Content Placeholder 2">
            <a:extLst>
              <a:ext uri="{FF2B5EF4-FFF2-40B4-BE49-F238E27FC236}">
                <a16:creationId xmlns="" xmlns:a16="http://schemas.microsoft.com/office/drawing/2014/main" id="{D7908A6F-4F5B-4122-A6C3-8396DA47AFD0}"/>
              </a:ext>
            </a:extLst>
          </p:cNvPr>
          <p:cNvSpPr>
            <a:spLocks noGrp="1"/>
          </p:cNvSpPr>
          <p:nvPr>
            <p:ph idx="1"/>
          </p:nvPr>
        </p:nvSpPr>
        <p:spPr>
          <a:xfrm>
            <a:off x="0" y="1059582"/>
            <a:ext cx="9144000" cy="3528392"/>
          </a:xfrm>
          <a:prstGeom prst="rect">
            <a:avLst/>
          </a:prstGeom>
        </p:spPr>
        <p:txBody>
          <a:bodyPr wrap="none">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 xmlns:a16="http://schemas.microsoft.com/office/drawing/2014/main" id="{DB4426F8-1A21-44A1-A783-3B7723CF0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0538"/>
            <a:ext cx="1564796" cy="498858"/>
          </a:xfrm>
          <a:prstGeom prst="rect">
            <a:avLst/>
          </a:prstGeom>
        </p:spPr>
      </p:pic>
    </p:spTree>
    <p:extLst>
      <p:ext uri="{BB962C8B-B14F-4D97-AF65-F5344CB8AC3E}">
        <p14:creationId xmlns:p14="http://schemas.microsoft.com/office/powerpoint/2010/main" val="97635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Final body slide">
    <p:spTree>
      <p:nvGrpSpPr>
        <p:cNvPr id="1" name=""/>
        <p:cNvGrpSpPr/>
        <p:nvPr/>
      </p:nvGrpSpPr>
      <p:grpSpPr>
        <a:xfrm>
          <a:off x="0" y="0"/>
          <a:ext cx="0" cy="0"/>
          <a:chOff x="0" y="0"/>
          <a:chExt cx="0" cy="0"/>
        </a:xfrm>
      </p:grpSpPr>
      <p:sp>
        <p:nvSpPr>
          <p:cNvPr id="7" name="Rectangle 6"/>
          <p:cNvSpPr/>
          <p:nvPr userDrawn="1"/>
        </p:nvSpPr>
        <p:spPr>
          <a:xfrm>
            <a:off x="-32410" y="4587974"/>
            <a:ext cx="9176412" cy="575712"/>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47400" y="4587974"/>
            <a:ext cx="9206391" cy="271515"/>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pic>
        <p:nvPicPr>
          <p:cNvPr id="5" name="Picture 4">
            <a:extLst>
              <a:ext uri="{FF2B5EF4-FFF2-40B4-BE49-F238E27FC236}">
                <a16:creationId xmlns="" xmlns:a16="http://schemas.microsoft.com/office/drawing/2014/main" id="{48BEE6DA-922C-4274-BF6C-60EA73672D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716" y="-20538"/>
            <a:ext cx="1564796" cy="498858"/>
          </a:xfrm>
          <a:prstGeom prst="rect">
            <a:avLst/>
          </a:prstGeom>
        </p:spPr>
      </p:pic>
    </p:spTree>
    <p:extLst>
      <p:ext uri="{BB962C8B-B14F-4D97-AF65-F5344CB8AC3E}">
        <p14:creationId xmlns:p14="http://schemas.microsoft.com/office/powerpoint/2010/main" val="426349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 xmlns:a16="http://schemas.microsoft.com/office/drawing/2014/main"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 xmlns:a16="http://schemas.microsoft.com/office/drawing/2014/main"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513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1"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91486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3.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theme" Target="../theme/theme4.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93" r:id="rId3"/>
    <p:sldLayoutId id="2147483696" r:id="rId4"/>
    <p:sldLayoutId id="2147483694" r:id="rId5"/>
    <p:sldLayoutId id="2147483695" r:id="rId6"/>
    <p:sldLayoutId id="2147483675" r:id="rId7"/>
    <p:sldLayoutId id="2147483692" r:id="rId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1895DF-A4D2-4FC0-A11F-B7AF7125FC73}" type="datetimeFigureOut">
              <a:rPr lang="en-US" smtClean="0"/>
              <a:t>2/1/19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B8EF7C-1302-46E7-BAE2-6B139F4516AF}" type="slidenum">
              <a:rPr lang="en-US" smtClean="0"/>
              <a:t>‹#›</a:t>
            </a:fld>
            <a:endParaRPr lang="en-US"/>
          </a:p>
        </p:txBody>
      </p:sp>
    </p:spTree>
    <p:extLst>
      <p:ext uri="{BB962C8B-B14F-4D97-AF65-F5344CB8AC3E}">
        <p14:creationId xmlns:p14="http://schemas.microsoft.com/office/powerpoint/2010/main" val="6871036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5E19D6D-3129-E441-8EB1-2CDF4FFB4DE9}"/>
              </a:ext>
            </a:extLst>
          </p:cNvPr>
          <p:cNvSpPr>
            <a:spLocks noGrp="1"/>
          </p:cNvSpPr>
          <p:nvPr>
            <p:ph type="title"/>
          </p:nvPr>
        </p:nvSpPr>
        <p:spPr>
          <a:xfrm>
            <a:off x="1965064" y="161366"/>
            <a:ext cx="7071360" cy="925157"/>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B7FCC92F-9F93-0841-BD17-83CF6D626B71}"/>
              </a:ext>
            </a:extLst>
          </p:cNvPr>
          <p:cNvSpPr>
            <a:spLocks noGrp="1"/>
          </p:cNvSpPr>
          <p:nvPr>
            <p:ph type="body" idx="1"/>
          </p:nvPr>
        </p:nvSpPr>
        <p:spPr>
          <a:xfrm>
            <a:off x="628652"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6" name="Slide Number Placeholder 5">
            <a:extLst>
              <a:ext uri="{FF2B5EF4-FFF2-40B4-BE49-F238E27FC236}">
                <a16:creationId xmlns="" xmlns:a16="http://schemas.microsoft.com/office/drawing/2014/main" id="{2E87E72D-306C-B148-8527-2EB30F4D9F22}"/>
              </a:ext>
            </a:extLst>
          </p:cNvPr>
          <p:cNvSpPr>
            <a:spLocks noGrp="1"/>
          </p:cNvSpPr>
          <p:nvPr>
            <p:ph type="sldNum" sz="quarter" idx="4"/>
          </p:nvPr>
        </p:nvSpPr>
        <p:spPr>
          <a:xfrm>
            <a:off x="1" y="571783"/>
            <a:ext cx="640754" cy="274637"/>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E150EEE4-22BF-E64B-ABAD-2C4A063D78AD}" type="slidenum">
              <a:rPr lang="en-US" smtClean="0"/>
              <a:pPr/>
              <a:t>‹#›</a:t>
            </a:fld>
            <a:endParaRPr lang="en-US" dirty="0"/>
          </a:p>
        </p:txBody>
      </p:sp>
      <p:sp>
        <p:nvSpPr>
          <p:cNvPr id="7" name="Footer Placeholder 3">
            <a:extLst>
              <a:ext uri="{FF2B5EF4-FFF2-40B4-BE49-F238E27FC236}">
                <a16:creationId xmlns="" xmlns:a16="http://schemas.microsoft.com/office/drawing/2014/main" id="{09B17E7C-77E7-8B4F-A967-AB55888C23A6}"/>
              </a:ext>
            </a:extLst>
          </p:cNvPr>
          <p:cNvSpPr>
            <a:spLocks noGrp="1"/>
          </p:cNvSpPr>
          <p:nvPr>
            <p:ph type="ftr" sz="quarter" idx="3"/>
          </p:nvPr>
        </p:nvSpPr>
        <p:spPr>
          <a:xfrm>
            <a:off x="288759" y="4938087"/>
            <a:ext cx="7144084" cy="205414"/>
          </a:xfrm>
        </p:spPr>
        <p:txBody>
          <a:bodyPr/>
          <a:lstStyle/>
          <a:p>
            <a:endParaRPr lang="en-US" sz="800" dirty="0">
              <a:solidFill>
                <a:schemeClr val="bg2">
                  <a:lumMod val="25000"/>
                </a:schemeClr>
              </a:solidFill>
              <a:latin typeface="Arial Regular"/>
            </a:endParaRPr>
          </a:p>
        </p:txBody>
      </p:sp>
    </p:spTree>
    <p:extLst>
      <p:ext uri="{BB962C8B-B14F-4D97-AF65-F5344CB8AC3E}">
        <p14:creationId xmlns:p14="http://schemas.microsoft.com/office/powerpoint/2010/main" val="24258399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l" defTabSz="914378"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Clr>
          <a:schemeClr val="accent4"/>
        </a:buClr>
        <a:buFont typeface="LucidaGrande"/>
        <a:buChar char="►"/>
        <a:defRPr sz="1400" kern="1200">
          <a:solidFill>
            <a:schemeClr val="bg2">
              <a:lumMod val="10000"/>
            </a:schemeClr>
          </a:solidFill>
          <a:latin typeface="Arial" panose="020B0604020202020204" pitchFamily="34" charset="0"/>
          <a:ea typeface="+mn-ea"/>
          <a:cs typeface="Arial" panose="020B0604020202020204" pitchFamily="34" charset="0"/>
        </a:defRPr>
      </a:lvl1pPr>
      <a:lvl2pPr marL="685783" indent="-228594" algn="l" defTabSz="914378" rtl="0" eaLnBrk="1" latinLnBrk="0" hangingPunct="1">
        <a:lnSpc>
          <a:spcPct val="90000"/>
        </a:lnSpc>
        <a:spcBef>
          <a:spcPts val="500"/>
        </a:spcBef>
        <a:buClr>
          <a:schemeClr val="tx1"/>
        </a:buClr>
        <a:buFont typeface=".HelveticaNeueDeskInterface-Regular"/>
        <a:buChar char="–"/>
        <a:defRPr sz="1200" kern="1200">
          <a:solidFill>
            <a:schemeClr val="bg2">
              <a:lumMod val="10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lnSpc>
          <a:spcPct val="9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lnSpc>
          <a:spcPct val="9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ubmed/30077557" TargetMode="External"/><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eg"/><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 xmlns:a16="http://schemas.microsoft.com/office/drawing/2014/main" id="{27015DFC-F12C-4DBC-83B5-0BF4C6E04030}"/>
              </a:ext>
            </a:extLst>
          </p:cNvPr>
          <p:cNvSpPr>
            <a:spLocks noGrp="1"/>
          </p:cNvSpPr>
          <p:nvPr>
            <p:ph type="title"/>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3600" dirty="0">
                <a:ea typeface="맑은 고딕" pitchFamily="50" charset="-127"/>
              </a:rPr>
              <a:t>Next Generation Imaging</a:t>
            </a:r>
            <a:endParaRPr lang="ko-KR" altLang="en-US" sz="3600" dirty="0"/>
          </a:p>
        </p:txBody>
      </p:sp>
      <p:sp>
        <p:nvSpPr>
          <p:cNvPr id="10" name="텍스트 개체 틀 2">
            <a:extLst>
              <a:ext uri="{FF2B5EF4-FFF2-40B4-BE49-F238E27FC236}">
                <a16:creationId xmlns="" xmlns:a16="http://schemas.microsoft.com/office/drawing/2014/main" id="{64054FCF-4CA7-4E3A-A4C0-7683AE608143}"/>
              </a:ext>
            </a:extLst>
          </p:cNvPr>
          <p:cNvSpPr>
            <a:spLocks noGrp="1"/>
          </p:cNvSpPr>
          <p:nvPr>
            <p:ph type="body" sz="quarter" idx="11"/>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algn="r">
              <a:spcBef>
                <a:spcPts val="0"/>
              </a:spcBef>
              <a:defRPr/>
            </a:pPr>
            <a:r>
              <a:rPr lang="en-US" altLang="ko-KR" dirty="0"/>
              <a:t>E. David Crawford, MD</a:t>
            </a:r>
          </a:p>
          <a:p>
            <a:pPr algn="r">
              <a:spcBef>
                <a:spcPts val="0"/>
              </a:spcBef>
              <a:defRPr/>
            </a:pPr>
            <a:r>
              <a:rPr lang="en-US" altLang="ko-KR" dirty="0"/>
              <a:t>University of Colorado, Anschutz Medical Campus</a:t>
            </a:r>
            <a:endParaRPr lang="ko-KR" altLang="en-US" dirty="0"/>
          </a:p>
        </p:txBody>
      </p:sp>
      <p:pic>
        <p:nvPicPr>
          <p:cNvPr id="4" name="Picture 3">
            <a:extLst>
              <a:ext uri="{FF2B5EF4-FFF2-40B4-BE49-F238E27FC236}">
                <a16:creationId xmlns="" xmlns:a16="http://schemas.microsoft.com/office/drawing/2014/main" id="{75CE08E4-6E46-4F99-ABC8-C9E737DF1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76453"/>
            <a:ext cx="6696744" cy="2134929"/>
          </a:xfrm>
          <a:prstGeom prst="rect">
            <a:avLst/>
          </a:prstGeom>
        </p:spPr>
      </p:pic>
    </p:spTree>
    <p:extLst>
      <p:ext uri="{BB962C8B-B14F-4D97-AF65-F5344CB8AC3E}">
        <p14:creationId xmlns:p14="http://schemas.microsoft.com/office/powerpoint/2010/main" val="198643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584775"/>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200" dirty="0">
                <a:latin typeface="+mj-lt"/>
                <a:cs typeface="Browallia New" panose="020B0604020202020204" pitchFamily="34" charset="-34"/>
              </a:rPr>
              <a:t>RADAR I: IMAGING MODALITIES</a:t>
            </a:r>
          </a:p>
        </p:txBody>
      </p:sp>
      <p:sp>
        <p:nvSpPr>
          <p:cNvPr id="4" name="TextBox 3">
            <a:extLst>
              <a:ext uri="{FF2B5EF4-FFF2-40B4-BE49-F238E27FC236}">
                <a16:creationId xmlns="" xmlns:a16="http://schemas.microsoft.com/office/drawing/2014/main" id="{05A41B05-3809-4C84-BA0D-3CA44F4294C5}"/>
              </a:ext>
            </a:extLst>
          </p:cNvPr>
          <p:cNvSpPr txBox="1"/>
          <p:nvPr/>
        </p:nvSpPr>
        <p:spPr>
          <a:xfrm>
            <a:off x="0" y="1131590"/>
            <a:ext cx="9144000" cy="3650808"/>
          </a:xfrm>
          <a:prstGeom prst="rect">
            <a:avLst/>
          </a:prstGeom>
          <a:noFill/>
        </p:spPr>
        <p:txBody>
          <a:bodyPr wrap="square" rtlCol="0">
            <a:spAutoFit/>
          </a:bodyPr>
          <a:lstStyle/>
          <a:p>
            <a:pPr marL="259556" lvl="1" indent="-259556">
              <a:spcAft>
                <a:spcPts val="450"/>
              </a:spcAft>
              <a:buSzPct val="100000"/>
            </a:pPr>
            <a:r>
              <a:rPr lang="en-US" sz="2000" b="1" u="sng" dirty="0">
                <a:latin typeface="Arial" charset="0"/>
                <a:ea typeface="Arial" charset="0"/>
                <a:cs typeface="Arial" charset="0"/>
              </a:rPr>
              <a:t>Imaging for initial scanning:</a:t>
            </a:r>
          </a:p>
          <a:p>
            <a:pPr marL="681038" lvl="2" indent="-342900">
              <a:spcAft>
                <a:spcPts val="450"/>
              </a:spcAft>
              <a:buSzPct val="100000"/>
              <a:buFont typeface="Wingdings" panose="05000000000000000000" pitchFamily="2" charset="2"/>
              <a:buChar char="Ø"/>
            </a:pPr>
            <a:r>
              <a:rPr lang="en-US" sz="2000" baseline="30000" dirty="0">
                <a:latin typeface="Arial" charset="0"/>
                <a:ea typeface="Arial" charset="0"/>
                <a:cs typeface="Arial" charset="0"/>
              </a:rPr>
              <a:t>99m</a:t>
            </a:r>
            <a:r>
              <a:rPr lang="en-US" sz="2000" dirty="0">
                <a:latin typeface="Arial" charset="0"/>
                <a:ea typeface="Arial" charset="0"/>
                <a:cs typeface="Arial" charset="0"/>
              </a:rPr>
              <a:t>Tc bone scintigraphy</a:t>
            </a:r>
          </a:p>
          <a:p>
            <a:pPr marL="681038" lvl="2" indent="-342900">
              <a:spcAft>
                <a:spcPts val="450"/>
              </a:spcAft>
              <a:buSzPct val="100000"/>
              <a:buFont typeface="Wingdings" panose="05000000000000000000" pitchFamily="2" charset="2"/>
              <a:buChar char="Ø"/>
            </a:pPr>
            <a:r>
              <a:rPr lang="en-US" sz="2000" dirty="0">
                <a:latin typeface="Arial" charset="0"/>
                <a:ea typeface="Arial" charset="0"/>
                <a:cs typeface="Arial" charset="0"/>
              </a:rPr>
              <a:t>Abdomen/pelvis/chest CT</a:t>
            </a:r>
          </a:p>
          <a:p>
            <a:pPr marL="259556" lvl="1" indent="-259556">
              <a:spcAft>
                <a:spcPts val="450"/>
              </a:spcAft>
              <a:buSzPct val="100000"/>
            </a:pPr>
            <a:r>
              <a:rPr lang="en-US" sz="2000" b="1" u="sng" dirty="0">
                <a:latin typeface="Arial" charset="0"/>
                <a:ea typeface="Arial" charset="0"/>
                <a:cs typeface="Arial" charset="0"/>
              </a:rPr>
              <a:t>Additional tests to be conducted at the physician</a:t>
            </a:r>
            <a:r>
              <a:rPr lang="ja-JP" altLang="en-US" sz="2000" b="1" u="sng" dirty="0">
                <a:latin typeface="Arial" charset="0"/>
                <a:ea typeface="Arial" charset="0"/>
                <a:cs typeface="Arial" charset="0"/>
              </a:rPr>
              <a:t>’</a:t>
            </a:r>
            <a:r>
              <a:rPr lang="en-US" sz="2000" b="1" u="sng" dirty="0">
                <a:latin typeface="Arial" charset="0"/>
                <a:ea typeface="Arial" charset="0"/>
                <a:cs typeface="Arial" charset="0"/>
              </a:rPr>
              <a:t>s discretion </a:t>
            </a:r>
            <a:r>
              <a:rPr lang="en-US" sz="2000" b="1" u="sng" dirty="0" smtClean="0">
                <a:latin typeface="Arial" charset="0"/>
                <a:ea typeface="Arial" charset="0"/>
                <a:cs typeface="Arial" charset="0"/>
              </a:rPr>
              <a:t>when</a:t>
            </a:r>
          </a:p>
          <a:p>
            <a:pPr marL="259556" lvl="1" indent="-259556">
              <a:spcAft>
                <a:spcPts val="450"/>
              </a:spcAft>
              <a:buSzPct val="100000"/>
            </a:pPr>
            <a:r>
              <a:rPr lang="en-US" sz="2000" b="1" u="sng" dirty="0" smtClean="0">
                <a:latin typeface="Arial" charset="0"/>
                <a:ea typeface="Arial" charset="0"/>
                <a:cs typeface="Arial" charset="0"/>
              </a:rPr>
              <a:t>necessary</a:t>
            </a:r>
            <a:r>
              <a:rPr lang="en-US" sz="2000" b="1" u="sng" dirty="0">
                <a:latin typeface="Arial" charset="0"/>
                <a:ea typeface="Arial" charset="0"/>
                <a:cs typeface="Arial" charset="0"/>
              </a:rPr>
              <a:t>:</a:t>
            </a:r>
          </a:p>
          <a:p>
            <a:pPr marL="681038" lvl="2" indent="-342900">
              <a:spcAft>
                <a:spcPts val="450"/>
              </a:spcAft>
              <a:buSzPct val="100000"/>
              <a:buFont typeface="Wingdings" panose="05000000000000000000" pitchFamily="2" charset="2"/>
              <a:buChar char="Ø"/>
            </a:pPr>
            <a:r>
              <a:rPr lang="en-US" sz="2000" dirty="0">
                <a:latin typeface="Arial" charset="0"/>
                <a:ea typeface="Arial" charset="0"/>
                <a:cs typeface="Arial" charset="0"/>
              </a:rPr>
              <a:t>Plain radiography</a:t>
            </a:r>
          </a:p>
          <a:p>
            <a:pPr marL="681038" lvl="2" indent="-342900">
              <a:spcAft>
                <a:spcPts val="450"/>
              </a:spcAft>
              <a:buSzPct val="100000"/>
              <a:buFont typeface="Wingdings" panose="05000000000000000000" pitchFamily="2" charset="2"/>
              <a:buChar char="Ø"/>
            </a:pPr>
            <a:r>
              <a:rPr lang="en-US" sz="2000" dirty="0">
                <a:latin typeface="Arial" charset="0"/>
                <a:ea typeface="Arial" charset="0"/>
                <a:cs typeface="Arial" charset="0"/>
              </a:rPr>
              <a:t>MRI</a:t>
            </a:r>
          </a:p>
          <a:p>
            <a:pPr marL="681038" lvl="2" indent="-342900">
              <a:spcAft>
                <a:spcPts val="450"/>
              </a:spcAft>
              <a:buSzPct val="100000"/>
              <a:buFont typeface="Wingdings" panose="05000000000000000000" pitchFamily="2" charset="2"/>
              <a:buChar char="Ø"/>
            </a:pPr>
            <a:r>
              <a:rPr lang="en-US" sz="2000" dirty="0" err="1">
                <a:latin typeface="Arial" charset="0"/>
                <a:ea typeface="Arial" charset="0"/>
                <a:cs typeface="Arial" charset="0"/>
              </a:rPr>
              <a:t>NaF</a:t>
            </a:r>
            <a:r>
              <a:rPr lang="en-US" sz="2000" dirty="0">
                <a:latin typeface="Arial" charset="0"/>
                <a:ea typeface="Arial" charset="0"/>
                <a:cs typeface="Arial" charset="0"/>
              </a:rPr>
              <a:t> PET </a:t>
            </a:r>
            <a:endParaRPr lang="en-US" sz="2400" dirty="0">
              <a:latin typeface="Arial" charset="0"/>
              <a:ea typeface="Arial" charset="0"/>
              <a:cs typeface="Arial" charset="0"/>
            </a:endParaRPr>
          </a:p>
          <a:p>
            <a:pPr>
              <a:lnSpc>
                <a:spcPct val="150000"/>
              </a:lnSpc>
            </a:pPr>
            <a:endParaRPr lang="en-US" sz="2800" dirty="0">
              <a:cs typeface="Browallia New" panose="020B0604020202020204" pitchFamily="34" charset="-34"/>
            </a:endParaRPr>
          </a:p>
        </p:txBody>
      </p:sp>
    </p:spTree>
    <p:extLst>
      <p:ext uri="{BB962C8B-B14F-4D97-AF65-F5344CB8AC3E}">
        <p14:creationId xmlns:p14="http://schemas.microsoft.com/office/powerpoint/2010/main" val="3642151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1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3750"/>
                            </p:stCondLst>
                            <p:childTnLst>
                              <p:par>
                                <p:cTn id="21" presetID="10" presetClass="entr" presetSubtype="0" fill="hold" nodeType="afterEffect">
                                  <p:stCondLst>
                                    <p:cond delay="1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6000"/>
                            </p:stCondLst>
                            <p:childTnLst>
                              <p:par>
                                <p:cTn id="25" presetID="10" presetClass="entr" presetSubtype="0" fill="hold" nodeType="afterEffect">
                                  <p:stCondLst>
                                    <p:cond delay="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50"/>
                                        <p:tgtEl>
                                          <p:spTgt spid="4">
                                            <p:txEl>
                                              <p:pRg st="5" end="5"/>
                                            </p:txEl>
                                          </p:spTgt>
                                        </p:tgtEl>
                                      </p:cBhvr>
                                    </p:animEffect>
                                  </p:childTnLst>
                                </p:cTn>
                              </p:par>
                            </p:childTnLst>
                          </p:cTn>
                        </p:par>
                        <p:par>
                          <p:cTn id="28" fill="hold">
                            <p:stCondLst>
                              <p:cond delay="6500"/>
                            </p:stCondLst>
                            <p:childTnLst>
                              <p:par>
                                <p:cTn id="29" presetID="10" presetClass="entr" presetSubtype="0" fill="hold" nodeType="afterEffect">
                                  <p:stCondLst>
                                    <p:cond delay="2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50"/>
                                        <p:tgtEl>
                                          <p:spTgt spid="4">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25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2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1015663"/>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6000" dirty="0">
                <a:latin typeface="+mj-lt"/>
                <a:cs typeface="Browallia New" panose="020B0604020202020204" pitchFamily="34" charset="-34"/>
              </a:rPr>
              <a:t>RADAR I: SUMMARY </a:t>
            </a:r>
          </a:p>
        </p:txBody>
      </p:sp>
      <p:sp>
        <p:nvSpPr>
          <p:cNvPr id="4" name="TextBox 3">
            <a:extLst>
              <a:ext uri="{FF2B5EF4-FFF2-40B4-BE49-F238E27FC236}">
                <a16:creationId xmlns="" xmlns:a16="http://schemas.microsoft.com/office/drawing/2014/main" id="{05A41B05-3809-4C84-BA0D-3CA44F4294C5}"/>
              </a:ext>
            </a:extLst>
          </p:cNvPr>
          <p:cNvSpPr txBox="1"/>
          <p:nvPr/>
        </p:nvSpPr>
        <p:spPr>
          <a:xfrm>
            <a:off x="6997" y="1218068"/>
            <a:ext cx="8957491" cy="3439403"/>
          </a:xfrm>
          <a:prstGeom prst="rect">
            <a:avLst/>
          </a:prstGeom>
          <a:noFill/>
        </p:spPr>
        <p:txBody>
          <a:bodyPr wrap="none" rtlCol="0">
            <a:normAutofit fontScale="92500" lnSpcReduction="20000"/>
          </a:bodyPr>
          <a:lstStyle/>
          <a:p>
            <a:pPr marL="339725" lvl="1">
              <a:spcAft>
                <a:spcPts val="450"/>
              </a:spcAft>
              <a:buSzPct val="100000"/>
            </a:pPr>
            <a:r>
              <a:rPr lang="en-US" i="1" u="sng" dirty="0">
                <a:latin typeface="Arial" charset="0"/>
                <a:ea typeface="Arial" charset="0"/>
                <a:cs typeface="Arial" charset="0"/>
              </a:rPr>
              <a:t>- There is inconsistency in the literature and current practice guidelines in terms of </a:t>
            </a:r>
          </a:p>
          <a:p>
            <a:pPr marL="339725" lvl="1">
              <a:spcAft>
                <a:spcPts val="450"/>
              </a:spcAft>
              <a:buSzPct val="100000"/>
            </a:pPr>
            <a:r>
              <a:rPr lang="en-US" i="1" u="sng" dirty="0">
                <a:latin typeface="Arial" charset="0"/>
                <a:ea typeface="Arial" charset="0"/>
                <a:cs typeface="Arial" charset="0"/>
              </a:rPr>
              <a:t>eligibility criteria, type of imaging modality, and the frequency of scanning for </a:t>
            </a:r>
          </a:p>
          <a:p>
            <a:pPr marL="339725" lvl="1">
              <a:spcAft>
                <a:spcPts val="450"/>
              </a:spcAft>
              <a:buSzPct val="100000"/>
            </a:pPr>
            <a:r>
              <a:rPr lang="en-US" i="1" u="sng" dirty="0">
                <a:latin typeface="Arial" charset="0"/>
                <a:ea typeface="Arial" charset="0"/>
                <a:cs typeface="Arial" charset="0"/>
              </a:rPr>
              <a:t>advanced PC patients</a:t>
            </a:r>
            <a:endParaRPr lang="en-US" u="sng" dirty="0">
              <a:latin typeface="Arial" charset="0"/>
              <a:ea typeface="Arial" charset="0"/>
              <a:cs typeface="Arial" charset="0"/>
            </a:endParaRPr>
          </a:p>
          <a:p>
            <a:pPr marL="625475" lvl="2" indent="-285750">
              <a:spcAft>
                <a:spcPts val="450"/>
              </a:spcAft>
              <a:buSzPct val="100000"/>
              <a:buFont typeface="Wingdings" panose="05000000000000000000" pitchFamily="2" charset="2"/>
              <a:buChar char="Ø"/>
            </a:pPr>
            <a:r>
              <a:rPr lang="en-US" dirty="0">
                <a:latin typeface="Arial" charset="0"/>
                <a:ea typeface="Arial" charset="0"/>
                <a:cs typeface="Arial" charset="0"/>
              </a:rPr>
              <a:t>As a result, there is underdiagnosis of metastatic disease</a:t>
            </a:r>
          </a:p>
          <a:p>
            <a:pPr marL="339725" lvl="2">
              <a:spcAft>
                <a:spcPts val="450"/>
              </a:spcAft>
              <a:buSzPct val="100000"/>
            </a:pPr>
            <a:endParaRPr lang="en-US" dirty="0">
              <a:latin typeface="Arial" charset="0"/>
              <a:ea typeface="Arial" charset="0"/>
              <a:cs typeface="Arial" charset="0"/>
            </a:endParaRPr>
          </a:p>
          <a:p>
            <a:pPr marL="339725" lvl="1">
              <a:spcAft>
                <a:spcPts val="450"/>
              </a:spcAft>
              <a:buSzPct val="100000"/>
            </a:pPr>
            <a:r>
              <a:rPr lang="en-US" i="1" u="sng" dirty="0">
                <a:latin typeface="Arial" charset="0"/>
                <a:ea typeface="Arial" charset="0"/>
                <a:cs typeface="Arial" charset="0"/>
              </a:rPr>
              <a:t>- Consensus and recommendations to promote early identification of metastatic  </a:t>
            </a:r>
          </a:p>
          <a:p>
            <a:pPr marL="339725" lvl="1">
              <a:spcAft>
                <a:spcPts val="450"/>
              </a:spcAft>
              <a:buSzPct val="100000"/>
            </a:pPr>
            <a:r>
              <a:rPr lang="en-US" i="1" u="sng" dirty="0">
                <a:latin typeface="Arial" charset="0"/>
                <a:ea typeface="Arial" charset="0"/>
                <a:cs typeface="Arial" charset="0"/>
              </a:rPr>
              <a:t>disease were developed by the RADAR I group </a:t>
            </a:r>
          </a:p>
          <a:p>
            <a:pPr marL="625475" lvl="1" indent="-285750">
              <a:spcAft>
                <a:spcPts val="450"/>
              </a:spcAft>
              <a:buSzPct val="100000"/>
              <a:buFont typeface="Wingdings" panose="05000000000000000000" pitchFamily="2" charset="2"/>
              <a:buChar char="Ø"/>
            </a:pPr>
            <a:r>
              <a:rPr lang="en-US" dirty="0">
                <a:latin typeface="Arial" charset="0"/>
                <a:ea typeface="Arial" charset="0"/>
                <a:cs typeface="Arial" charset="0"/>
              </a:rPr>
              <a:t>The objective was to improve patient management and facilitate appropriate </a:t>
            </a:r>
          </a:p>
          <a:p>
            <a:pPr marL="339725" lvl="1">
              <a:spcAft>
                <a:spcPts val="450"/>
              </a:spcAft>
              <a:buSzPct val="100000"/>
            </a:pPr>
            <a:r>
              <a:rPr lang="en-US" dirty="0">
                <a:latin typeface="Arial" charset="0"/>
                <a:ea typeface="Arial" charset="0"/>
                <a:cs typeface="Arial" charset="0"/>
              </a:rPr>
              <a:t>     treatment practices </a:t>
            </a:r>
          </a:p>
          <a:p>
            <a:pPr marL="339725" lvl="1">
              <a:spcAft>
                <a:spcPts val="450"/>
              </a:spcAft>
              <a:buSzPct val="100000"/>
            </a:pPr>
            <a:endParaRPr lang="en-US" dirty="0">
              <a:latin typeface="Arial" charset="0"/>
              <a:ea typeface="Arial" charset="0"/>
              <a:cs typeface="Arial" charset="0"/>
            </a:endParaRPr>
          </a:p>
          <a:p>
            <a:pPr marL="339725" lvl="1">
              <a:spcAft>
                <a:spcPts val="450"/>
              </a:spcAft>
              <a:buSzPct val="100000"/>
            </a:pPr>
            <a:r>
              <a:rPr lang="en-US" i="1" u="sng" dirty="0">
                <a:latin typeface="Arial" charset="0"/>
                <a:ea typeface="Arial" charset="0"/>
                <a:cs typeface="Arial" charset="0"/>
              </a:rPr>
              <a:t>- Early detection of metastases in prostate cancer is important for optimal patient </a:t>
            </a:r>
          </a:p>
          <a:p>
            <a:pPr marL="339725" lvl="1">
              <a:spcAft>
                <a:spcPts val="450"/>
              </a:spcAft>
              <a:buSzPct val="100000"/>
            </a:pPr>
            <a:r>
              <a:rPr lang="en-US" i="1" u="sng" dirty="0">
                <a:latin typeface="Arial" charset="0"/>
                <a:ea typeface="Arial" charset="0"/>
                <a:cs typeface="Arial" charset="0"/>
              </a:rPr>
              <a:t>management</a:t>
            </a:r>
          </a:p>
          <a:p>
            <a:pPr marL="259556" indent="-259556">
              <a:spcAft>
                <a:spcPts val="450"/>
              </a:spcAft>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3383168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nodeType="withEffect">
                                  <p:stCondLst>
                                    <p:cond delay="200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childTnLst>
                                </p:cTn>
                              </p:par>
                              <p:par>
                                <p:cTn id="26" presetID="10" presetClass="entr" presetSubtype="0" fill="hold" nodeType="withEffect">
                                  <p:stCondLst>
                                    <p:cond delay="200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FB09E98-76A9-4CED-B4D0-3B203AE26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81452"/>
            <a:ext cx="7056784" cy="2214434"/>
          </a:xfrm>
          <a:prstGeom prst="rect">
            <a:avLst/>
          </a:prstGeom>
        </p:spPr>
      </p:pic>
    </p:spTree>
    <p:extLst>
      <p:ext uri="{BB962C8B-B14F-4D97-AF65-F5344CB8AC3E}">
        <p14:creationId xmlns:p14="http://schemas.microsoft.com/office/powerpoint/2010/main" val="143316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35672"/>
            <a:ext cx="9144000" cy="70788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000" dirty="0">
                <a:cs typeface="Browallia New" panose="020B0604020202020204" pitchFamily="34" charset="-34"/>
              </a:rPr>
              <a:t>RADAR II:</a:t>
            </a:r>
          </a:p>
        </p:txBody>
      </p:sp>
      <p:sp>
        <p:nvSpPr>
          <p:cNvPr id="8" name="Rectangle 7">
            <a:extLst>
              <a:ext uri="{FF2B5EF4-FFF2-40B4-BE49-F238E27FC236}">
                <a16:creationId xmlns="" xmlns:a16="http://schemas.microsoft.com/office/drawing/2014/main" id="{3A56DFC6-D5AB-46C4-8B28-D22D423C15F0}"/>
              </a:ext>
            </a:extLst>
          </p:cNvPr>
          <p:cNvSpPr/>
          <p:nvPr/>
        </p:nvSpPr>
        <p:spPr>
          <a:xfrm>
            <a:off x="3347864" y="987312"/>
            <a:ext cx="5328592" cy="1523494"/>
          </a:xfrm>
          <a:prstGeom prst="rect">
            <a:avLst/>
          </a:prstGeom>
        </p:spPr>
        <p:txBody>
          <a:bodyPr wrap="square">
            <a:spAutoFit/>
          </a:bodyPr>
          <a:lstStyle/>
          <a:p>
            <a:pPr marL="339328" lvl="2" indent="-85725">
              <a:buNone/>
            </a:pPr>
            <a:r>
              <a:rPr lang="en-US" u="sng" dirty="0"/>
              <a:t>Contributing Authors: </a:t>
            </a:r>
          </a:p>
          <a:p>
            <a:pPr marL="339328" lvl="2" indent="-85725"/>
            <a:r>
              <a:rPr lang="en-US" sz="1500" dirty="0"/>
              <a:t>E. David Crawford </a:t>
            </a:r>
          </a:p>
          <a:p>
            <a:pPr marL="339328" lvl="2" indent="-85725"/>
            <a:endParaRPr lang="en-US" sz="1500" dirty="0"/>
          </a:p>
          <a:p>
            <a:pPr marL="339328" lvl="2" indent="-85725"/>
            <a:endParaRPr lang="en-US" sz="1500" dirty="0"/>
          </a:p>
          <a:p>
            <a:pPr marL="339328" lvl="2" indent="-85725"/>
            <a:endParaRPr lang="en-US" sz="1500" dirty="0"/>
          </a:p>
          <a:p>
            <a:pPr marL="339328" lvl="2" indent="-85725"/>
            <a:endParaRPr lang="en-US" sz="1500" dirty="0"/>
          </a:p>
        </p:txBody>
      </p:sp>
      <p:pic>
        <p:nvPicPr>
          <p:cNvPr id="5" name="Picture 4" descr="A screenshot of a computer&#10;&#10;Description generated with very high confidence">
            <a:extLst>
              <a:ext uri="{FF2B5EF4-FFF2-40B4-BE49-F238E27FC236}">
                <a16:creationId xmlns="" xmlns:a16="http://schemas.microsoft.com/office/drawing/2014/main" id="{2B613317-6F4E-404C-9025-C14CF917FCFB}"/>
              </a:ext>
            </a:extLst>
          </p:cNvPr>
          <p:cNvPicPr/>
          <p:nvPr/>
        </p:nvPicPr>
        <p:blipFill rotWithShape="1">
          <a:blip r:embed="rId3"/>
          <a:srcRect l="18338" t="13687" r="66065" b="30319"/>
          <a:stretch/>
        </p:blipFill>
        <p:spPr bwMode="auto">
          <a:xfrm>
            <a:off x="1103" y="843558"/>
            <a:ext cx="3346761" cy="4299942"/>
          </a:xfrm>
          <a:prstGeom prst="rect">
            <a:avLst/>
          </a:prstGeom>
          <a:effectLst/>
          <a:extLst>
            <a:ext uri="{53640926-AAD7-44d8-BBD7-CCE9431645EC}">
              <a14:shadowObscured xmlns:a14="http://schemas.microsoft.com/office/drawing/2010/main"/>
            </a:ext>
          </a:extLst>
        </p:spPr>
      </p:pic>
      <p:sp>
        <p:nvSpPr>
          <p:cNvPr id="2" name="Rectangle 1">
            <a:extLst>
              <a:ext uri="{FF2B5EF4-FFF2-40B4-BE49-F238E27FC236}">
                <a16:creationId xmlns="" xmlns:a16="http://schemas.microsoft.com/office/drawing/2014/main" id="{766519A7-C327-6F42-9ED9-2637753F081E}"/>
              </a:ext>
            </a:extLst>
          </p:cNvPr>
          <p:cNvSpPr/>
          <p:nvPr/>
        </p:nvSpPr>
        <p:spPr>
          <a:xfrm>
            <a:off x="3491880" y="4638496"/>
            <a:ext cx="1941557" cy="369332"/>
          </a:xfrm>
          <a:prstGeom prst="rect">
            <a:avLst/>
          </a:prstGeom>
        </p:spPr>
        <p:txBody>
          <a:bodyPr wrap="none">
            <a:spAutoFit/>
          </a:bodyPr>
          <a:lstStyle/>
          <a:p>
            <a:r>
              <a:rPr lang="en-US" dirty="0">
                <a:cs typeface="Browallia New" panose="020B0604020202020204" pitchFamily="34" charset="-34"/>
              </a:rPr>
              <a:t>J. </a:t>
            </a:r>
            <a:r>
              <a:rPr lang="en-US" dirty="0" err="1">
                <a:cs typeface="Browallia New" panose="020B0604020202020204" pitchFamily="34" charset="-34"/>
              </a:rPr>
              <a:t>Urol</a:t>
            </a:r>
            <a:r>
              <a:rPr lang="en-US" dirty="0">
                <a:cs typeface="Browallia New" panose="020B0604020202020204" pitchFamily="34" charset="-34"/>
              </a:rPr>
              <a:t> </a:t>
            </a:r>
            <a:r>
              <a:rPr lang="en-US" dirty="0">
                <a:solidFill>
                  <a:prstClr val="black"/>
                </a:solidFill>
              </a:rPr>
              <a:t>2017; 104</a:t>
            </a:r>
            <a:endParaRPr lang="en-US" dirty="0"/>
          </a:p>
        </p:txBody>
      </p:sp>
      <p:sp>
        <p:nvSpPr>
          <p:cNvPr id="4" name="Rectangle 3">
            <a:extLst>
              <a:ext uri="{FF2B5EF4-FFF2-40B4-BE49-F238E27FC236}">
                <a16:creationId xmlns="" xmlns:a16="http://schemas.microsoft.com/office/drawing/2014/main" id="{3F94C7B4-A286-1E4A-92D7-7441B458DA01}"/>
              </a:ext>
            </a:extLst>
          </p:cNvPr>
          <p:cNvSpPr/>
          <p:nvPr/>
        </p:nvSpPr>
        <p:spPr>
          <a:xfrm>
            <a:off x="3347864" y="1510532"/>
            <a:ext cx="4572000" cy="1708160"/>
          </a:xfrm>
          <a:prstGeom prst="rect">
            <a:avLst/>
          </a:prstGeom>
        </p:spPr>
        <p:txBody>
          <a:bodyPr>
            <a:spAutoFit/>
          </a:bodyPr>
          <a:lstStyle/>
          <a:p>
            <a:pPr marL="339328" lvl="2" indent="-85725"/>
            <a:r>
              <a:rPr lang="en-US" sz="1500" dirty="0"/>
              <a:t>Daniel P. </a:t>
            </a:r>
            <a:r>
              <a:rPr lang="en-US" sz="1500" dirty="0" err="1"/>
              <a:t>Petrylak</a:t>
            </a:r>
            <a:endParaRPr lang="en-US" sz="1500" dirty="0"/>
          </a:p>
          <a:p>
            <a:pPr marL="339328" lvl="2" indent="-85725"/>
            <a:r>
              <a:rPr lang="en-US" sz="1500" dirty="0"/>
              <a:t>Neal D. Shore </a:t>
            </a:r>
          </a:p>
          <a:p>
            <a:pPr marL="339328" lvl="2" indent="-85725">
              <a:buNone/>
            </a:pPr>
            <a:r>
              <a:rPr lang="en-US" sz="1500" dirty="0"/>
              <a:t>Fred Saad</a:t>
            </a:r>
          </a:p>
          <a:p>
            <a:pPr marL="339328" lvl="2" indent="-85725"/>
            <a:r>
              <a:rPr lang="en-US" sz="1500" dirty="0"/>
              <a:t>Susan F. </a:t>
            </a:r>
            <a:r>
              <a:rPr lang="en-US" sz="1500" dirty="0" err="1"/>
              <a:t>Slovin</a:t>
            </a:r>
            <a:r>
              <a:rPr lang="en-US" sz="1500" dirty="0"/>
              <a:t> </a:t>
            </a:r>
          </a:p>
          <a:p>
            <a:pPr marL="339328" lvl="2" indent="-85725">
              <a:buNone/>
            </a:pPr>
            <a:r>
              <a:rPr lang="en-US" sz="1500" dirty="0"/>
              <a:t>Nicholas J. </a:t>
            </a:r>
            <a:r>
              <a:rPr lang="en-US" sz="1500" dirty="0" err="1"/>
              <a:t>Vogelzang</a:t>
            </a:r>
            <a:endParaRPr lang="en-US" sz="1500" dirty="0"/>
          </a:p>
          <a:p>
            <a:pPr marL="339328" lvl="2" indent="-85725"/>
            <a:r>
              <a:rPr lang="en-US" sz="1500" dirty="0"/>
              <a:t>Thomas E. Keane</a:t>
            </a:r>
          </a:p>
          <a:p>
            <a:pPr marL="339328" lvl="2" indent="-85725"/>
            <a:r>
              <a:rPr lang="en-US" sz="1500" dirty="0"/>
              <a:t>Phillip J. Koo </a:t>
            </a:r>
          </a:p>
        </p:txBody>
      </p:sp>
      <p:sp>
        <p:nvSpPr>
          <p:cNvPr id="7" name="Rectangle 6">
            <a:extLst>
              <a:ext uri="{FF2B5EF4-FFF2-40B4-BE49-F238E27FC236}">
                <a16:creationId xmlns="" xmlns:a16="http://schemas.microsoft.com/office/drawing/2014/main" id="{13D6E3B6-8970-4A26-BF9A-18EDF649CBC6}"/>
              </a:ext>
            </a:extLst>
          </p:cNvPr>
          <p:cNvSpPr/>
          <p:nvPr/>
        </p:nvSpPr>
        <p:spPr>
          <a:xfrm>
            <a:off x="5802587" y="1249738"/>
            <a:ext cx="4572000" cy="1938992"/>
          </a:xfrm>
          <a:prstGeom prst="rect">
            <a:avLst/>
          </a:prstGeom>
        </p:spPr>
        <p:txBody>
          <a:bodyPr>
            <a:spAutoFit/>
          </a:bodyPr>
          <a:lstStyle/>
          <a:p>
            <a:pPr marL="339328" lvl="2" indent="-85725"/>
            <a:r>
              <a:rPr lang="en-US" sz="1500" dirty="0"/>
              <a:t>Leonard G. Gomella</a:t>
            </a:r>
          </a:p>
          <a:p>
            <a:pPr marL="339328" lvl="2" indent="-85725"/>
            <a:r>
              <a:rPr lang="en-US" sz="1500" dirty="0"/>
              <a:t>Joe M. O’Sullivan</a:t>
            </a:r>
          </a:p>
          <a:p>
            <a:pPr marL="339328" lvl="2" indent="-85725"/>
            <a:r>
              <a:rPr lang="en-US" sz="1500" dirty="0"/>
              <a:t>Bertrand </a:t>
            </a:r>
            <a:r>
              <a:rPr lang="en-US" sz="1500" dirty="0" err="1"/>
              <a:t>Tombal</a:t>
            </a:r>
            <a:endParaRPr lang="en-US" sz="1500" dirty="0"/>
          </a:p>
          <a:p>
            <a:pPr marL="339328" lvl="2" indent="-85725"/>
            <a:r>
              <a:rPr lang="en-US" sz="1500" dirty="0"/>
              <a:t>Raoul Concepcion</a:t>
            </a:r>
          </a:p>
          <a:p>
            <a:pPr marL="339328" lvl="2" indent="-85725"/>
            <a:r>
              <a:rPr lang="en-US" sz="1500" dirty="0"/>
              <a:t>Paul </a:t>
            </a:r>
            <a:r>
              <a:rPr lang="en-US" sz="1500" dirty="0" err="1"/>
              <a:t>Siber</a:t>
            </a:r>
            <a:endParaRPr lang="en-US" sz="1500" dirty="0"/>
          </a:p>
          <a:p>
            <a:pPr marL="339328" lvl="2" indent="-85725">
              <a:buNone/>
            </a:pPr>
            <a:r>
              <a:rPr lang="en-US" sz="1500" dirty="0"/>
              <a:t>Nelson N. Stone</a:t>
            </a:r>
          </a:p>
          <a:p>
            <a:pPr marL="339328" lvl="2" indent="-85725">
              <a:buNone/>
            </a:pPr>
            <a:r>
              <a:rPr lang="en-US" sz="1500" dirty="0"/>
              <a:t>Steven E. Finkelstein</a:t>
            </a:r>
          </a:p>
          <a:p>
            <a:pPr marL="339328" lvl="2" indent="-85725">
              <a:buNone/>
            </a:pPr>
            <a:r>
              <a:rPr lang="en-US" sz="1500" dirty="0"/>
              <a:t>Evan Y. Yu</a:t>
            </a:r>
          </a:p>
        </p:txBody>
      </p:sp>
    </p:spTree>
    <p:extLst>
      <p:ext uri="{BB962C8B-B14F-4D97-AF65-F5344CB8AC3E}">
        <p14:creationId xmlns:p14="http://schemas.microsoft.com/office/powerpoint/2010/main" val="202686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677108"/>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2800" dirty="0">
                <a:latin typeface="+mj-lt"/>
                <a:cs typeface="Browallia New" panose="020B0604020202020204" pitchFamily="34" charset="-34"/>
              </a:rPr>
              <a:t>RADAR II: WORKING GROUP OBJECTIVES</a:t>
            </a:r>
          </a:p>
          <a:p>
            <a:endParaRPr lang="en-US" sz="1000" dirty="0">
              <a:latin typeface="Browallia New" panose="020B0604020202020204" pitchFamily="34" charset="-34"/>
              <a:cs typeface="Browallia New" panose="020B0604020202020204" pitchFamily="34" charset="-34"/>
            </a:endParaRPr>
          </a:p>
        </p:txBody>
      </p:sp>
      <p:sp>
        <p:nvSpPr>
          <p:cNvPr id="2" name="Rectangle 1">
            <a:extLst>
              <a:ext uri="{FF2B5EF4-FFF2-40B4-BE49-F238E27FC236}">
                <a16:creationId xmlns="" xmlns:a16="http://schemas.microsoft.com/office/drawing/2014/main" id="{8B7903ED-E9CD-F544-8402-902EC3D130B6}"/>
              </a:ext>
            </a:extLst>
          </p:cNvPr>
          <p:cNvSpPr/>
          <p:nvPr/>
        </p:nvSpPr>
        <p:spPr>
          <a:xfrm>
            <a:off x="395536" y="1203598"/>
            <a:ext cx="295232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6600" dirty="0">
                <a:effectLst>
                  <a:outerShdw blurRad="38100" dist="38100" dir="2700000" algn="tl">
                    <a:srgbClr val="000000">
                      <a:alpha val="43137"/>
                    </a:srgbClr>
                  </a:outerShdw>
                </a:effectLst>
              </a:rPr>
              <a:t>GOAL:</a:t>
            </a:r>
          </a:p>
        </p:txBody>
      </p:sp>
      <p:sp>
        <p:nvSpPr>
          <p:cNvPr id="4" name="Rectangle 3">
            <a:extLst>
              <a:ext uri="{FF2B5EF4-FFF2-40B4-BE49-F238E27FC236}">
                <a16:creationId xmlns="" xmlns:a16="http://schemas.microsoft.com/office/drawing/2014/main" id="{45479ABC-A648-154C-99C7-5CC6539A98C4}"/>
              </a:ext>
            </a:extLst>
          </p:cNvPr>
          <p:cNvSpPr/>
          <p:nvPr/>
        </p:nvSpPr>
        <p:spPr>
          <a:xfrm>
            <a:off x="3779912" y="1203598"/>
            <a:ext cx="51125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en-US" sz="2800" u="sng" dirty="0">
                <a:effectLst>
                  <a:outerShdw blurRad="38100" dist="38100" dir="2700000" algn="tl">
                    <a:srgbClr val="000000">
                      <a:alpha val="43137"/>
                    </a:srgbClr>
                  </a:outerShdw>
                </a:effectLst>
              </a:rPr>
              <a:t>To provide a</a:t>
            </a:r>
            <a:r>
              <a:rPr lang="en-US" sz="2800" u="sng" dirty="0">
                <a:effectLst>
                  <a:outerShdw blurRad="38100" dist="38100" dir="2700000" algn="tl">
                    <a:srgbClr val="000000">
                      <a:alpha val="43137"/>
                    </a:srgbClr>
                  </a:outerShdw>
                </a:effectLst>
              </a:rPr>
              <a:t> consensus on: </a:t>
            </a:r>
          </a:p>
          <a:p>
            <a:pPr lvl="0"/>
            <a:r>
              <a:rPr lang="en-US" sz="2800" b="1" dirty="0">
                <a:effectLst>
                  <a:outerShdw blurRad="38100" dist="38100" dir="2700000" algn="tl">
                    <a:srgbClr val="000000">
                      <a:alpha val="43137"/>
                    </a:srgbClr>
                  </a:outerShdw>
                </a:effectLst>
              </a:rPr>
              <a:t>1. </a:t>
            </a:r>
            <a:r>
              <a:rPr lang="en-US" sz="2800" dirty="0">
                <a:effectLst>
                  <a:outerShdw blurRad="38100" dist="38100" dir="2700000" algn="tl">
                    <a:srgbClr val="000000">
                      <a:alpha val="43137"/>
                    </a:srgbClr>
                  </a:outerShdw>
                </a:effectLst>
              </a:rPr>
              <a:t>Sequencing</a:t>
            </a:r>
          </a:p>
          <a:p>
            <a:pPr lvl="0"/>
            <a:r>
              <a:rPr lang="en-US" sz="2800" b="1"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Combination</a:t>
            </a:r>
          </a:p>
          <a:p>
            <a:pPr lvl="0"/>
            <a:r>
              <a:rPr lang="en-US" sz="2800" b="1" dirty="0">
                <a:effectLst>
                  <a:outerShdw blurRad="38100" dist="38100" dir="2700000" algn="tl">
                    <a:srgbClr val="000000">
                      <a:alpha val="43137"/>
                    </a:srgbClr>
                  </a:outerShdw>
                </a:effectLst>
              </a:rPr>
              <a:t>3.“Therapeutic layering”</a:t>
            </a:r>
          </a:p>
        </p:txBody>
      </p:sp>
    </p:spTree>
    <p:extLst>
      <p:ext uri="{BB962C8B-B14F-4D97-AF65-F5344CB8AC3E}">
        <p14:creationId xmlns:p14="http://schemas.microsoft.com/office/powerpoint/2010/main" val="362813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59DD84B-3C69-4ABE-ADD0-54B061569D4A}"/>
              </a:ext>
            </a:extLst>
          </p:cNvPr>
          <p:cNvSpPr>
            <a:spLocks noGrp="1"/>
          </p:cNvSpPr>
          <p:nvPr>
            <p:ph idx="1"/>
          </p:nvPr>
        </p:nvSpPr>
        <p:spPr>
          <a:xfrm>
            <a:off x="0" y="1125360"/>
            <a:ext cx="9144000" cy="3462614"/>
          </a:xfrm>
        </p:spPr>
        <p:txBody>
          <a:bodyPr>
            <a:normAutofit/>
          </a:bodyPr>
          <a:lstStyle/>
          <a:p>
            <a:pPr>
              <a:buFont typeface="Wingdings" panose="05000000000000000000" pitchFamily="2" charset="2"/>
              <a:buChar char="Ø"/>
            </a:pPr>
            <a:r>
              <a:rPr lang="en-US" sz="2200" u="sng" dirty="0"/>
              <a:t>COMBINATION THERAPY</a:t>
            </a:r>
          </a:p>
          <a:p>
            <a:pPr lvl="1">
              <a:buFont typeface="Wingdings" panose="05000000000000000000" pitchFamily="2" charset="2"/>
              <a:buChar char="Ø"/>
            </a:pPr>
            <a:r>
              <a:rPr lang="en-US" sz="2200" dirty="0"/>
              <a:t>≥2 therapies initiated simultaneously </a:t>
            </a:r>
          </a:p>
          <a:p>
            <a:pPr lvl="1">
              <a:buFont typeface="Wingdings" panose="05000000000000000000" pitchFamily="2" charset="2"/>
              <a:buChar char="Ø"/>
            </a:pPr>
            <a:r>
              <a:rPr lang="en-US" sz="2200" dirty="0"/>
              <a:t>The backbone of oncology for some time </a:t>
            </a:r>
            <a:r>
              <a:rPr lang="en-US" sz="2200" baseline="30000" dirty="0"/>
              <a:t>1,2,3</a:t>
            </a:r>
            <a:r>
              <a:rPr lang="en-US" sz="2200" dirty="0"/>
              <a:t> </a:t>
            </a:r>
          </a:p>
          <a:p>
            <a:pPr>
              <a:buFont typeface="Wingdings" panose="05000000000000000000" pitchFamily="2" charset="2"/>
              <a:buChar char="Ø"/>
            </a:pPr>
            <a:r>
              <a:rPr lang="en-US" sz="2200" u="sng" dirty="0"/>
              <a:t>THERAPUTIC LAYERING </a:t>
            </a:r>
            <a:r>
              <a:rPr lang="en-US" sz="2200" dirty="0"/>
              <a:t>(per Working Group)</a:t>
            </a:r>
          </a:p>
          <a:p>
            <a:pPr lvl="1">
              <a:buFont typeface="Wingdings" panose="05000000000000000000" pitchFamily="2" charset="2"/>
              <a:buChar char="Ø"/>
            </a:pPr>
            <a:r>
              <a:rPr lang="en-US" sz="2200" dirty="0"/>
              <a:t>Not the same as combination therapy</a:t>
            </a:r>
          </a:p>
          <a:p>
            <a:pPr lvl="1">
              <a:buFont typeface="Wingdings" panose="05000000000000000000" pitchFamily="2" charset="2"/>
              <a:buChar char="Ø"/>
            </a:pPr>
            <a:r>
              <a:rPr lang="en-US" sz="2200" dirty="0"/>
              <a:t>≥1 agent added to an existing therapy</a:t>
            </a:r>
          </a:p>
          <a:p>
            <a:pPr lvl="2">
              <a:buFont typeface="Wingdings" panose="05000000000000000000" pitchFamily="2" charset="2"/>
              <a:buChar char="Ø"/>
            </a:pPr>
            <a:r>
              <a:rPr lang="en-US" sz="2200" dirty="0"/>
              <a:t>In CRPC, Tx is technically layering since agents are </a:t>
            </a:r>
          </a:p>
          <a:p>
            <a:pPr marL="914400" lvl="2" indent="0">
              <a:buNone/>
            </a:pPr>
            <a:r>
              <a:rPr lang="en-US" sz="2200" dirty="0"/>
              <a:t>added to ADT</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9D8412BB-AE49-4F4C-997A-7D60DB6F7F5C}"/>
              </a:ext>
            </a:extLst>
          </p:cNvPr>
          <p:cNvSpPr txBox="1"/>
          <p:nvPr/>
        </p:nvSpPr>
        <p:spPr>
          <a:xfrm>
            <a:off x="0" y="-17640"/>
            <a:ext cx="9144000" cy="861774"/>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5000" dirty="0">
                <a:latin typeface="+mj-lt"/>
                <a:cs typeface="Browallia New" panose="020B0604020202020204" pitchFamily="34" charset="-34"/>
              </a:rPr>
              <a:t>RADAR II: DEFINITIONS </a:t>
            </a:r>
          </a:p>
        </p:txBody>
      </p:sp>
      <p:sp>
        <p:nvSpPr>
          <p:cNvPr id="4" name="TextBox 3">
            <a:extLst>
              <a:ext uri="{FF2B5EF4-FFF2-40B4-BE49-F238E27FC236}">
                <a16:creationId xmlns="" xmlns:a16="http://schemas.microsoft.com/office/drawing/2014/main" id="{8AB62AA1-EA5B-473B-9DAD-4E6BB6CDE120}"/>
              </a:ext>
            </a:extLst>
          </p:cNvPr>
          <p:cNvSpPr txBox="1"/>
          <p:nvPr/>
        </p:nvSpPr>
        <p:spPr>
          <a:xfrm>
            <a:off x="1979713" y="4587974"/>
            <a:ext cx="5112568" cy="553998"/>
          </a:xfrm>
          <a:prstGeom prst="rect">
            <a:avLst/>
          </a:prstGeom>
          <a:noFill/>
        </p:spPr>
        <p:txBody>
          <a:bodyPr wrap="square" rtlCol="0">
            <a:spAutoFit/>
          </a:bodyPr>
          <a:lstStyle/>
          <a:p>
            <a:r>
              <a:rPr lang="en-US" sz="1000" dirty="0"/>
              <a:t>1. Shannon C., Smith I. </a:t>
            </a:r>
            <a:r>
              <a:rPr lang="en-US" sz="1000" i="1" dirty="0" err="1"/>
              <a:t>Crit</a:t>
            </a:r>
            <a:r>
              <a:rPr lang="en-US" sz="1000" i="1" dirty="0"/>
              <a:t> Rev </a:t>
            </a:r>
            <a:r>
              <a:rPr lang="en-US" sz="1000" i="1" dirty="0" err="1"/>
              <a:t>Oncol</a:t>
            </a:r>
            <a:r>
              <a:rPr lang="en-US" sz="1000" i="1" dirty="0"/>
              <a:t> </a:t>
            </a:r>
            <a:r>
              <a:rPr lang="en-US" sz="1000" i="1" dirty="0" err="1"/>
              <a:t>Hematol</a:t>
            </a:r>
            <a:r>
              <a:rPr lang="en-US" sz="1000" i="1" dirty="0"/>
              <a:t>. </a:t>
            </a:r>
            <a:r>
              <a:rPr lang="en-US" sz="1000" dirty="0"/>
              <a:t>2003;45(1):77-90. </a:t>
            </a:r>
            <a:br>
              <a:rPr lang="en-US" sz="1000" dirty="0"/>
            </a:br>
            <a:r>
              <a:rPr lang="en-US" sz="1000" dirty="0"/>
              <a:t>2. </a:t>
            </a:r>
            <a:r>
              <a:rPr lang="en-US" sz="1000" dirty="0" err="1"/>
              <a:t>Maithel</a:t>
            </a:r>
            <a:r>
              <a:rPr lang="en-US" sz="1000" dirty="0"/>
              <a:t> S.K., </a:t>
            </a:r>
            <a:r>
              <a:rPr lang="en-US" sz="1000" dirty="0" err="1"/>
              <a:t>D'Angelica</a:t>
            </a:r>
            <a:r>
              <a:rPr lang="en-US" sz="1000" dirty="0"/>
              <a:t> M.I. </a:t>
            </a:r>
            <a:r>
              <a:rPr lang="en-US" sz="1000" i="1" dirty="0" err="1"/>
              <a:t>Surg</a:t>
            </a:r>
            <a:r>
              <a:rPr lang="en-US" sz="1000" i="1" dirty="0"/>
              <a:t> Oncol </a:t>
            </a:r>
            <a:r>
              <a:rPr lang="en-US" sz="1000" i="1" dirty="0" err="1"/>
              <a:t>Clin</a:t>
            </a:r>
            <a:r>
              <a:rPr lang="en-US" sz="1000" i="1" dirty="0"/>
              <a:t> N Am</a:t>
            </a:r>
            <a:r>
              <a:rPr lang="en-US" sz="1000" dirty="0"/>
              <a:t>. 2010;19(1):163-181. </a:t>
            </a:r>
            <a:br>
              <a:rPr lang="en-US" sz="1000" dirty="0"/>
            </a:br>
            <a:r>
              <a:rPr lang="en-US" sz="1000" dirty="0"/>
              <a:t>3. </a:t>
            </a:r>
            <a:r>
              <a:rPr lang="en-US" sz="1000" dirty="0" err="1"/>
              <a:t>Koupparis</a:t>
            </a:r>
            <a:r>
              <a:rPr lang="en-US" sz="1000" dirty="0"/>
              <a:t> A., </a:t>
            </a:r>
            <a:r>
              <a:rPr lang="en-US" sz="1000" dirty="0" err="1"/>
              <a:t>Gleave</a:t>
            </a:r>
            <a:r>
              <a:rPr lang="en-US" sz="1000" dirty="0"/>
              <a:t> M.E. </a:t>
            </a:r>
            <a:r>
              <a:rPr lang="en-US" sz="1000" i="1" dirty="0" err="1"/>
              <a:t>Curr</a:t>
            </a:r>
            <a:r>
              <a:rPr lang="en-US" sz="1000" i="1" dirty="0"/>
              <a:t> </a:t>
            </a:r>
            <a:r>
              <a:rPr lang="en-US" sz="1000" i="1" dirty="0" err="1"/>
              <a:t>Oncol</a:t>
            </a:r>
            <a:r>
              <a:rPr lang="en-US" sz="1000" i="1" dirty="0"/>
              <a:t>. </a:t>
            </a:r>
            <a:r>
              <a:rPr lang="en-US" sz="1000" dirty="0"/>
              <a:t>2010;17(</a:t>
            </a:r>
            <a:r>
              <a:rPr lang="en-US" sz="1000" dirty="0" err="1"/>
              <a:t>suppl</a:t>
            </a:r>
            <a:r>
              <a:rPr lang="en-US" sz="1000" dirty="0"/>
              <a:t> 2): S33–S37.</a:t>
            </a:r>
          </a:p>
        </p:txBody>
      </p:sp>
    </p:spTree>
    <p:extLst>
      <p:ext uri="{BB962C8B-B14F-4D97-AF65-F5344CB8AC3E}">
        <p14:creationId xmlns:p14="http://schemas.microsoft.com/office/powerpoint/2010/main" val="60649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0" y="1535922"/>
            <a:ext cx="9144000" cy="3124060"/>
          </a:xfrm>
        </p:spPr>
        <p:txBody>
          <a:bodyPr>
            <a:normAutofit fontScale="92500" lnSpcReduction="10000"/>
          </a:bodyPr>
          <a:lstStyle/>
          <a:p>
            <a:pPr>
              <a:buFont typeface="Wingdings" panose="05000000000000000000" pitchFamily="2" charset="2"/>
              <a:buChar char="Ø"/>
            </a:pPr>
            <a:r>
              <a:rPr lang="en-US" sz="2200" u="sng" dirty="0"/>
              <a:t>DISEASE PROGRESSION</a:t>
            </a:r>
          </a:p>
          <a:p>
            <a:pPr lvl="1">
              <a:buFont typeface="Wingdings" panose="05000000000000000000" pitchFamily="2" charset="2"/>
              <a:buChar char="Ø"/>
            </a:pPr>
            <a:r>
              <a:rPr lang="en-US" sz="1800" dirty="0"/>
              <a:t>Group needed definition</a:t>
            </a:r>
          </a:p>
          <a:p>
            <a:pPr lvl="1">
              <a:buFont typeface="Wingdings" panose="05000000000000000000" pitchFamily="2" charset="2"/>
              <a:buChar char="Ø"/>
            </a:pPr>
            <a:r>
              <a:rPr lang="en-US" sz="1800" dirty="0"/>
              <a:t>Assessment of therapeutic agents/activity during treatment</a:t>
            </a:r>
          </a:p>
          <a:p>
            <a:pPr>
              <a:buFont typeface="Wingdings" panose="05000000000000000000" pitchFamily="2" charset="2"/>
              <a:buChar char="Ø"/>
            </a:pPr>
            <a:r>
              <a:rPr lang="en-US" sz="2200" u="sng" dirty="0"/>
              <a:t>THERAPY INITIATION AND DISCONTINUATION</a:t>
            </a:r>
          </a:p>
          <a:p>
            <a:pPr lvl="1">
              <a:buFont typeface="Wingdings" panose="05000000000000000000" pitchFamily="2" charset="2"/>
              <a:buChar char="Ø"/>
            </a:pPr>
            <a:r>
              <a:rPr lang="en-US" sz="1800" dirty="0"/>
              <a:t>Initiation in CRPC? </a:t>
            </a:r>
          </a:p>
          <a:p>
            <a:pPr lvl="1">
              <a:buFont typeface="Wingdings" panose="05000000000000000000" pitchFamily="2" charset="2"/>
              <a:buChar char="Ø"/>
            </a:pPr>
            <a:r>
              <a:rPr lang="en-US" sz="1800" dirty="0"/>
              <a:t>Which agent(s) for early metastases?</a:t>
            </a:r>
          </a:p>
          <a:p>
            <a:pPr lvl="1">
              <a:buFont typeface="Wingdings" panose="05000000000000000000" pitchFamily="2" charset="2"/>
              <a:buChar char="Ø"/>
            </a:pPr>
            <a:r>
              <a:rPr lang="en-US" sz="1800" dirty="0"/>
              <a:t>When is therapy/intervention changed? </a:t>
            </a:r>
          </a:p>
          <a:p>
            <a:pPr lvl="1">
              <a:buFont typeface="Wingdings" panose="05000000000000000000" pitchFamily="2" charset="2"/>
              <a:buChar char="Ø"/>
            </a:pPr>
            <a:r>
              <a:rPr lang="en-US" sz="1800" dirty="0"/>
              <a:t>Continuing therapy past progression?</a:t>
            </a:r>
          </a:p>
          <a:p>
            <a:pPr lvl="1">
              <a:buFont typeface="Wingdings" panose="05000000000000000000" pitchFamily="2" charset="2"/>
              <a:buChar char="Ø"/>
            </a:pPr>
            <a:r>
              <a:rPr lang="en-US" sz="1800" dirty="0"/>
              <a:t>Timing of treatment initiation and termination of each therapeutic agent</a:t>
            </a:r>
          </a:p>
          <a:p>
            <a:pPr lvl="1">
              <a:buFont typeface="Wingdings" panose="05000000000000000000" pitchFamily="2" charset="2"/>
              <a:buChar char="Ø"/>
            </a:pPr>
            <a:r>
              <a:rPr lang="en-US" sz="1800" dirty="0"/>
              <a:t>Can 2</a:t>
            </a:r>
            <a:r>
              <a:rPr lang="en-US" sz="1800" baseline="30000" dirty="0"/>
              <a:t>nd</a:t>
            </a:r>
            <a:r>
              <a:rPr lang="en-US" sz="1800" dirty="0"/>
              <a:t> generation androgen pathway inhibitors (APIs) be used sequentially? </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u="sng" dirty="0"/>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44000" cy="1077218"/>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200" dirty="0">
                <a:latin typeface="+mj-lt"/>
                <a:cs typeface="Browallia New" panose="020B0604020202020204" pitchFamily="34" charset="-34"/>
              </a:rPr>
              <a:t>RADAR II: PERTINENT QUESTIONS </a:t>
            </a:r>
          </a:p>
          <a:p>
            <a:r>
              <a:rPr lang="en-US" sz="3200" dirty="0">
                <a:latin typeface="+mj-lt"/>
                <a:cs typeface="Browallia New" panose="020B0604020202020204" pitchFamily="34" charset="-34"/>
              </a:rPr>
              <a:t>BY GROUP  </a:t>
            </a:r>
          </a:p>
        </p:txBody>
      </p:sp>
    </p:spTree>
    <p:extLst>
      <p:ext uri="{BB962C8B-B14F-4D97-AF65-F5344CB8AC3E}">
        <p14:creationId xmlns:p14="http://schemas.microsoft.com/office/powerpoint/2010/main" val="252398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0" y="1535922"/>
            <a:ext cx="9144000" cy="3124060"/>
          </a:xfrm>
        </p:spPr>
        <p:txBody>
          <a:bodyPr>
            <a:normAutofit/>
          </a:bodyPr>
          <a:lstStyle/>
          <a:p>
            <a:pPr>
              <a:buFont typeface="Wingdings" panose="05000000000000000000" pitchFamily="2" charset="2"/>
              <a:buChar char="Ø"/>
            </a:pPr>
            <a:r>
              <a:rPr lang="en-US" sz="2200" dirty="0"/>
              <a:t>Guidance at the time (for treatment of CRPC)</a:t>
            </a:r>
          </a:p>
          <a:p>
            <a:pPr lvl="1">
              <a:buFont typeface="Wingdings" panose="05000000000000000000" pitchFamily="2" charset="2"/>
              <a:buChar char="Ø"/>
            </a:pPr>
            <a:r>
              <a:rPr lang="en-US" sz="1800" dirty="0"/>
              <a:t>NCCN: No guidance on order of sequence or combination of therapy</a:t>
            </a:r>
          </a:p>
          <a:p>
            <a:pPr lvl="1">
              <a:buFont typeface="Wingdings" panose="05000000000000000000" pitchFamily="2" charset="2"/>
              <a:buChar char="Ø"/>
            </a:pPr>
            <a:r>
              <a:rPr lang="en-US" sz="1800" dirty="0"/>
              <a:t>ASCO: No guidance on order of sequence or combination of therapy </a:t>
            </a:r>
          </a:p>
          <a:p>
            <a:pPr lvl="1">
              <a:buFont typeface="Wingdings" panose="05000000000000000000" pitchFamily="2" charset="2"/>
              <a:buChar char="Ø"/>
            </a:pPr>
            <a:r>
              <a:rPr lang="en-US" sz="1800" dirty="0"/>
              <a:t>AUA: No guidance on order of sequence or combination of therapy </a:t>
            </a:r>
          </a:p>
          <a:p>
            <a:pPr lvl="1">
              <a:buFont typeface="Wingdings" panose="05000000000000000000" pitchFamily="2" charset="2"/>
              <a:buChar char="Ø"/>
            </a:pPr>
            <a:r>
              <a:rPr lang="en-US" sz="1800" dirty="0"/>
              <a:t>ESMO: No guidance on order of sequence or combination of therapy</a:t>
            </a:r>
          </a:p>
          <a:p>
            <a:pPr lvl="1">
              <a:buFont typeface="Wingdings" panose="05000000000000000000" pitchFamily="2" charset="2"/>
              <a:buChar char="Ø"/>
            </a:pPr>
            <a:r>
              <a:rPr lang="en-US" sz="1800" dirty="0"/>
              <a:t>CUA-CUOG: No guidance on order of sequence or combination of therapy</a:t>
            </a:r>
          </a:p>
          <a:p>
            <a:pPr lvl="1">
              <a:buFont typeface="Wingdings" panose="05000000000000000000" pitchFamily="2" charset="2"/>
              <a:buChar char="Ø"/>
            </a:pPr>
            <a:endParaRPr lang="en-US" sz="1800" dirty="0"/>
          </a:p>
          <a:p>
            <a:pPr>
              <a:buFont typeface="Wingdings" panose="05000000000000000000" pitchFamily="2" charset="2"/>
              <a:buChar char="Ø"/>
            </a:pPr>
            <a:r>
              <a:rPr lang="en-US" sz="2400" u="sng" dirty="0"/>
              <a:t>This created a need to develop proper guidelines</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u="sng" dirty="0"/>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44000" cy="1015663"/>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000" dirty="0">
                <a:latin typeface="+mj-lt"/>
                <a:cs typeface="Browallia New" panose="020B0604020202020204" pitchFamily="34" charset="-34"/>
              </a:rPr>
              <a:t>RADAR II: TREATMENT LANDSCAPE</a:t>
            </a:r>
          </a:p>
          <a:p>
            <a:r>
              <a:rPr lang="en-US" sz="3000" i="1" dirty="0">
                <a:latin typeface="+mj-lt"/>
                <a:cs typeface="Browallia New" panose="020B0604020202020204" pitchFamily="34" charset="-34"/>
              </a:rPr>
              <a:t>LACK OF GUIDANCE </a:t>
            </a:r>
          </a:p>
        </p:txBody>
      </p:sp>
    </p:spTree>
    <p:extLst>
      <p:ext uri="{BB962C8B-B14F-4D97-AF65-F5344CB8AC3E}">
        <p14:creationId xmlns:p14="http://schemas.microsoft.com/office/powerpoint/2010/main" val="187596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1" y="1059582"/>
            <a:ext cx="4963077" cy="3124060"/>
          </a:xfrm>
        </p:spPr>
        <p:txBody>
          <a:bodyPr>
            <a:normAutofit/>
          </a:bodyPr>
          <a:lstStyle/>
          <a:p>
            <a:pPr marL="285750" lvl="1">
              <a:buFont typeface="Wingdings" panose="05000000000000000000" pitchFamily="2" charset="2"/>
              <a:buChar char="Ø"/>
            </a:pPr>
            <a:r>
              <a:rPr lang="en-US" sz="1800" u="sng" dirty="0"/>
              <a:t>Working Group Recommendations:</a:t>
            </a:r>
          </a:p>
          <a:p>
            <a:pPr marL="685800" lvl="2">
              <a:buFont typeface="Wingdings" panose="05000000000000000000" pitchFamily="2" charset="2"/>
              <a:buChar char="Ø"/>
            </a:pPr>
            <a:endParaRPr lang="en-US" sz="1400" dirty="0"/>
          </a:p>
          <a:p>
            <a:pPr marL="685800" lvl="2">
              <a:buFont typeface="Wingdings" panose="05000000000000000000" pitchFamily="2" charset="2"/>
              <a:buChar char="Ø"/>
            </a:pPr>
            <a:r>
              <a:rPr lang="en-US" sz="1800" b="1" dirty="0"/>
              <a:t>Therapeutic layering </a:t>
            </a:r>
            <a:r>
              <a:rPr lang="en-US" sz="1800" dirty="0"/>
              <a:t>using ADT or</a:t>
            </a:r>
          </a:p>
          <a:p>
            <a:pPr marL="457200" lvl="2" indent="0">
              <a:buNone/>
            </a:pPr>
            <a:r>
              <a:rPr lang="en-US" sz="1800" dirty="0"/>
              <a:t>    second generation androgen pathway    </a:t>
            </a:r>
          </a:p>
          <a:p>
            <a:pPr marL="457200" lvl="2" indent="0">
              <a:buNone/>
            </a:pPr>
            <a:r>
              <a:rPr lang="en-US" sz="1800" dirty="0"/>
              <a:t>    inhibitors in combination with new</a:t>
            </a:r>
          </a:p>
          <a:p>
            <a:pPr marL="457200" lvl="2" indent="0">
              <a:buNone/>
            </a:pPr>
            <a:r>
              <a:rPr lang="en-US" sz="1800" dirty="0"/>
              <a:t>    agents in men with CRPC</a:t>
            </a:r>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10911"/>
            <a:ext cx="9144000" cy="646331"/>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600" dirty="0">
                <a:latin typeface="+mj-lt"/>
                <a:cs typeface="Browallia New" panose="020B0604020202020204" pitchFamily="34" charset="-34"/>
              </a:rPr>
              <a:t>RADAR II: </a:t>
            </a:r>
            <a:r>
              <a:rPr lang="en-US" sz="3200" dirty="0">
                <a:latin typeface="+mj-lt"/>
                <a:cs typeface="Browallia New" panose="020B0604020202020204" pitchFamily="34" charset="-34"/>
              </a:rPr>
              <a:t>THERAPUTIC LAYERING </a:t>
            </a:r>
          </a:p>
        </p:txBody>
      </p:sp>
      <p:sp>
        <p:nvSpPr>
          <p:cNvPr id="8" name="TextBox 7">
            <a:extLst>
              <a:ext uri="{FF2B5EF4-FFF2-40B4-BE49-F238E27FC236}">
                <a16:creationId xmlns="" xmlns:a16="http://schemas.microsoft.com/office/drawing/2014/main" id="{A87DEC0A-91EF-45A0-8B84-93606EDC9301}"/>
              </a:ext>
            </a:extLst>
          </p:cNvPr>
          <p:cNvSpPr txBox="1"/>
          <p:nvPr/>
        </p:nvSpPr>
        <p:spPr>
          <a:xfrm>
            <a:off x="36598" y="4108809"/>
            <a:ext cx="2796117" cy="669414"/>
          </a:xfrm>
          <a:prstGeom prst="rect">
            <a:avLst/>
          </a:prstGeom>
          <a:noFill/>
        </p:spPr>
        <p:txBody>
          <a:bodyPr wrap="square" rtlCol="0">
            <a:spAutoFit/>
          </a:bodyPr>
          <a:lstStyle/>
          <a:p>
            <a:pPr defTabSz="342900" latinLnBrk="0"/>
            <a:r>
              <a:rPr lang="en-US" sz="750" baseline="30000" dirty="0">
                <a:solidFill>
                  <a:prstClr val="black"/>
                </a:solidFill>
                <a:latin typeface="Franklin Gothic Book" panose="020B0503020102020204"/>
              </a:rPr>
              <a:t>a</a:t>
            </a:r>
            <a:r>
              <a:rPr lang="en-US" sz="750" dirty="0">
                <a:solidFill>
                  <a:prstClr val="black"/>
                </a:solidFill>
                <a:latin typeface="Franklin Gothic Book" panose="020B0503020102020204"/>
              </a:rPr>
              <a:t>ClinicalTrials.gov Identifiers: NCT01487863, NCT01981122, NCT02034</a:t>
            </a:r>
          </a:p>
          <a:p>
            <a:pPr defTabSz="342900" latinLnBrk="0"/>
            <a:r>
              <a:rPr lang="en-US" sz="750" dirty="0">
                <a:solidFill>
                  <a:prstClr val="black"/>
                </a:solidFill>
                <a:latin typeface="Franklin Gothic Book" panose="020B0503020102020204"/>
              </a:rPr>
              <a:t>552, NCT02288247, and NCT02522715.</a:t>
            </a:r>
          </a:p>
          <a:p>
            <a:pPr defTabSz="342900" latinLnBrk="0"/>
            <a:endParaRPr lang="en-US" sz="750" dirty="0">
              <a:solidFill>
                <a:prstClr val="black"/>
              </a:solidFill>
              <a:latin typeface="Franklin Gothic Book" panose="020B0503020102020204"/>
            </a:endParaRPr>
          </a:p>
          <a:p>
            <a:pPr defTabSz="342900" latinLnBrk="0"/>
            <a:r>
              <a:rPr lang="en-US" sz="750" b="1" dirty="0">
                <a:solidFill>
                  <a:prstClr val="black"/>
                </a:solidFill>
                <a:latin typeface="Franklin Gothic Book" panose="020B0503020102020204"/>
              </a:rPr>
              <a:t>*Not eligible if visceral metastasis is present</a:t>
            </a:r>
            <a:r>
              <a:rPr lang="en-US" sz="750" dirty="0">
                <a:solidFill>
                  <a:prstClr val="black"/>
                </a:solidFill>
                <a:latin typeface="Franklin Gothic Book" panose="020B0503020102020204"/>
              </a:rPr>
              <a:t>.</a:t>
            </a:r>
          </a:p>
        </p:txBody>
      </p:sp>
      <p:sp>
        <p:nvSpPr>
          <p:cNvPr id="10" name="Rectangle 9">
            <a:extLst>
              <a:ext uri="{FF2B5EF4-FFF2-40B4-BE49-F238E27FC236}">
                <a16:creationId xmlns="" xmlns:a16="http://schemas.microsoft.com/office/drawing/2014/main" id="{E2D06DD5-36BC-4D5C-A3A5-0D0EAAC745B9}"/>
              </a:ext>
            </a:extLst>
          </p:cNvPr>
          <p:cNvSpPr/>
          <p:nvPr/>
        </p:nvSpPr>
        <p:spPr>
          <a:xfrm>
            <a:off x="859723" y="3178325"/>
            <a:ext cx="3076428"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Layering {</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pic>
        <p:nvPicPr>
          <p:cNvPr id="17" name="Picture 16">
            <a:extLst>
              <a:ext uri="{FF2B5EF4-FFF2-40B4-BE49-F238E27FC236}">
                <a16:creationId xmlns="" xmlns:a16="http://schemas.microsoft.com/office/drawing/2014/main" id="{C7C0229E-BF53-42FF-9E97-6EEE1B077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316" y="27186"/>
            <a:ext cx="1427085" cy="454956"/>
          </a:xfrm>
          <a:prstGeom prst="rect">
            <a:avLst/>
          </a:prstGeom>
        </p:spPr>
      </p:pic>
      <p:sp>
        <p:nvSpPr>
          <p:cNvPr id="5" name="Rectangle 4">
            <a:extLst>
              <a:ext uri="{FF2B5EF4-FFF2-40B4-BE49-F238E27FC236}">
                <a16:creationId xmlns="" xmlns:a16="http://schemas.microsoft.com/office/drawing/2014/main" id="{7E24E5F8-302E-954F-B789-51E49B17F370}"/>
              </a:ext>
            </a:extLst>
          </p:cNvPr>
          <p:cNvSpPr/>
          <p:nvPr/>
        </p:nvSpPr>
        <p:spPr>
          <a:xfrm>
            <a:off x="5576400" y="1000480"/>
            <a:ext cx="2126798" cy="42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Best Supportive Care</a:t>
            </a:r>
          </a:p>
        </p:txBody>
      </p:sp>
      <p:sp>
        <p:nvSpPr>
          <p:cNvPr id="16" name="Rectangle 15">
            <a:extLst>
              <a:ext uri="{FF2B5EF4-FFF2-40B4-BE49-F238E27FC236}">
                <a16:creationId xmlns="" xmlns:a16="http://schemas.microsoft.com/office/drawing/2014/main" id="{C1203FF9-9F86-5542-BFE7-14AFE8C92C90}"/>
              </a:ext>
            </a:extLst>
          </p:cNvPr>
          <p:cNvSpPr/>
          <p:nvPr/>
        </p:nvSpPr>
        <p:spPr>
          <a:xfrm>
            <a:off x="5576400" y="1773761"/>
            <a:ext cx="2126798" cy="511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ADT</a:t>
            </a:r>
          </a:p>
          <a:p>
            <a:pPr algn="ctr"/>
            <a:r>
              <a:rPr lang="en-US" sz="1400" dirty="0"/>
              <a:t>(Foundation)</a:t>
            </a:r>
          </a:p>
        </p:txBody>
      </p:sp>
      <p:sp>
        <p:nvSpPr>
          <p:cNvPr id="18" name="Rectangle 17">
            <a:extLst>
              <a:ext uri="{FF2B5EF4-FFF2-40B4-BE49-F238E27FC236}">
                <a16:creationId xmlns="" xmlns:a16="http://schemas.microsoft.com/office/drawing/2014/main" id="{769969C2-7396-ED4E-A083-D6461531A972}"/>
              </a:ext>
            </a:extLst>
          </p:cNvPr>
          <p:cNvSpPr/>
          <p:nvPr/>
        </p:nvSpPr>
        <p:spPr>
          <a:xfrm>
            <a:off x="4572000" y="2605924"/>
            <a:ext cx="3959337" cy="42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r>
              <a:rPr lang="en-US" sz="1400" baseline="30000" dirty="0"/>
              <a:t>nd</a:t>
            </a:r>
            <a:r>
              <a:rPr lang="en-US" sz="1400" dirty="0"/>
              <a:t> gen. androgen pathway inhibitors</a:t>
            </a:r>
          </a:p>
        </p:txBody>
      </p:sp>
      <p:sp>
        <p:nvSpPr>
          <p:cNvPr id="19" name="Rectangle 18">
            <a:extLst>
              <a:ext uri="{FF2B5EF4-FFF2-40B4-BE49-F238E27FC236}">
                <a16:creationId xmlns="" xmlns:a16="http://schemas.microsoft.com/office/drawing/2014/main" id="{EB0DBCF8-6D0C-884D-BD4E-98A8C1915AFA}"/>
              </a:ext>
            </a:extLst>
          </p:cNvPr>
          <p:cNvSpPr/>
          <p:nvPr/>
        </p:nvSpPr>
        <p:spPr>
          <a:xfrm>
            <a:off x="3596004" y="3320822"/>
            <a:ext cx="1523117" cy="42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Immunotherapy*</a:t>
            </a:r>
          </a:p>
        </p:txBody>
      </p:sp>
      <p:sp>
        <p:nvSpPr>
          <p:cNvPr id="20" name="Rectangle 19">
            <a:extLst>
              <a:ext uri="{FF2B5EF4-FFF2-40B4-BE49-F238E27FC236}">
                <a16:creationId xmlns="" xmlns:a16="http://schemas.microsoft.com/office/drawing/2014/main" id="{FCA8C223-7A62-7A4F-ABBE-B37720FB8275}"/>
              </a:ext>
            </a:extLst>
          </p:cNvPr>
          <p:cNvSpPr/>
          <p:nvPr/>
        </p:nvSpPr>
        <p:spPr>
          <a:xfrm>
            <a:off x="5275167" y="3320821"/>
            <a:ext cx="2126798" cy="42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Targeted alpha therapy*</a:t>
            </a:r>
          </a:p>
        </p:txBody>
      </p:sp>
      <p:sp>
        <p:nvSpPr>
          <p:cNvPr id="21" name="Rectangle 20">
            <a:extLst>
              <a:ext uri="{FF2B5EF4-FFF2-40B4-BE49-F238E27FC236}">
                <a16:creationId xmlns="" xmlns:a16="http://schemas.microsoft.com/office/drawing/2014/main" id="{7F750E84-21E9-204D-8750-0F4948B4EAE8}"/>
              </a:ext>
            </a:extLst>
          </p:cNvPr>
          <p:cNvSpPr/>
          <p:nvPr/>
        </p:nvSpPr>
        <p:spPr>
          <a:xfrm>
            <a:off x="7592005" y="3320821"/>
            <a:ext cx="1515396" cy="42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Chemotherapy</a:t>
            </a:r>
          </a:p>
        </p:txBody>
      </p:sp>
      <p:sp>
        <p:nvSpPr>
          <p:cNvPr id="6" name="Chevron 5">
            <a:extLst>
              <a:ext uri="{FF2B5EF4-FFF2-40B4-BE49-F238E27FC236}">
                <a16:creationId xmlns="" xmlns:a16="http://schemas.microsoft.com/office/drawing/2014/main" id="{899E2CD0-019B-E847-9331-E6501822CB33}"/>
              </a:ext>
            </a:extLst>
          </p:cNvPr>
          <p:cNvSpPr/>
          <p:nvPr/>
        </p:nvSpPr>
        <p:spPr>
          <a:xfrm>
            <a:off x="3217261" y="3966692"/>
            <a:ext cx="2126798" cy="8219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Asymptomatic </a:t>
            </a:r>
            <a:r>
              <a:rPr lang="en-US" sz="1400" dirty="0" err="1">
                <a:solidFill>
                  <a:schemeClr val="bg1"/>
                </a:solidFill>
              </a:rPr>
              <a:t>mCRPC</a:t>
            </a:r>
            <a:endParaRPr lang="en-US" sz="1400" dirty="0">
              <a:solidFill>
                <a:schemeClr val="bg1"/>
              </a:solidFill>
            </a:endParaRPr>
          </a:p>
        </p:txBody>
      </p:sp>
      <p:sp>
        <p:nvSpPr>
          <p:cNvPr id="22" name="Chevron 21">
            <a:extLst>
              <a:ext uri="{FF2B5EF4-FFF2-40B4-BE49-F238E27FC236}">
                <a16:creationId xmlns="" xmlns:a16="http://schemas.microsoft.com/office/drawing/2014/main" id="{F4612EDE-8B17-BD41-B670-D1207FAF00B4}"/>
              </a:ext>
            </a:extLst>
          </p:cNvPr>
          <p:cNvSpPr/>
          <p:nvPr/>
        </p:nvSpPr>
        <p:spPr>
          <a:xfrm>
            <a:off x="5275167" y="3956308"/>
            <a:ext cx="3726474" cy="8219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bg1"/>
                </a:solidFill>
              </a:rPr>
              <a:t>Symptomatic </a:t>
            </a:r>
            <a:r>
              <a:rPr lang="en-US" sz="1400" dirty="0" err="1">
                <a:solidFill>
                  <a:schemeClr val="bg1"/>
                </a:solidFill>
              </a:rPr>
              <a:t>mCRPC</a:t>
            </a:r>
            <a:endParaRPr lang="en-US" sz="1400" dirty="0">
              <a:solidFill>
                <a:schemeClr val="bg1"/>
              </a:solidFill>
            </a:endParaRPr>
          </a:p>
          <a:p>
            <a:pPr lvl="0"/>
            <a:r>
              <a:rPr lang="en-US" sz="1400" dirty="0">
                <a:solidFill>
                  <a:schemeClr val="bg1"/>
                </a:solidFill>
              </a:rPr>
              <a:t>First Symptoms, Regular opioids</a:t>
            </a:r>
          </a:p>
        </p:txBody>
      </p:sp>
      <p:cxnSp>
        <p:nvCxnSpPr>
          <p:cNvPr id="11" name="Straight Arrow Connector 10">
            <a:extLst>
              <a:ext uri="{FF2B5EF4-FFF2-40B4-BE49-F238E27FC236}">
                <a16:creationId xmlns="" xmlns:a16="http://schemas.microsoft.com/office/drawing/2014/main" id="{A3593F0A-38FB-0A43-9299-3DD41794DEAB}"/>
              </a:ext>
            </a:extLst>
          </p:cNvPr>
          <p:cNvCxnSpPr>
            <a:stCxn id="5" idx="2"/>
            <a:endCxn id="16" idx="0"/>
          </p:cNvCxnSpPr>
          <p:nvPr/>
        </p:nvCxnSpPr>
        <p:spPr>
          <a:xfrm>
            <a:off x="6639799" y="1430385"/>
            <a:ext cx="0" cy="343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E368854B-FF48-304B-BE2C-0EA159EDF119}"/>
              </a:ext>
            </a:extLst>
          </p:cNvPr>
          <p:cNvCxnSpPr>
            <a:stCxn id="16" idx="2"/>
          </p:cNvCxnSpPr>
          <p:nvPr/>
        </p:nvCxnSpPr>
        <p:spPr>
          <a:xfrm>
            <a:off x="6639799" y="2284920"/>
            <a:ext cx="0" cy="286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5745BCD5-0C55-C847-9C59-4081B42D5D72}"/>
              </a:ext>
            </a:extLst>
          </p:cNvPr>
          <p:cNvCxnSpPr>
            <a:stCxn id="18" idx="2"/>
          </p:cNvCxnSpPr>
          <p:nvPr/>
        </p:nvCxnSpPr>
        <p:spPr>
          <a:xfrm flipH="1">
            <a:off x="4427984" y="3035829"/>
            <a:ext cx="2123685" cy="284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9115AF2D-C209-FD4E-9AB9-136C62459B0F}"/>
              </a:ext>
            </a:extLst>
          </p:cNvPr>
          <p:cNvCxnSpPr>
            <a:stCxn id="18" idx="2"/>
            <a:endCxn id="20" idx="0"/>
          </p:cNvCxnSpPr>
          <p:nvPr/>
        </p:nvCxnSpPr>
        <p:spPr>
          <a:xfrm flipH="1">
            <a:off x="6338566" y="3035829"/>
            <a:ext cx="213103" cy="284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81C92138-6532-3B49-816C-2C722E081AB8}"/>
              </a:ext>
            </a:extLst>
          </p:cNvPr>
          <p:cNvCxnSpPr>
            <a:stCxn id="18" idx="2"/>
            <a:endCxn id="21" idx="0"/>
          </p:cNvCxnSpPr>
          <p:nvPr/>
        </p:nvCxnSpPr>
        <p:spPr>
          <a:xfrm>
            <a:off x="6551669" y="3035829"/>
            <a:ext cx="1798034" cy="284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836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22037" y="1347614"/>
            <a:ext cx="9144000" cy="3124060"/>
          </a:xfrm>
        </p:spPr>
        <p:txBody>
          <a:bodyPr>
            <a:normAutofit/>
          </a:bodyPr>
          <a:lstStyle/>
          <a:p>
            <a:pPr>
              <a:buFont typeface="Wingdings" panose="05000000000000000000" pitchFamily="2" charset="2"/>
              <a:buChar char="Ø"/>
            </a:pPr>
            <a:r>
              <a:rPr lang="en-US" sz="2000" dirty="0"/>
              <a:t>Efficacy of agent combination</a:t>
            </a:r>
          </a:p>
          <a:p>
            <a:pPr lvl="1">
              <a:buFont typeface="Wingdings" panose="05000000000000000000" pitchFamily="2" charset="2"/>
              <a:buChar char="Ø"/>
            </a:pPr>
            <a:r>
              <a:rPr lang="en-US" sz="2000" dirty="0"/>
              <a:t>Small scale studies</a:t>
            </a:r>
          </a:p>
          <a:p>
            <a:pPr lvl="2">
              <a:buFont typeface="Wingdings" panose="05000000000000000000" pitchFamily="2" charset="2"/>
              <a:buChar char="Ø"/>
            </a:pPr>
            <a:r>
              <a:rPr lang="en-US" sz="2000" dirty="0"/>
              <a:t>Potential benefit of agent combination in patients with </a:t>
            </a:r>
            <a:r>
              <a:rPr lang="en-US" sz="2000" dirty="0" err="1"/>
              <a:t>mCRPC</a:t>
            </a:r>
            <a:endParaRPr lang="en-US" sz="2000" dirty="0"/>
          </a:p>
          <a:p>
            <a:pPr lvl="1">
              <a:buFont typeface="Wingdings" panose="05000000000000000000" pitchFamily="2" charset="2"/>
              <a:buChar char="Ø"/>
            </a:pPr>
            <a:r>
              <a:rPr lang="en-US" sz="2000" dirty="0"/>
              <a:t>Larger scale studies were still ongoing </a:t>
            </a:r>
          </a:p>
          <a:p>
            <a:pPr>
              <a:buFont typeface="Wingdings" panose="05000000000000000000" pitchFamily="2" charset="2"/>
              <a:buChar char="Ø"/>
            </a:pPr>
            <a:r>
              <a:rPr lang="en-US" sz="2000" dirty="0"/>
              <a:t>Working Group attempted to determine:</a:t>
            </a:r>
          </a:p>
          <a:p>
            <a:pPr lvl="1">
              <a:buFont typeface="Wingdings" panose="05000000000000000000" pitchFamily="2" charset="2"/>
              <a:buChar char="Ø"/>
            </a:pPr>
            <a:r>
              <a:rPr lang="en-US" sz="2000" dirty="0"/>
              <a:t>Optimal timing</a:t>
            </a:r>
          </a:p>
          <a:p>
            <a:pPr lvl="1">
              <a:buFont typeface="Wingdings" panose="05000000000000000000" pitchFamily="2" charset="2"/>
              <a:buChar char="Ø"/>
            </a:pPr>
            <a:r>
              <a:rPr lang="en-US" sz="2000" dirty="0"/>
              <a:t>Sequence of therapy </a:t>
            </a:r>
          </a:p>
          <a:p>
            <a:pPr lvl="1">
              <a:buFont typeface="Wingdings" panose="05000000000000000000" pitchFamily="2" charset="2"/>
              <a:buChar char="Ø"/>
            </a:pPr>
            <a:r>
              <a:rPr lang="en-US" sz="2000" dirty="0"/>
              <a:t>Combination of agents</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u="sng" dirty="0"/>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44000" cy="1015663"/>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000" dirty="0">
                <a:latin typeface="+mj-lt"/>
                <a:cs typeface="Browallia New" panose="020B0604020202020204" pitchFamily="34" charset="-34"/>
              </a:rPr>
              <a:t>RADAR II:</a:t>
            </a:r>
          </a:p>
          <a:p>
            <a:r>
              <a:rPr lang="en-US" sz="3000" dirty="0">
                <a:latin typeface="+mj-lt"/>
                <a:cs typeface="Browallia New" panose="020B0604020202020204" pitchFamily="34" charset="-34"/>
              </a:rPr>
              <a:t>BASIS OF RECOMMENDATIONS IN </a:t>
            </a:r>
            <a:r>
              <a:rPr lang="en-US" sz="3000" dirty="0" err="1">
                <a:latin typeface="+mj-lt"/>
                <a:cs typeface="Browallia New" panose="020B0604020202020204" pitchFamily="34" charset="-34"/>
              </a:rPr>
              <a:t>mCRPC</a:t>
            </a:r>
            <a:endParaRPr lang="en-US" sz="3000" dirty="0">
              <a:latin typeface="+mj-lt"/>
              <a:cs typeface="Browallia New" panose="020B0604020202020204" pitchFamily="34" charset="-34"/>
            </a:endParaRPr>
          </a:p>
        </p:txBody>
      </p:sp>
    </p:spTree>
    <p:extLst>
      <p:ext uri="{BB962C8B-B14F-4D97-AF65-F5344CB8AC3E}">
        <p14:creationId xmlns:p14="http://schemas.microsoft.com/office/powerpoint/2010/main" val="275066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110799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6600" dirty="0">
                <a:latin typeface="Browallia New" panose="020B0604020202020204" pitchFamily="34" charset="-34"/>
                <a:cs typeface="Browallia New" panose="020B0604020202020204" pitchFamily="34" charset="-34"/>
              </a:rPr>
              <a:t>OUTLINE</a:t>
            </a:r>
          </a:p>
        </p:txBody>
      </p:sp>
      <p:sp>
        <p:nvSpPr>
          <p:cNvPr id="4" name="TextBox 3">
            <a:extLst>
              <a:ext uri="{FF2B5EF4-FFF2-40B4-BE49-F238E27FC236}">
                <a16:creationId xmlns="" xmlns:a16="http://schemas.microsoft.com/office/drawing/2014/main" id="{05A41B05-3809-4C84-BA0D-3CA44F4294C5}"/>
              </a:ext>
            </a:extLst>
          </p:cNvPr>
          <p:cNvSpPr txBox="1"/>
          <p:nvPr/>
        </p:nvSpPr>
        <p:spPr>
          <a:xfrm>
            <a:off x="251520" y="1347614"/>
            <a:ext cx="9144000" cy="337015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1600" dirty="0">
                <a:cs typeface="Browallia New" panose="020B0604020202020204" pitchFamily="34" charset="-34"/>
              </a:rPr>
              <a:t>Review of RADAR I and RADAR II</a:t>
            </a:r>
          </a:p>
          <a:p>
            <a:pPr marL="285750" indent="-285750">
              <a:lnSpc>
                <a:spcPct val="150000"/>
              </a:lnSpc>
              <a:buFont typeface="Wingdings" panose="05000000000000000000" pitchFamily="2" charset="2"/>
              <a:buChar char="Ø"/>
            </a:pPr>
            <a:r>
              <a:rPr lang="en-US" sz="1600" dirty="0">
                <a:cs typeface="Browallia New" panose="020B0604020202020204" pitchFamily="34" charset="-34"/>
              </a:rPr>
              <a:t>RADAR III: Rationale </a:t>
            </a:r>
          </a:p>
          <a:p>
            <a:pPr marL="285750" indent="-285750">
              <a:lnSpc>
                <a:spcPct val="150000"/>
              </a:lnSpc>
              <a:buFont typeface="Wingdings" panose="05000000000000000000" pitchFamily="2" charset="2"/>
              <a:buChar char="Ø"/>
            </a:pPr>
            <a:r>
              <a:rPr lang="en-US" sz="1600" dirty="0">
                <a:cs typeface="Browallia New" panose="020B0604020202020204" pitchFamily="34" charset="-34"/>
              </a:rPr>
              <a:t>RADAR III: Introduction and Methods</a:t>
            </a:r>
          </a:p>
          <a:p>
            <a:pPr marL="742950" lvl="1" indent="-285750">
              <a:lnSpc>
                <a:spcPct val="150000"/>
              </a:lnSpc>
              <a:buFont typeface="Wingdings" panose="05000000000000000000" pitchFamily="2" charset="2"/>
              <a:buChar char="Ø"/>
            </a:pPr>
            <a:r>
              <a:rPr lang="en-US" sz="1600" dirty="0">
                <a:cs typeface="Browallia New" panose="020B0604020202020204" pitchFamily="34" charset="-34"/>
              </a:rPr>
              <a:t>Methods to evaluate and review of NGI Modalities</a:t>
            </a:r>
          </a:p>
          <a:p>
            <a:pPr marL="742950" lvl="1" indent="-285750">
              <a:lnSpc>
                <a:spcPct val="150000"/>
              </a:lnSpc>
              <a:buFont typeface="Wingdings" panose="05000000000000000000" pitchFamily="2" charset="2"/>
              <a:buChar char="Ø"/>
            </a:pPr>
            <a:r>
              <a:rPr lang="en-US" sz="1600" dirty="0">
                <a:cs typeface="Browallia New" panose="020B0604020202020204" pitchFamily="34" charset="-34"/>
              </a:rPr>
              <a:t>Novel PET radiotracers and NGI tracers</a:t>
            </a:r>
          </a:p>
          <a:p>
            <a:pPr marL="742950" lvl="1" indent="-285750">
              <a:lnSpc>
                <a:spcPct val="150000"/>
              </a:lnSpc>
              <a:buFont typeface="Wingdings" panose="05000000000000000000" pitchFamily="2" charset="2"/>
              <a:buChar char="Ø"/>
            </a:pPr>
            <a:r>
              <a:rPr lang="en-US" sz="1600" dirty="0">
                <a:cs typeface="Browallia New" panose="020B0604020202020204" pitchFamily="34" charset="-34"/>
              </a:rPr>
              <a:t>PET CT</a:t>
            </a:r>
          </a:p>
          <a:p>
            <a:pPr marL="742950" lvl="1" indent="-285750">
              <a:lnSpc>
                <a:spcPct val="150000"/>
              </a:lnSpc>
              <a:buFont typeface="Wingdings" panose="05000000000000000000" pitchFamily="2" charset="2"/>
              <a:buChar char="Ø"/>
            </a:pPr>
            <a:r>
              <a:rPr lang="en-US" sz="1600" dirty="0">
                <a:cs typeface="Browallia New" panose="020B0604020202020204" pitchFamily="34" charset="-34"/>
              </a:rPr>
              <a:t>Clinical impact and case study</a:t>
            </a:r>
          </a:p>
          <a:p>
            <a:pPr marL="742950" lvl="1" indent="-285750">
              <a:lnSpc>
                <a:spcPct val="150000"/>
              </a:lnSpc>
              <a:buFont typeface="Wingdings" panose="05000000000000000000" pitchFamily="2" charset="2"/>
              <a:buChar char="Ø"/>
            </a:pPr>
            <a:r>
              <a:rPr lang="en-US" sz="1600" dirty="0"/>
              <a:t>Recommendations of the RADAR IIII Group </a:t>
            </a:r>
          </a:p>
          <a:p>
            <a:endParaRPr lang="en-US" sz="16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185684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0" y="1535922"/>
            <a:ext cx="9144000" cy="3124060"/>
          </a:xfrm>
        </p:spPr>
        <p:txBody>
          <a:bodyPr>
            <a:normAutofit/>
          </a:bodyPr>
          <a:lstStyle/>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u="sng" dirty="0"/>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44000" cy="1077218"/>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200" dirty="0">
                <a:latin typeface="+mj-lt"/>
                <a:cs typeface="Browallia New" panose="020B0604020202020204" pitchFamily="34" charset="-34"/>
              </a:rPr>
              <a:t>RADAR II:</a:t>
            </a:r>
          </a:p>
          <a:p>
            <a:r>
              <a:rPr lang="en-US" sz="3200" dirty="0">
                <a:latin typeface="+mj-lt"/>
                <a:cs typeface="Browallia New" panose="020B0604020202020204" pitchFamily="34" charset="-34"/>
              </a:rPr>
              <a:t>BASIS OF RECOMMENDATIONS in </a:t>
            </a:r>
            <a:r>
              <a:rPr lang="en-US" sz="3200" dirty="0" err="1">
                <a:latin typeface="+mj-lt"/>
                <a:cs typeface="Browallia New" panose="020B0604020202020204" pitchFamily="34" charset="-34"/>
              </a:rPr>
              <a:t>mCRPC</a:t>
            </a:r>
            <a:endParaRPr lang="en-US" sz="3200" dirty="0">
              <a:latin typeface="+mj-lt"/>
              <a:cs typeface="Browallia New" panose="020B0604020202020204" pitchFamily="34" charset="-34"/>
            </a:endParaRPr>
          </a:p>
        </p:txBody>
      </p:sp>
      <p:sp>
        <p:nvSpPr>
          <p:cNvPr id="5" name="TextBox 4">
            <a:extLst>
              <a:ext uri="{FF2B5EF4-FFF2-40B4-BE49-F238E27FC236}">
                <a16:creationId xmlns="" xmlns:a16="http://schemas.microsoft.com/office/drawing/2014/main" id="{67A6C9EA-F0B6-46A3-B3FC-6DF1AB7E87BC}"/>
              </a:ext>
            </a:extLst>
          </p:cNvPr>
          <p:cNvSpPr txBox="1"/>
          <p:nvPr/>
        </p:nvSpPr>
        <p:spPr>
          <a:xfrm>
            <a:off x="683568" y="4794706"/>
            <a:ext cx="3600400" cy="369332"/>
          </a:xfrm>
          <a:prstGeom prst="rect">
            <a:avLst/>
          </a:prstGeom>
          <a:noFill/>
        </p:spPr>
        <p:txBody>
          <a:bodyPr wrap="square" rtlCol="0">
            <a:spAutoFit/>
          </a:bodyPr>
          <a:lstStyle/>
          <a:p>
            <a:r>
              <a:rPr lang="en-US" dirty="0"/>
              <a:t>API: Androgen Pathway Inhibitors</a:t>
            </a:r>
          </a:p>
        </p:txBody>
      </p:sp>
      <p:sp>
        <p:nvSpPr>
          <p:cNvPr id="6" name="Rectangle 5">
            <a:extLst>
              <a:ext uri="{FF2B5EF4-FFF2-40B4-BE49-F238E27FC236}">
                <a16:creationId xmlns="" xmlns:a16="http://schemas.microsoft.com/office/drawing/2014/main" id="{7B2AE305-CE09-6643-BD8D-6AA96E5914E6}"/>
              </a:ext>
            </a:extLst>
          </p:cNvPr>
          <p:cNvSpPr/>
          <p:nvPr/>
        </p:nvSpPr>
        <p:spPr>
          <a:xfrm>
            <a:off x="461847" y="1812841"/>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API</a:t>
            </a:r>
          </a:p>
        </p:txBody>
      </p:sp>
      <p:sp>
        <p:nvSpPr>
          <p:cNvPr id="7" name="Rectangle 6">
            <a:extLst>
              <a:ext uri="{FF2B5EF4-FFF2-40B4-BE49-F238E27FC236}">
                <a16:creationId xmlns="" xmlns:a16="http://schemas.microsoft.com/office/drawing/2014/main" id="{E3495093-5050-E049-A891-692D722A7201}"/>
              </a:ext>
            </a:extLst>
          </p:cNvPr>
          <p:cNvSpPr/>
          <p:nvPr/>
        </p:nvSpPr>
        <p:spPr>
          <a:xfrm>
            <a:off x="461847" y="2726613"/>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Radium-223</a:t>
            </a:r>
          </a:p>
        </p:txBody>
      </p:sp>
      <p:sp>
        <p:nvSpPr>
          <p:cNvPr id="8" name="Rectangle 7">
            <a:extLst>
              <a:ext uri="{FF2B5EF4-FFF2-40B4-BE49-F238E27FC236}">
                <a16:creationId xmlns="" xmlns:a16="http://schemas.microsoft.com/office/drawing/2014/main" id="{F7E1F60D-96CB-8A4C-8B98-1656103B9CE2}"/>
              </a:ext>
            </a:extLst>
          </p:cNvPr>
          <p:cNvSpPr/>
          <p:nvPr/>
        </p:nvSpPr>
        <p:spPr>
          <a:xfrm>
            <a:off x="461847" y="3640385"/>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Sipuleucel</a:t>
            </a:r>
            <a:r>
              <a:rPr lang="en-US" dirty="0"/>
              <a:t>-T</a:t>
            </a:r>
          </a:p>
        </p:txBody>
      </p:sp>
      <p:sp>
        <p:nvSpPr>
          <p:cNvPr id="9" name="Rectangle 8">
            <a:extLst>
              <a:ext uri="{FF2B5EF4-FFF2-40B4-BE49-F238E27FC236}">
                <a16:creationId xmlns="" xmlns:a16="http://schemas.microsoft.com/office/drawing/2014/main" id="{9D7CE144-BFBA-6B4A-BFD9-15E602452CF7}"/>
              </a:ext>
            </a:extLst>
          </p:cNvPr>
          <p:cNvSpPr/>
          <p:nvPr/>
        </p:nvSpPr>
        <p:spPr>
          <a:xfrm>
            <a:off x="2627784" y="1805814"/>
            <a:ext cx="60486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Easiest agent to layer with ongoing trials to chemotherapy</a:t>
            </a:r>
          </a:p>
        </p:txBody>
      </p:sp>
      <p:sp>
        <p:nvSpPr>
          <p:cNvPr id="10" name="Rectangle 9">
            <a:extLst>
              <a:ext uri="{FF2B5EF4-FFF2-40B4-BE49-F238E27FC236}">
                <a16:creationId xmlns="" xmlns:a16="http://schemas.microsoft.com/office/drawing/2014/main" id="{2A71C70B-6CEE-3E42-AF71-FB7463E00CBB}"/>
              </a:ext>
            </a:extLst>
          </p:cNvPr>
          <p:cNvSpPr/>
          <p:nvPr/>
        </p:nvSpPr>
        <p:spPr>
          <a:xfrm>
            <a:off x="2622088" y="2741820"/>
            <a:ext cx="60543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t>Concurrent administration of radium-223 and 2</a:t>
            </a:r>
            <a:r>
              <a:rPr lang="en-US" sz="1000" baseline="30000" dirty="0"/>
              <a:t>nd</a:t>
            </a:r>
            <a:r>
              <a:rPr lang="en-US" sz="1000" dirty="0"/>
              <a:t> generation API appears to be well-tolerated (toxicities   no greater than radium-223 alone).</a:t>
            </a:r>
          </a:p>
          <a:p>
            <a:pPr lvl="0"/>
            <a:r>
              <a:rPr lang="en-US" sz="1000" dirty="0"/>
              <a:t>Longer OS with radium-223 + abiraterone (</a:t>
            </a:r>
            <a:r>
              <a:rPr lang="en-US" sz="1000" i="1" dirty="0"/>
              <a:t>currently not recommended concomitant combination</a:t>
            </a:r>
            <a:r>
              <a:rPr lang="en-US" sz="1000" dirty="0"/>
              <a:t>)</a:t>
            </a:r>
          </a:p>
          <a:p>
            <a:pPr lvl="0"/>
            <a:r>
              <a:rPr lang="en-US" sz="1000" dirty="0"/>
              <a:t>Longer OS with radium-223 and denosumab</a:t>
            </a:r>
          </a:p>
          <a:p>
            <a:pPr lvl="0"/>
            <a:r>
              <a:rPr lang="en-US" sz="1000" dirty="0"/>
              <a:t>Ongoing trials of radium-223 + ABBY or ENZA</a:t>
            </a:r>
          </a:p>
        </p:txBody>
      </p:sp>
      <p:sp>
        <p:nvSpPr>
          <p:cNvPr id="11" name="Rectangle 10">
            <a:extLst>
              <a:ext uri="{FF2B5EF4-FFF2-40B4-BE49-F238E27FC236}">
                <a16:creationId xmlns="" xmlns:a16="http://schemas.microsoft.com/office/drawing/2014/main" id="{CA6B87D6-30BB-9E44-AF94-82BA0F7353FE}"/>
              </a:ext>
            </a:extLst>
          </p:cNvPr>
          <p:cNvSpPr/>
          <p:nvPr/>
        </p:nvSpPr>
        <p:spPr>
          <a:xfrm>
            <a:off x="2627783" y="3647224"/>
            <a:ext cx="6054369"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err="1"/>
              <a:t>Sipuleucel</a:t>
            </a:r>
            <a:r>
              <a:rPr lang="en-US" sz="1000" dirty="0"/>
              <a:t>-T + ABBY + prednisone = survival benefit (no immunologic altering effects)</a:t>
            </a:r>
          </a:p>
          <a:p>
            <a:pPr lvl="0"/>
            <a:r>
              <a:rPr lang="en-US" sz="1000" dirty="0" err="1"/>
              <a:t>Sipuleucel</a:t>
            </a:r>
            <a:r>
              <a:rPr lang="en-US" sz="1000" dirty="0"/>
              <a:t>-T + ENZA and </a:t>
            </a:r>
            <a:r>
              <a:rPr lang="en-US" sz="1000" dirty="0" err="1"/>
              <a:t>Sipuleucel</a:t>
            </a:r>
            <a:r>
              <a:rPr lang="en-US" sz="1000" dirty="0"/>
              <a:t>-T + radium-223 also being studied</a:t>
            </a:r>
          </a:p>
        </p:txBody>
      </p:sp>
    </p:spTree>
    <p:extLst>
      <p:ext uri="{BB962C8B-B14F-4D97-AF65-F5344CB8AC3E}">
        <p14:creationId xmlns:p14="http://schemas.microsoft.com/office/powerpoint/2010/main" val="64824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0" y="1131590"/>
            <a:ext cx="9144000" cy="3124060"/>
          </a:xfrm>
        </p:spPr>
        <p:txBody>
          <a:bodyPr>
            <a:normAutofit/>
          </a:bodyPr>
          <a:lstStyle/>
          <a:p>
            <a:pPr>
              <a:buFont typeface="Wingdings" panose="05000000000000000000" pitchFamily="2" charset="2"/>
              <a:buChar char="Ø"/>
            </a:pPr>
            <a:r>
              <a:rPr lang="en-US" sz="2200" dirty="0"/>
              <a:t>Efficacy of agent combination</a:t>
            </a:r>
          </a:p>
          <a:p>
            <a:pPr lvl="1">
              <a:buFont typeface="Wingdings" panose="05000000000000000000" pitchFamily="2" charset="2"/>
              <a:buChar char="Ø"/>
            </a:pPr>
            <a:r>
              <a:rPr lang="en-US" sz="1800" dirty="0"/>
              <a:t>Small scale studies</a:t>
            </a:r>
          </a:p>
          <a:p>
            <a:pPr lvl="2">
              <a:buFont typeface="Wingdings" panose="05000000000000000000" pitchFamily="2" charset="2"/>
              <a:buChar char="Ø"/>
            </a:pPr>
            <a:r>
              <a:rPr lang="en-US" sz="1400" dirty="0"/>
              <a:t>Potential benefit of agent combination in patients with </a:t>
            </a:r>
            <a:r>
              <a:rPr lang="en-US" sz="1400" dirty="0" err="1"/>
              <a:t>mCRPC</a:t>
            </a:r>
            <a:endParaRPr lang="en-US" sz="1400" dirty="0"/>
          </a:p>
          <a:p>
            <a:pPr lvl="1">
              <a:buFont typeface="Wingdings" panose="05000000000000000000" pitchFamily="2" charset="2"/>
              <a:buChar char="Ø"/>
            </a:pPr>
            <a:r>
              <a:rPr lang="en-US" sz="1800" dirty="0"/>
              <a:t>Larger scale studies were still ongoing </a:t>
            </a:r>
          </a:p>
          <a:p>
            <a:pPr>
              <a:buFont typeface="Wingdings" panose="05000000000000000000" pitchFamily="2" charset="2"/>
              <a:buChar char="Ø"/>
            </a:pPr>
            <a:r>
              <a:rPr lang="en-US" sz="2200" dirty="0"/>
              <a:t>Working Group attempted to determine:</a:t>
            </a:r>
          </a:p>
          <a:p>
            <a:pPr lvl="1">
              <a:buFont typeface="Wingdings" panose="05000000000000000000" pitchFamily="2" charset="2"/>
              <a:buChar char="Ø"/>
            </a:pPr>
            <a:r>
              <a:rPr lang="en-US" sz="1800" dirty="0"/>
              <a:t>Optimal timing</a:t>
            </a:r>
          </a:p>
          <a:p>
            <a:pPr lvl="1">
              <a:buFont typeface="Wingdings" panose="05000000000000000000" pitchFamily="2" charset="2"/>
              <a:buChar char="Ø"/>
            </a:pPr>
            <a:r>
              <a:rPr lang="en-US" sz="1800" dirty="0"/>
              <a:t>Sequence of therapy </a:t>
            </a:r>
          </a:p>
          <a:p>
            <a:pPr lvl="1">
              <a:buFont typeface="Wingdings" panose="05000000000000000000" pitchFamily="2" charset="2"/>
              <a:buChar char="Ø"/>
            </a:pPr>
            <a:r>
              <a:rPr lang="en-US" sz="1800" dirty="0"/>
              <a:t>Combination of agents</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marL="457200"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u="sng" dirty="0"/>
          </a:p>
          <a:p>
            <a:pPr lvl="1">
              <a:buFont typeface="Wingdings" panose="05000000000000000000" pitchFamily="2" charset="2"/>
              <a:buChar char="Ø"/>
            </a:pPr>
            <a:endParaRPr lang="en-US" sz="1800" dirty="0"/>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44000" cy="784830"/>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500" dirty="0">
                <a:latin typeface="+mj-lt"/>
                <a:cs typeface="Browallia New" panose="020B0604020202020204" pitchFamily="34" charset="-34"/>
              </a:rPr>
              <a:t>RADAR II: GOAL SUMMARY</a:t>
            </a:r>
          </a:p>
        </p:txBody>
      </p:sp>
    </p:spTree>
    <p:extLst>
      <p:ext uri="{BB962C8B-B14F-4D97-AF65-F5344CB8AC3E}">
        <p14:creationId xmlns:p14="http://schemas.microsoft.com/office/powerpoint/2010/main" val="108834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44000" cy="1200329"/>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600" dirty="0">
                <a:latin typeface="Browallia New" panose="020B0604020202020204" pitchFamily="34" charset="-34"/>
                <a:cs typeface="Browallia New" panose="020B0604020202020204" pitchFamily="34" charset="-34"/>
              </a:rPr>
              <a:t>RADAR II: </a:t>
            </a:r>
          </a:p>
          <a:p>
            <a:r>
              <a:rPr lang="en-US" sz="3600" dirty="0">
                <a:latin typeface="Browallia New" panose="020B0604020202020204" pitchFamily="34" charset="-34"/>
                <a:cs typeface="Browallia New" panose="020B0604020202020204" pitchFamily="34" charset="-34"/>
              </a:rPr>
              <a:t>FINAL RECOMMENDATIONS</a:t>
            </a:r>
          </a:p>
        </p:txBody>
      </p:sp>
      <p:sp>
        <p:nvSpPr>
          <p:cNvPr id="2" name="Rectangle 1">
            <a:extLst>
              <a:ext uri="{FF2B5EF4-FFF2-40B4-BE49-F238E27FC236}">
                <a16:creationId xmlns="" xmlns:a16="http://schemas.microsoft.com/office/drawing/2014/main" id="{359350C8-8B1A-3841-85A4-7B71542CBA9C}"/>
              </a:ext>
            </a:extLst>
          </p:cNvPr>
          <p:cNvSpPr/>
          <p:nvPr/>
        </p:nvSpPr>
        <p:spPr>
          <a:xfrm>
            <a:off x="179512" y="1385633"/>
            <a:ext cx="1787710" cy="75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Immunotherapy </a:t>
            </a:r>
          </a:p>
          <a:p>
            <a:pPr lvl="0"/>
            <a:r>
              <a:rPr lang="en-US" dirty="0"/>
              <a:t>(</a:t>
            </a:r>
            <a:r>
              <a:rPr lang="en-US" dirty="0" err="1"/>
              <a:t>sipuleucel</a:t>
            </a:r>
            <a:r>
              <a:rPr lang="en-US" dirty="0"/>
              <a:t>-T)</a:t>
            </a:r>
          </a:p>
        </p:txBody>
      </p:sp>
      <p:sp>
        <p:nvSpPr>
          <p:cNvPr id="8" name="Rectangle 7">
            <a:extLst>
              <a:ext uri="{FF2B5EF4-FFF2-40B4-BE49-F238E27FC236}">
                <a16:creationId xmlns="" xmlns:a16="http://schemas.microsoft.com/office/drawing/2014/main" id="{2C48BF0F-BFAC-1044-85FD-94FF2C38B3D7}"/>
              </a:ext>
            </a:extLst>
          </p:cNvPr>
          <p:cNvSpPr/>
          <p:nvPr/>
        </p:nvSpPr>
        <p:spPr>
          <a:xfrm>
            <a:off x="2332239" y="1385633"/>
            <a:ext cx="1889369" cy="75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Androgen           Pathway</a:t>
            </a:r>
          </a:p>
          <a:p>
            <a:pPr lvl="0"/>
            <a:r>
              <a:rPr lang="en-US" dirty="0"/>
              <a:t>Inhibitors</a:t>
            </a:r>
          </a:p>
        </p:txBody>
      </p:sp>
      <p:sp>
        <p:nvSpPr>
          <p:cNvPr id="9" name="Rectangle 8">
            <a:extLst>
              <a:ext uri="{FF2B5EF4-FFF2-40B4-BE49-F238E27FC236}">
                <a16:creationId xmlns="" xmlns:a16="http://schemas.microsoft.com/office/drawing/2014/main" id="{84B9B6E1-9F6C-2849-B70A-4717573582C1}"/>
              </a:ext>
            </a:extLst>
          </p:cNvPr>
          <p:cNvSpPr/>
          <p:nvPr/>
        </p:nvSpPr>
        <p:spPr>
          <a:xfrm>
            <a:off x="4652882" y="1385633"/>
            <a:ext cx="1757976" cy="75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Targeted alpha  therapy</a:t>
            </a:r>
          </a:p>
        </p:txBody>
      </p:sp>
      <p:sp>
        <p:nvSpPr>
          <p:cNvPr id="10" name="Rectangle 9">
            <a:extLst>
              <a:ext uri="{FF2B5EF4-FFF2-40B4-BE49-F238E27FC236}">
                <a16:creationId xmlns="" xmlns:a16="http://schemas.microsoft.com/office/drawing/2014/main" id="{764EEC24-FF08-964E-8C3D-25DC59B5B27D}"/>
              </a:ext>
            </a:extLst>
          </p:cNvPr>
          <p:cNvSpPr/>
          <p:nvPr/>
        </p:nvSpPr>
        <p:spPr>
          <a:xfrm>
            <a:off x="6843859" y="1408610"/>
            <a:ext cx="1889368" cy="75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Chemotherapy</a:t>
            </a:r>
          </a:p>
        </p:txBody>
      </p:sp>
      <p:sp>
        <p:nvSpPr>
          <p:cNvPr id="11" name="Rectangle 10">
            <a:extLst>
              <a:ext uri="{FF2B5EF4-FFF2-40B4-BE49-F238E27FC236}">
                <a16:creationId xmlns="" xmlns:a16="http://schemas.microsoft.com/office/drawing/2014/main" id="{EDF803B3-5705-9545-9161-D05DBB40FC66}"/>
              </a:ext>
            </a:extLst>
          </p:cNvPr>
          <p:cNvSpPr/>
          <p:nvPr/>
        </p:nvSpPr>
        <p:spPr>
          <a:xfrm>
            <a:off x="364977" y="2375708"/>
            <a:ext cx="1602245" cy="846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t>Newly diagnosed </a:t>
            </a:r>
          </a:p>
          <a:p>
            <a:pPr lvl="0"/>
            <a:r>
              <a:rPr lang="en-US" sz="1100" dirty="0"/>
              <a:t>asymptomatic/</a:t>
            </a:r>
          </a:p>
          <a:p>
            <a:pPr lvl="0"/>
            <a:r>
              <a:rPr lang="en-US" sz="1100" dirty="0"/>
              <a:t>minimally symptomatic            </a:t>
            </a:r>
            <a:r>
              <a:rPr lang="en-US" sz="1100" dirty="0" err="1"/>
              <a:t>mCRPC</a:t>
            </a:r>
            <a:r>
              <a:rPr lang="en-US" sz="1100" dirty="0"/>
              <a:t>  </a:t>
            </a:r>
          </a:p>
        </p:txBody>
      </p:sp>
      <p:sp>
        <p:nvSpPr>
          <p:cNvPr id="12" name="Rectangle 11">
            <a:extLst>
              <a:ext uri="{FF2B5EF4-FFF2-40B4-BE49-F238E27FC236}">
                <a16:creationId xmlns="" xmlns:a16="http://schemas.microsoft.com/office/drawing/2014/main" id="{212E6DDB-45A7-9842-AA68-2D1209C3B4F1}"/>
              </a:ext>
            </a:extLst>
          </p:cNvPr>
          <p:cNvSpPr/>
          <p:nvPr/>
        </p:nvSpPr>
        <p:spPr>
          <a:xfrm>
            <a:off x="364977" y="3790402"/>
            <a:ext cx="1597378" cy="43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t>Low tumor burden</a:t>
            </a:r>
          </a:p>
        </p:txBody>
      </p:sp>
      <p:sp>
        <p:nvSpPr>
          <p:cNvPr id="13" name="Rectangle 12">
            <a:extLst>
              <a:ext uri="{FF2B5EF4-FFF2-40B4-BE49-F238E27FC236}">
                <a16:creationId xmlns="" xmlns:a16="http://schemas.microsoft.com/office/drawing/2014/main" id="{FA4A272F-05AD-1F4D-B7CA-A48334CC9278}"/>
              </a:ext>
            </a:extLst>
          </p:cNvPr>
          <p:cNvSpPr/>
          <p:nvPr/>
        </p:nvSpPr>
        <p:spPr>
          <a:xfrm>
            <a:off x="2483768" y="2364605"/>
            <a:ext cx="1753107" cy="84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t>Consideration after </a:t>
            </a:r>
          </a:p>
          <a:p>
            <a:pPr lvl="0"/>
            <a:r>
              <a:rPr lang="en-US" sz="1200" dirty="0" err="1"/>
              <a:t>sipuleucel</a:t>
            </a:r>
            <a:r>
              <a:rPr lang="en-US" sz="1200" dirty="0"/>
              <a:t>-T </a:t>
            </a:r>
          </a:p>
          <a:p>
            <a:pPr lvl="0"/>
            <a:r>
              <a:rPr lang="en-US" sz="1200" dirty="0"/>
              <a:t>(biochemical/clinical</a:t>
            </a:r>
          </a:p>
          <a:p>
            <a:pPr lvl="0"/>
            <a:r>
              <a:rPr lang="en-US" sz="1200" dirty="0"/>
              <a:t>progression)</a:t>
            </a:r>
          </a:p>
        </p:txBody>
      </p:sp>
      <p:sp>
        <p:nvSpPr>
          <p:cNvPr id="19" name="Rectangle 18">
            <a:extLst>
              <a:ext uri="{FF2B5EF4-FFF2-40B4-BE49-F238E27FC236}">
                <a16:creationId xmlns="" xmlns:a16="http://schemas.microsoft.com/office/drawing/2014/main" id="{A9379968-17C6-2246-A0DA-AEF854D6BD02}"/>
              </a:ext>
            </a:extLst>
          </p:cNvPr>
          <p:cNvSpPr/>
          <p:nvPr/>
        </p:nvSpPr>
        <p:spPr>
          <a:xfrm>
            <a:off x="2489827" y="3574260"/>
            <a:ext cx="1867023" cy="689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t>Initiated/added </a:t>
            </a:r>
            <a:r>
              <a:rPr lang="en-US" sz="1200" dirty="0" smtClean="0"/>
              <a:t>with </a:t>
            </a:r>
          </a:p>
          <a:p>
            <a:pPr lvl="0"/>
            <a:r>
              <a:rPr lang="en-US" sz="1200" dirty="0" smtClean="0"/>
              <a:t>consecutive </a:t>
            </a:r>
            <a:r>
              <a:rPr lang="en-US" sz="1200" dirty="0"/>
              <a:t>PSA rise</a:t>
            </a:r>
          </a:p>
        </p:txBody>
      </p:sp>
      <p:sp>
        <p:nvSpPr>
          <p:cNvPr id="20" name="Rectangle 19">
            <a:extLst>
              <a:ext uri="{FF2B5EF4-FFF2-40B4-BE49-F238E27FC236}">
                <a16:creationId xmlns="" xmlns:a16="http://schemas.microsoft.com/office/drawing/2014/main" id="{28F865EA-F262-7049-B294-B5CC29EFFD5A}"/>
              </a:ext>
            </a:extLst>
          </p:cNvPr>
          <p:cNvSpPr/>
          <p:nvPr/>
        </p:nvSpPr>
        <p:spPr>
          <a:xfrm>
            <a:off x="4821374" y="2370646"/>
            <a:ext cx="1622622" cy="84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t>Initiated on first </a:t>
            </a:r>
          </a:p>
          <a:p>
            <a:pPr lvl="0"/>
            <a:r>
              <a:rPr lang="en-US" sz="1200" dirty="0"/>
              <a:t>sign of progression </a:t>
            </a:r>
          </a:p>
          <a:p>
            <a:pPr lvl="0"/>
            <a:r>
              <a:rPr lang="en-US" sz="1200" dirty="0"/>
              <a:t>after API</a:t>
            </a:r>
          </a:p>
        </p:txBody>
      </p:sp>
      <p:sp>
        <p:nvSpPr>
          <p:cNvPr id="21" name="Rectangle 20">
            <a:extLst>
              <a:ext uri="{FF2B5EF4-FFF2-40B4-BE49-F238E27FC236}">
                <a16:creationId xmlns="" xmlns:a16="http://schemas.microsoft.com/office/drawing/2014/main" id="{EB1C7D42-911B-8B49-B479-6DDB33B07B33}"/>
              </a:ext>
            </a:extLst>
          </p:cNvPr>
          <p:cNvSpPr/>
          <p:nvPr/>
        </p:nvSpPr>
        <p:spPr>
          <a:xfrm>
            <a:off x="4788236" y="3771615"/>
            <a:ext cx="1622622" cy="456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t>Symptomatic bone  metastases</a:t>
            </a:r>
          </a:p>
        </p:txBody>
      </p:sp>
      <p:sp>
        <p:nvSpPr>
          <p:cNvPr id="22" name="Rectangle 21">
            <a:extLst>
              <a:ext uri="{FF2B5EF4-FFF2-40B4-BE49-F238E27FC236}">
                <a16:creationId xmlns="" xmlns:a16="http://schemas.microsoft.com/office/drawing/2014/main" id="{F316D0A3-5247-B24B-9246-BBD8F878B487}"/>
              </a:ext>
            </a:extLst>
          </p:cNvPr>
          <p:cNvSpPr/>
          <p:nvPr/>
        </p:nvSpPr>
        <p:spPr>
          <a:xfrm>
            <a:off x="6995357" y="2798787"/>
            <a:ext cx="1753107" cy="128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Initiated after </a:t>
            </a:r>
          </a:p>
          <a:p>
            <a:pPr lvl="0"/>
            <a:r>
              <a:rPr lang="en-US" dirty="0"/>
              <a:t>ABBY or           ENZA and after     radium-223</a:t>
            </a:r>
          </a:p>
        </p:txBody>
      </p:sp>
      <p:sp>
        <p:nvSpPr>
          <p:cNvPr id="26" name="Bent-Up Arrow 25">
            <a:extLst>
              <a:ext uri="{FF2B5EF4-FFF2-40B4-BE49-F238E27FC236}">
                <a16:creationId xmlns="" xmlns:a16="http://schemas.microsoft.com/office/drawing/2014/main" id="{075A5B50-6681-7943-9F9B-8BFC7F2D348B}"/>
              </a:ext>
            </a:extLst>
          </p:cNvPr>
          <p:cNvSpPr/>
          <p:nvPr/>
        </p:nvSpPr>
        <p:spPr>
          <a:xfrm rot="5400000">
            <a:off x="4381121" y="2410599"/>
            <a:ext cx="672241" cy="136635"/>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ent-Up Arrow 26">
            <a:extLst>
              <a:ext uri="{FF2B5EF4-FFF2-40B4-BE49-F238E27FC236}">
                <a16:creationId xmlns="" xmlns:a16="http://schemas.microsoft.com/office/drawing/2014/main" id="{F764D311-C323-BF47-A735-F08F00E1FB09}"/>
              </a:ext>
            </a:extLst>
          </p:cNvPr>
          <p:cNvSpPr/>
          <p:nvPr/>
        </p:nvSpPr>
        <p:spPr>
          <a:xfrm rot="5400000">
            <a:off x="4104738" y="3367414"/>
            <a:ext cx="1232564" cy="129949"/>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ent-Up Arrow 31">
            <a:extLst>
              <a:ext uri="{FF2B5EF4-FFF2-40B4-BE49-F238E27FC236}">
                <a16:creationId xmlns="" xmlns:a16="http://schemas.microsoft.com/office/drawing/2014/main" id="{C85B9ADC-E358-9543-874F-BF7DA11695A6}"/>
              </a:ext>
            </a:extLst>
          </p:cNvPr>
          <p:cNvSpPr/>
          <p:nvPr/>
        </p:nvSpPr>
        <p:spPr>
          <a:xfrm rot="5400000">
            <a:off x="2087008" y="2408412"/>
            <a:ext cx="621911" cy="136634"/>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ent-Up Arrow 32">
            <a:extLst>
              <a:ext uri="{FF2B5EF4-FFF2-40B4-BE49-F238E27FC236}">
                <a16:creationId xmlns="" xmlns:a16="http://schemas.microsoft.com/office/drawing/2014/main" id="{9D87A983-EB6F-B045-B90F-B8FC2EF0427F}"/>
              </a:ext>
            </a:extLst>
          </p:cNvPr>
          <p:cNvSpPr/>
          <p:nvPr/>
        </p:nvSpPr>
        <p:spPr>
          <a:xfrm rot="5400000">
            <a:off x="1783620" y="3340573"/>
            <a:ext cx="1232564" cy="129949"/>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Up Arrow 35">
            <a:extLst>
              <a:ext uri="{FF2B5EF4-FFF2-40B4-BE49-F238E27FC236}">
                <a16:creationId xmlns="" xmlns:a16="http://schemas.microsoft.com/office/drawing/2014/main" id="{9969B344-20DE-DD46-A28F-06C037B4B854}"/>
              </a:ext>
            </a:extLst>
          </p:cNvPr>
          <p:cNvSpPr/>
          <p:nvPr/>
        </p:nvSpPr>
        <p:spPr>
          <a:xfrm rot="5400000">
            <a:off x="-37941" y="2395174"/>
            <a:ext cx="617209" cy="167812"/>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ent-Up Arrow 36">
            <a:extLst>
              <a:ext uri="{FF2B5EF4-FFF2-40B4-BE49-F238E27FC236}">
                <a16:creationId xmlns="" xmlns:a16="http://schemas.microsoft.com/office/drawing/2014/main" id="{E61EF57D-B4AF-614F-B1D5-C1E2094DC8F3}"/>
              </a:ext>
            </a:extLst>
          </p:cNvPr>
          <p:cNvSpPr/>
          <p:nvPr/>
        </p:nvSpPr>
        <p:spPr>
          <a:xfrm rot="5400000">
            <a:off x="-357863" y="3341083"/>
            <a:ext cx="1232564" cy="129949"/>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ent-Up Arrow 38">
            <a:extLst>
              <a:ext uri="{FF2B5EF4-FFF2-40B4-BE49-F238E27FC236}">
                <a16:creationId xmlns="" xmlns:a16="http://schemas.microsoft.com/office/drawing/2014/main" id="{73162820-393C-D847-A08C-A8BB3FC5613E}"/>
              </a:ext>
            </a:extLst>
          </p:cNvPr>
          <p:cNvSpPr/>
          <p:nvPr/>
        </p:nvSpPr>
        <p:spPr>
          <a:xfrm rot="5400000">
            <a:off x="6209424" y="2799301"/>
            <a:ext cx="1400828" cy="133776"/>
          </a:xfrm>
          <a:prstGeom prst="bentUpArrow">
            <a:avLst>
              <a:gd name="adj1" fmla="val 25000"/>
              <a:gd name="adj2" fmla="val 205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654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A351A3C-034D-4A6F-BC6A-A0A3D4B1527B}"/>
              </a:ext>
            </a:extLst>
          </p:cNvPr>
          <p:cNvSpPr>
            <a:spLocks noGrp="1"/>
          </p:cNvSpPr>
          <p:nvPr>
            <p:ph idx="1"/>
          </p:nvPr>
        </p:nvSpPr>
        <p:spPr>
          <a:xfrm>
            <a:off x="180123" y="937712"/>
            <a:ext cx="8820472" cy="3268076"/>
          </a:xfrm>
        </p:spPr>
        <p:txBody>
          <a:bodyPr>
            <a:noAutofit/>
          </a:bodyPr>
          <a:lstStyle/>
          <a:p>
            <a:pPr>
              <a:buFont typeface="Wingdings" panose="05000000000000000000" pitchFamily="2" charset="2"/>
              <a:buChar char="Ø"/>
            </a:pPr>
            <a:r>
              <a:rPr lang="en-US" sz="1400" b="1" dirty="0" err="1"/>
              <a:t>mCRPC</a:t>
            </a:r>
            <a:r>
              <a:rPr lang="en-US" sz="1400" b="1" dirty="0"/>
              <a:t> Management- remains challenging despite advancements in therapy</a:t>
            </a:r>
          </a:p>
          <a:p>
            <a:pPr lvl="1">
              <a:buFont typeface="Wingdings" panose="05000000000000000000" pitchFamily="2" charset="2"/>
              <a:buChar char="Ø"/>
            </a:pPr>
            <a:r>
              <a:rPr lang="en-US" sz="1400" dirty="0" err="1"/>
              <a:t>mCRPC</a:t>
            </a:r>
            <a:r>
              <a:rPr lang="en-US" sz="1400" dirty="0"/>
              <a:t>- best managed with different agents</a:t>
            </a:r>
          </a:p>
          <a:p>
            <a:pPr lvl="2">
              <a:buFont typeface="Wingdings" panose="05000000000000000000" pitchFamily="2" charset="2"/>
              <a:buChar char="Ø"/>
            </a:pPr>
            <a:r>
              <a:rPr lang="en-US" sz="1400" dirty="0"/>
              <a:t>Unique and complimentary mechanism of action (avoid cross-resistance)</a:t>
            </a:r>
          </a:p>
          <a:p>
            <a:pPr>
              <a:buFont typeface="Wingdings" panose="05000000000000000000" pitchFamily="2" charset="2"/>
              <a:buChar char="Ø"/>
            </a:pPr>
            <a:r>
              <a:rPr lang="en-US" sz="1400" b="1" dirty="0"/>
              <a:t>Optimal Treatment</a:t>
            </a:r>
          </a:p>
          <a:p>
            <a:pPr lvl="1">
              <a:buFont typeface="Wingdings" panose="05000000000000000000" pitchFamily="2" charset="2"/>
              <a:buChar char="Ø"/>
            </a:pPr>
            <a:r>
              <a:rPr lang="en-US" sz="1400" dirty="0"/>
              <a:t>May depend on molecular character/genotype and patient’s clinical characteristics</a:t>
            </a:r>
          </a:p>
          <a:p>
            <a:pPr>
              <a:buFont typeface="Wingdings" panose="05000000000000000000" pitchFamily="2" charset="2"/>
              <a:buChar char="Ø"/>
            </a:pPr>
            <a:r>
              <a:rPr lang="en-US" sz="1400" b="1" dirty="0"/>
              <a:t>Clinical Trials</a:t>
            </a:r>
          </a:p>
          <a:p>
            <a:pPr lvl="1">
              <a:buFont typeface="Wingdings" panose="05000000000000000000" pitchFamily="2" charset="2"/>
              <a:buChar char="Ø"/>
            </a:pPr>
            <a:r>
              <a:rPr lang="en-US" sz="1400" dirty="0"/>
              <a:t>Remain integral </a:t>
            </a:r>
          </a:p>
          <a:p>
            <a:pPr lvl="1">
              <a:buFont typeface="Wingdings" panose="05000000000000000000" pitchFamily="2" charset="2"/>
              <a:buChar char="Ø"/>
            </a:pPr>
            <a:r>
              <a:rPr lang="en-US" sz="1400" dirty="0"/>
              <a:t>Provide evidence of efficacy, safety and tolerability of combo regimens/patient</a:t>
            </a:r>
          </a:p>
          <a:p>
            <a:pPr marL="457200" lvl="1" indent="0">
              <a:buNone/>
            </a:pPr>
            <a:r>
              <a:rPr lang="en-US" sz="1400" dirty="0"/>
              <a:t>     identification</a:t>
            </a:r>
          </a:p>
          <a:p>
            <a:pPr>
              <a:buFont typeface="Wingdings" panose="05000000000000000000" pitchFamily="2" charset="2"/>
              <a:buChar char="Ø"/>
            </a:pPr>
            <a:r>
              <a:rPr lang="en-US" sz="1400" b="1" dirty="0"/>
              <a:t>Basis of Recommendations from RADAR II</a:t>
            </a:r>
          </a:p>
          <a:p>
            <a:pPr lvl="1">
              <a:buFont typeface="Wingdings" panose="05000000000000000000" pitchFamily="2" charset="2"/>
              <a:buChar char="Ø"/>
            </a:pPr>
            <a:r>
              <a:rPr lang="en-US" sz="1400" dirty="0"/>
              <a:t>Trial Literature</a:t>
            </a:r>
          </a:p>
          <a:p>
            <a:pPr lvl="1">
              <a:buFont typeface="Wingdings" panose="05000000000000000000" pitchFamily="2" charset="2"/>
              <a:buChar char="Ø"/>
            </a:pPr>
            <a:r>
              <a:rPr lang="en-US" sz="1400" dirty="0"/>
              <a:t>Real world experience</a:t>
            </a:r>
          </a:p>
          <a:p>
            <a:pPr lvl="1">
              <a:buFont typeface="Wingdings" panose="05000000000000000000" pitchFamily="2" charset="2"/>
              <a:buChar char="Ø"/>
            </a:pPr>
            <a:r>
              <a:rPr lang="en-US" sz="1400" dirty="0"/>
              <a:t>Optimal patient care: still depends on clinical judgement of treating physician </a:t>
            </a:r>
          </a:p>
        </p:txBody>
      </p:sp>
      <p:sp>
        <p:nvSpPr>
          <p:cNvPr id="3" name="TextBox 2">
            <a:extLst>
              <a:ext uri="{FF2B5EF4-FFF2-40B4-BE49-F238E27FC236}">
                <a16:creationId xmlns="" xmlns:a16="http://schemas.microsoft.com/office/drawing/2014/main" id="{1219F384-11B1-4C63-B047-5819386AE709}"/>
              </a:ext>
            </a:extLst>
          </p:cNvPr>
          <p:cNvSpPr txBox="1"/>
          <p:nvPr/>
        </p:nvSpPr>
        <p:spPr>
          <a:xfrm>
            <a:off x="0" y="17363"/>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 CONCLUSIONS</a:t>
            </a:r>
          </a:p>
        </p:txBody>
      </p:sp>
    </p:spTree>
    <p:extLst>
      <p:ext uri="{BB962C8B-B14F-4D97-AF65-F5344CB8AC3E}">
        <p14:creationId xmlns:p14="http://schemas.microsoft.com/office/powerpoint/2010/main" val="310169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 xmlns:a16="http://schemas.microsoft.com/office/drawing/2014/main" id="{27015DFC-F12C-4DBC-83B5-0BF4C6E04030}"/>
              </a:ext>
            </a:extLst>
          </p:cNvPr>
          <p:cNvSpPr>
            <a:spLocks noGrp="1"/>
          </p:cNvSpPr>
          <p:nvPr>
            <p:ph type="title"/>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3600" dirty="0">
                <a:ea typeface="맑은 고딕" pitchFamily="50" charset="-127"/>
              </a:rPr>
              <a:t>Next Generation Imaging (NGI*)</a:t>
            </a:r>
            <a:endParaRPr lang="ko-KR" altLang="en-US" sz="3600" dirty="0"/>
          </a:p>
        </p:txBody>
      </p:sp>
      <p:pic>
        <p:nvPicPr>
          <p:cNvPr id="3" name="Picture 2">
            <a:extLst>
              <a:ext uri="{FF2B5EF4-FFF2-40B4-BE49-F238E27FC236}">
                <a16:creationId xmlns="" xmlns:a16="http://schemas.microsoft.com/office/drawing/2014/main" id="{85B3448B-2085-4E82-A6EA-271F442D0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59617"/>
            <a:ext cx="6731346" cy="1968601"/>
          </a:xfrm>
          <a:prstGeom prst="rect">
            <a:avLst/>
          </a:prstGeom>
        </p:spPr>
      </p:pic>
      <p:sp>
        <p:nvSpPr>
          <p:cNvPr id="2" name="TextBox 1">
            <a:extLst>
              <a:ext uri="{FF2B5EF4-FFF2-40B4-BE49-F238E27FC236}">
                <a16:creationId xmlns="" xmlns:a16="http://schemas.microsoft.com/office/drawing/2014/main" id="{361012F7-8F73-4E67-9748-E30BB5736FA4}"/>
              </a:ext>
            </a:extLst>
          </p:cNvPr>
          <p:cNvSpPr txBox="1"/>
          <p:nvPr/>
        </p:nvSpPr>
        <p:spPr>
          <a:xfrm>
            <a:off x="6588224" y="4784253"/>
            <a:ext cx="2195735" cy="307777"/>
          </a:xfrm>
          <a:prstGeom prst="rect">
            <a:avLst/>
          </a:prstGeom>
          <a:noFill/>
        </p:spPr>
        <p:txBody>
          <a:bodyPr wrap="square" rtlCol="0">
            <a:spAutoFit/>
          </a:bodyPr>
          <a:lstStyle/>
          <a:p>
            <a:r>
              <a:rPr lang="en-US" sz="1400" dirty="0"/>
              <a:t>*© 2018 RADAR III</a:t>
            </a:r>
          </a:p>
        </p:txBody>
      </p:sp>
    </p:spTree>
    <p:extLst>
      <p:ext uri="{BB962C8B-B14F-4D97-AF65-F5344CB8AC3E}">
        <p14:creationId xmlns:p14="http://schemas.microsoft.com/office/powerpoint/2010/main" val="193070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35672"/>
            <a:ext cx="9144000" cy="70788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000" dirty="0">
                <a:cs typeface="Browallia New" panose="020B0604020202020204" pitchFamily="34" charset="-34"/>
              </a:rPr>
              <a:t>RADAR III:</a:t>
            </a:r>
          </a:p>
        </p:txBody>
      </p:sp>
      <p:sp>
        <p:nvSpPr>
          <p:cNvPr id="8" name="Rectangle 7">
            <a:extLst>
              <a:ext uri="{FF2B5EF4-FFF2-40B4-BE49-F238E27FC236}">
                <a16:creationId xmlns="" xmlns:a16="http://schemas.microsoft.com/office/drawing/2014/main" id="{3A56DFC6-D5AB-46C4-8B28-D22D423C15F0}"/>
              </a:ext>
            </a:extLst>
          </p:cNvPr>
          <p:cNvSpPr/>
          <p:nvPr/>
        </p:nvSpPr>
        <p:spPr>
          <a:xfrm>
            <a:off x="3347864" y="987312"/>
            <a:ext cx="5328592" cy="1754326"/>
          </a:xfrm>
          <a:prstGeom prst="rect">
            <a:avLst/>
          </a:prstGeom>
        </p:spPr>
        <p:txBody>
          <a:bodyPr wrap="square">
            <a:spAutoFit/>
          </a:bodyPr>
          <a:lstStyle/>
          <a:p>
            <a:pPr marL="339328" lvl="2" indent="-85725">
              <a:buNone/>
            </a:pPr>
            <a:r>
              <a:rPr lang="en-US" u="sng" dirty="0"/>
              <a:t>Contributing Authors: </a:t>
            </a:r>
          </a:p>
          <a:p>
            <a:pPr marL="339328" lvl="2" indent="-85725"/>
            <a:r>
              <a:rPr lang="en-US" sz="1500" dirty="0"/>
              <a:t>E. David Crawford </a:t>
            </a:r>
          </a:p>
          <a:p>
            <a:pPr marL="339328" lvl="2" indent="-85725"/>
            <a:endParaRPr lang="en-US" sz="1500" dirty="0"/>
          </a:p>
          <a:p>
            <a:pPr marL="339328" lvl="2" indent="-85725"/>
            <a:endParaRPr lang="en-US" sz="1500" dirty="0"/>
          </a:p>
          <a:p>
            <a:pPr marL="339328" lvl="2" indent="-85725"/>
            <a:endParaRPr lang="en-US" sz="1500" dirty="0"/>
          </a:p>
          <a:p>
            <a:pPr marL="339328" lvl="2" indent="-85725"/>
            <a:endParaRPr lang="en-US" sz="1500" dirty="0"/>
          </a:p>
          <a:p>
            <a:pPr marL="339328" lvl="2" indent="-85725"/>
            <a:endParaRPr lang="en-US" sz="1500" dirty="0"/>
          </a:p>
        </p:txBody>
      </p:sp>
      <p:sp>
        <p:nvSpPr>
          <p:cNvPr id="2" name="Rectangle 1">
            <a:extLst>
              <a:ext uri="{FF2B5EF4-FFF2-40B4-BE49-F238E27FC236}">
                <a16:creationId xmlns="" xmlns:a16="http://schemas.microsoft.com/office/drawing/2014/main" id="{766519A7-C327-6F42-9ED9-2637753F081E}"/>
              </a:ext>
            </a:extLst>
          </p:cNvPr>
          <p:cNvSpPr/>
          <p:nvPr/>
        </p:nvSpPr>
        <p:spPr>
          <a:xfrm>
            <a:off x="3923928" y="4638496"/>
            <a:ext cx="2146806" cy="369332"/>
          </a:xfrm>
          <a:prstGeom prst="rect">
            <a:avLst/>
          </a:prstGeom>
        </p:spPr>
        <p:txBody>
          <a:bodyPr wrap="none">
            <a:spAutoFit/>
          </a:bodyPr>
          <a:lstStyle/>
          <a:p>
            <a:r>
              <a:rPr lang="en-US" u="sng" dirty="0">
                <a:hlinkClick r:id="rId3" tooltip="The Journal of urology."/>
              </a:rPr>
              <a:t>J Urol.</a:t>
            </a:r>
            <a:r>
              <a:rPr lang="en-US" dirty="0"/>
              <a:t> 2018 Aug 2.</a:t>
            </a:r>
          </a:p>
        </p:txBody>
      </p:sp>
      <p:sp>
        <p:nvSpPr>
          <p:cNvPr id="4" name="Rectangle 3">
            <a:extLst>
              <a:ext uri="{FF2B5EF4-FFF2-40B4-BE49-F238E27FC236}">
                <a16:creationId xmlns="" xmlns:a16="http://schemas.microsoft.com/office/drawing/2014/main" id="{3F94C7B4-A286-1E4A-92D7-7441B458DA01}"/>
              </a:ext>
            </a:extLst>
          </p:cNvPr>
          <p:cNvSpPr/>
          <p:nvPr/>
        </p:nvSpPr>
        <p:spPr>
          <a:xfrm>
            <a:off x="3347864" y="1510532"/>
            <a:ext cx="4572000" cy="1708160"/>
          </a:xfrm>
          <a:prstGeom prst="rect">
            <a:avLst/>
          </a:prstGeom>
        </p:spPr>
        <p:txBody>
          <a:bodyPr>
            <a:spAutoFit/>
          </a:bodyPr>
          <a:lstStyle/>
          <a:p>
            <a:pPr marL="339328" lvl="2" indent="-85725"/>
            <a:r>
              <a:rPr lang="en-US" sz="1500" dirty="0"/>
              <a:t>Phillip J. Koo </a:t>
            </a:r>
          </a:p>
          <a:p>
            <a:pPr marL="339328" lvl="2" indent="-85725"/>
            <a:r>
              <a:rPr lang="en-US" sz="1500" dirty="0"/>
              <a:t>Neal D. Shore </a:t>
            </a:r>
          </a:p>
          <a:p>
            <a:pPr marL="339328" lvl="2" indent="-85725"/>
            <a:r>
              <a:rPr lang="en-US" sz="1500" dirty="0"/>
              <a:t>Susan F. </a:t>
            </a:r>
            <a:r>
              <a:rPr lang="en-US" sz="1500" dirty="0" err="1"/>
              <a:t>Slovin</a:t>
            </a:r>
            <a:r>
              <a:rPr lang="en-US" sz="1500" dirty="0"/>
              <a:t> </a:t>
            </a:r>
          </a:p>
          <a:p>
            <a:pPr marL="339328" lvl="2" indent="-85725"/>
            <a:r>
              <a:rPr lang="en-US" sz="1500" dirty="0"/>
              <a:t>Raoul Concepcion</a:t>
            </a:r>
          </a:p>
          <a:p>
            <a:pPr marL="339328" lvl="2" indent="-85725"/>
            <a:r>
              <a:rPr lang="en-US" sz="1500" dirty="0"/>
              <a:t>Stephen J. Freedland</a:t>
            </a:r>
          </a:p>
          <a:p>
            <a:pPr marL="339328" lvl="2" indent="-85725"/>
            <a:r>
              <a:rPr lang="en-US" sz="1500" dirty="0"/>
              <a:t>Leonard G. Gomella</a:t>
            </a:r>
          </a:p>
          <a:p>
            <a:pPr marL="339328" lvl="2" indent="-85725"/>
            <a:r>
              <a:rPr lang="en-US" sz="1500" dirty="0"/>
              <a:t>Lawrence Karsh</a:t>
            </a:r>
          </a:p>
        </p:txBody>
      </p:sp>
      <p:sp>
        <p:nvSpPr>
          <p:cNvPr id="7" name="Rectangle 6">
            <a:extLst>
              <a:ext uri="{FF2B5EF4-FFF2-40B4-BE49-F238E27FC236}">
                <a16:creationId xmlns="" xmlns:a16="http://schemas.microsoft.com/office/drawing/2014/main" id="{13D6E3B6-8970-4A26-BF9A-18EDF649CBC6}"/>
              </a:ext>
            </a:extLst>
          </p:cNvPr>
          <p:cNvSpPr/>
          <p:nvPr/>
        </p:nvSpPr>
        <p:spPr>
          <a:xfrm>
            <a:off x="5802587" y="1249738"/>
            <a:ext cx="4572000" cy="2169825"/>
          </a:xfrm>
          <a:prstGeom prst="rect">
            <a:avLst/>
          </a:prstGeom>
        </p:spPr>
        <p:txBody>
          <a:bodyPr>
            <a:spAutoFit/>
          </a:bodyPr>
          <a:lstStyle/>
          <a:p>
            <a:pPr marL="339328" lvl="2" indent="-85725"/>
            <a:r>
              <a:rPr lang="en-US" sz="1500" dirty="0"/>
              <a:t>Thomas E. Keane</a:t>
            </a:r>
          </a:p>
          <a:p>
            <a:pPr marL="339328" lvl="2" indent="-85725"/>
            <a:r>
              <a:rPr lang="en-US" sz="1500" dirty="0"/>
              <a:t>Paul Maroni</a:t>
            </a:r>
          </a:p>
          <a:p>
            <a:pPr marL="339328" lvl="2" indent="-85725"/>
            <a:r>
              <a:rPr lang="en-US" sz="1500" dirty="0"/>
              <a:t>David Penson</a:t>
            </a:r>
          </a:p>
          <a:p>
            <a:pPr marL="339328" lvl="2" indent="-85725"/>
            <a:r>
              <a:rPr lang="en-US" sz="1500" dirty="0"/>
              <a:t>Daniel P. Petrylak</a:t>
            </a:r>
          </a:p>
          <a:p>
            <a:pPr marL="339328" lvl="2" indent="-85725"/>
            <a:r>
              <a:rPr lang="en-US" sz="1500" dirty="0"/>
              <a:t>Ashley Ross</a:t>
            </a:r>
          </a:p>
          <a:p>
            <a:pPr marL="339328" lvl="2" indent="-85725"/>
            <a:r>
              <a:rPr lang="en-US" sz="1500" dirty="0"/>
              <a:t>Vlad </a:t>
            </a:r>
            <a:r>
              <a:rPr lang="en-US" sz="1500" dirty="0" err="1"/>
              <a:t>Mouraviev</a:t>
            </a:r>
            <a:endParaRPr lang="en-US" sz="1500" dirty="0"/>
          </a:p>
          <a:p>
            <a:pPr marL="339328" lvl="2" indent="-85725"/>
            <a:r>
              <a:rPr lang="en-US" sz="1500" dirty="0"/>
              <a:t>Robert E. Reiter</a:t>
            </a:r>
          </a:p>
          <a:p>
            <a:pPr marL="339328" lvl="2" indent="-85725"/>
            <a:r>
              <a:rPr lang="en-US" sz="1500" dirty="0"/>
              <a:t>Chaitanya </a:t>
            </a:r>
            <a:r>
              <a:rPr lang="en-US" sz="1500" dirty="0" err="1"/>
              <a:t>Divgi</a:t>
            </a:r>
            <a:endParaRPr lang="en-US" sz="1500" dirty="0"/>
          </a:p>
          <a:p>
            <a:pPr marL="339328" lvl="2" indent="-85725">
              <a:buNone/>
            </a:pPr>
            <a:r>
              <a:rPr lang="en-US" sz="1500" dirty="0"/>
              <a:t>Evan Y. Yu</a:t>
            </a:r>
          </a:p>
        </p:txBody>
      </p:sp>
      <p:pic>
        <p:nvPicPr>
          <p:cNvPr id="6" name="Picture 5">
            <a:extLst>
              <a:ext uri="{FF2B5EF4-FFF2-40B4-BE49-F238E27FC236}">
                <a16:creationId xmlns="" xmlns:a16="http://schemas.microsoft.com/office/drawing/2014/main" id="{9B55DD40-17A9-4AAC-88A6-EE56D9E70475}"/>
              </a:ext>
            </a:extLst>
          </p:cNvPr>
          <p:cNvPicPr>
            <a:picLocks noChangeAspect="1"/>
          </p:cNvPicPr>
          <p:nvPr/>
        </p:nvPicPr>
        <p:blipFill>
          <a:blip r:embed="rId4"/>
          <a:stretch>
            <a:fillRect/>
          </a:stretch>
        </p:blipFill>
        <p:spPr>
          <a:xfrm>
            <a:off x="-8203" y="843558"/>
            <a:ext cx="3572091" cy="4372366"/>
          </a:xfrm>
          <a:prstGeom prst="rect">
            <a:avLst/>
          </a:prstGeom>
        </p:spPr>
      </p:pic>
    </p:spTree>
    <p:extLst>
      <p:ext uri="{BB962C8B-B14F-4D97-AF65-F5344CB8AC3E}">
        <p14:creationId xmlns:p14="http://schemas.microsoft.com/office/powerpoint/2010/main" val="1847407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FF25D8-0BE9-4AAA-9D33-9CF71FC272BF}"/>
              </a:ext>
            </a:extLst>
          </p:cNvPr>
          <p:cNvSpPr>
            <a:spLocks noGrp="1"/>
          </p:cNvSpPr>
          <p:nvPr>
            <p:ph idx="1"/>
          </p:nvPr>
        </p:nvSpPr>
        <p:spPr>
          <a:xfrm>
            <a:off x="36718" y="1059582"/>
            <a:ext cx="9144000" cy="3528392"/>
          </a:xfrm>
        </p:spPr>
        <p:txBody>
          <a:bodyPr>
            <a:normAutofit fontScale="77500" lnSpcReduction="20000"/>
          </a:bodyPr>
          <a:lstStyle/>
          <a:p>
            <a:pPr>
              <a:buFont typeface="Wingdings" panose="05000000000000000000" pitchFamily="2" charset="2"/>
              <a:buChar char="Ø"/>
            </a:pPr>
            <a:r>
              <a:rPr lang="en-US" b="1" dirty="0"/>
              <a:t>Novel Imaging Modalities</a:t>
            </a:r>
          </a:p>
          <a:p>
            <a:pPr lvl="1">
              <a:buFont typeface="Wingdings" panose="05000000000000000000" pitchFamily="2" charset="2"/>
              <a:buChar char="Ø"/>
            </a:pPr>
            <a:r>
              <a:rPr lang="en-US" dirty="0"/>
              <a:t>Understand potential use:</a:t>
            </a:r>
          </a:p>
          <a:p>
            <a:pPr lvl="2">
              <a:buFont typeface="Wingdings" panose="05000000000000000000" pitchFamily="2" charset="2"/>
              <a:buChar char="Ø"/>
            </a:pPr>
            <a:r>
              <a:rPr lang="en-US" dirty="0"/>
              <a:t>For initial staging of patients with biochemically recurrent M0</a:t>
            </a:r>
          </a:p>
          <a:p>
            <a:pPr marL="914400" lvl="2" indent="0">
              <a:buNone/>
            </a:pPr>
            <a:r>
              <a:rPr lang="en-US" dirty="0"/>
              <a:t> (nmCRPC) or M1 prostate cancer </a:t>
            </a:r>
          </a:p>
          <a:p>
            <a:pPr lvl="2">
              <a:buFont typeface="Wingdings" panose="05000000000000000000" pitchFamily="2" charset="2"/>
              <a:buChar char="Ø"/>
            </a:pPr>
            <a:r>
              <a:rPr lang="en-US" dirty="0"/>
              <a:t>Men with CRPC</a:t>
            </a:r>
          </a:p>
          <a:p>
            <a:pPr>
              <a:buFont typeface="Wingdings" panose="05000000000000000000" pitchFamily="2" charset="2"/>
              <a:buChar char="Ø"/>
            </a:pPr>
            <a:r>
              <a:rPr lang="en-US" b="1" dirty="0"/>
              <a:t>Understand Rationale</a:t>
            </a:r>
          </a:p>
          <a:p>
            <a:pPr lvl="1">
              <a:buFont typeface="Wingdings" panose="05000000000000000000" pitchFamily="2" charset="2"/>
              <a:buChar char="Ø"/>
            </a:pPr>
            <a:r>
              <a:rPr lang="en-US" dirty="0"/>
              <a:t>Obtaining these scans</a:t>
            </a:r>
          </a:p>
          <a:p>
            <a:pPr lvl="1">
              <a:buFont typeface="Wingdings" panose="05000000000000000000" pitchFamily="2" charset="2"/>
              <a:buChar char="Ø"/>
            </a:pPr>
            <a:r>
              <a:rPr lang="en-US" dirty="0"/>
              <a:t>Frequency of ordering </a:t>
            </a:r>
          </a:p>
          <a:p>
            <a:pPr lvl="1">
              <a:buFont typeface="Wingdings" panose="05000000000000000000" pitchFamily="2" charset="2"/>
              <a:buChar char="Ø"/>
            </a:pPr>
            <a:r>
              <a:rPr lang="en-US" i="1" u="sng" dirty="0"/>
              <a:t>Understanding the integration of results into clinical </a:t>
            </a:r>
          </a:p>
          <a:p>
            <a:pPr marL="457200" lvl="1" indent="0">
              <a:buNone/>
            </a:pPr>
            <a:r>
              <a:rPr lang="en-US" i="1" u="sng" dirty="0"/>
              <a:t>decision making algorithms</a:t>
            </a:r>
          </a:p>
          <a:p>
            <a:pPr>
              <a:buFont typeface="Wingdings" panose="05000000000000000000" pitchFamily="2" charset="2"/>
              <a:buChar char="Ø"/>
            </a:pPr>
            <a:endParaRPr lang="en-US" dirty="0"/>
          </a:p>
        </p:txBody>
      </p:sp>
      <p:sp>
        <p:nvSpPr>
          <p:cNvPr id="3" name="TextBox 2">
            <a:extLst>
              <a:ext uri="{FF2B5EF4-FFF2-40B4-BE49-F238E27FC236}">
                <a16:creationId xmlns="" xmlns:a16="http://schemas.microsoft.com/office/drawing/2014/main" id="{BF2A389F-0D53-4D3F-BC53-EFD2447E9D8D}"/>
              </a:ext>
            </a:extLst>
          </p:cNvPr>
          <p:cNvSpPr txBox="1"/>
          <p:nvPr/>
        </p:nvSpPr>
        <p:spPr>
          <a:xfrm>
            <a:off x="0" y="17363"/>
            <a:ext cx="9180718" cy="923330"/>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5400" dirty="0">
                <a:latin typeface="Browallia New" panose="020B0604020202020204" pitchFamily="34" charset="-34"/>
                <a:cs typeface="Browallia New" panose="020B0604020202020204" pitchFamily="34" charset="-34"/>
              </a:rPr>
              <a:t>RADAR III: GOALS</a:t>
            </a:r>
          </a:p>
        </p:txBody>
      </p:sp>
    </p:spTree>
    <p:extLst>
      <p:ext uri="{BB962C8B-B14F-4D97-AF65-F5344CB8AC3E}">
        <p14:creationId xmlns:p14="http://schemas.microsoft.com/office/powerpoint/2010/main" val="1414931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15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15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6500"/>
                            </p:stCondLst>
                            <p:childTnLst>
                              <p:par>
                                <p:cTn id="33" presetID="10" presetClass="entr" presetSubtype="0" fill="hold" nodeType="afterEffect">
                                  <p:stCondLst>
                                    <p:cond delay="150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par>
                                <p:cTn id="36" presetID="15" presetClass="emph" presetSubtype="0" nodeType="withEffect">
                                  <p:stCondLst>
                                    <p:cond delay="1500"/>
                                  </p:stCondLst>
                                  <p:iterate type="lt">
                                    <p:tmAbs val="25"/>
                                  </p:iterate>
                                  <p:childTnLst>
                                    <p:set>
                                      <p:cBhvr override="childStyle">
                                        <p:cTn id="37" dur="indefinite"/>
                                        <p:tgtEl>
                                          <p:spTgt spid="2">
                                            <p:txEl>
                                              <p:pRg st="8" end="8"/>
                                            </p:txEl>
                                          </p:spTgt>
                                        </p:tgtEl>
                                        <p:attrNameLst>
                                          <p:attrName>style.fontWeight</p:attrName>
                                        </p:attrNameLst>
                                      </p:cBhvr>
                                      <p:to>
                                        <p:strVal val="bold"/>
                                      </p:to>
                                    </p:set>
                                  </p:childTnLst>
                                </p:cTn>
                              </p:par>
                              <p:par>
                                <p:cTn id="38" presetID="15" presetClass="emph" presetSubtype="0" nodeType="withEffect">
                                  <p:stCondLst>
                                    <p:cond delay="1500"/>
                                  </p:stCondLst>
                                  <p:iterate type="lt">
                                    <p:tmAbs val="25"/>
                                  </p:iterate>
                                  <p:childTnLst>
                                    <p:set>
                                      <p:cBhvr override="childStyle">
                                        <p:cTn id="39" dur="indefinite"/>
                                        <p:tgtEl>
                                          <p:spTgt spid="2">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FF25D8-0BE9-4AAA-9D33-9CF71FC272BF}"/>
              </a:ext>
            </a:extLst>
          </p:cNvPr>
          <p:cNvSpPr>
            <a:spLocks noGrp="1"/>
          </p:cNvSpPr>
          <p:nvPr>
            <p:ph idx="1"/>
          </p:nvPr>
        </p:nvSpPr>
        <p:spPr>
          <a:xfrm>
            <a:off x="36718" y="1059582"/>
            <a:ext cx="9144000" cy="3528392"/>
          </a:xfrm>
        </p:spPr>
        <p:txBody>
          <a:bodyPr>
            <a:normAutofit fontScale="85000" lnSpcReduction="20000"/>
          </a:bodyPr>
          <a:lstStyle/>
          <a:p>
            <a:pPr>
              <a:buFont typeface="Wingdings" panose="05000000000000000000" pitchFamily="2" charset="2"/>
              <a:buChar char="Ø"/>
            </a:pPr>
            <a:r>
              <a:rPr lang="en-US" b="1" dirty="0"/>
              <a:t>Gauge utilization of novel imaging modalities </a:t>
            </a:r>
          </a:p>
          <a:p>
            <a:pPr marL="0" indent="0">
              <a:buNone/>
            </a:pPr>
            <a:r>
              <a:rPr lang="en-US" b="1" dirty="0"/>
              <a:t>   amongst managing physicians</a:t>
            </a:r>
            <a:endParaRPr lang="en-US" dirty="0"/>
          </a:p>
          <a:p>
            <a:pPr lvl="1">
              <a:buFont typeface="Wingdings" panose="05000000000000000000" pitchFamily="2" charset="2"/>
              <a:buChar char="Ø"/>
            </a:pPr>
            <a:r>
              <a:rPr lang="en-US" dirty="0"/>
              <a:t>How fast/easy to implement into one’s practice?</a:t>
            </a:r>
          </a:p>
          <a:p>
            <a:pPr lvl="1">
              <a:buFont typeface="Wingdings" panose="05000000000000000000" pitchFamily="2" charset="2"/>
              <a:buChar char="Ø"/>
            </a:pPr>
            <a:r>
              <a:rPr lang="en-US" dirty="0"/>
              <a:t>Does practice setting impact timing of adherence? </a:t>
            </a:r>
          </a:p>
          <a:p>
            <a:pPr>
              <a:buFont typeface="Wingdings" panose="05000000000000000000" pitchFamily="2" charset="2"/>
              <a:buChar char="Ø"/>
            </a:pPr>
            <a:r>
              <a:rPr lang="en-US" b="1" dirty="0"/>
              <a:t>Redefine terminology</a:t>
            </a:r>
          </a:p>
          <a:p>
            <a:pPr lvl="1">
              <a:buFont typeface="Wingdings" panose="05000000000000000000" pitchFamily="2" charset="2"/>
              <a:buChar char="Ø"/>
            </a:pPr>
            <a:r>
              <a:rPr lang="en-US" dirty="0"/>
              <a:t>Does not accurately represent current treatment landscape</a:t>
            </a:r>
          </a:p>
          <a:p>
            <a:pPr lvl="2">
              <a:buFont typeface="Wingdings" panose="05000000000000000000" pitchFamily="2" charset="2"/>
              <a:buChar char="Ø"/>
            </a:pPr>
            <a:r>
              <a:rPr lang="en-US" dirty="0"/>
              <a:t>Biochemically recurrent, M0 or M1 </a:t>
            </a:r>
          </a:p>
          <a:p>
            <a:pPr>
              <a:buFont typeface="Wingdings" panose="05000000000000000000" pitchFamily="2" charset="2"/>
              <a:buChar char="Ø"/>
            </a:pPr>
            <a:r>
              <a:rPr lang="en-US" b="1" dirty="0"/>
              <a:t>Update existing RADAR I and II recommendations      </a:t>
            </a:r>
          </a:p>
          <a:p>
            <a:pPr marL="0" indent="0">
              <a:buNone/>
            </a:pPr>
            <a:r>
              <a:rPr lang="en-US" b="1" dirty="0"/>
              <a:t>   based on recent data </a:t>
            </a:r>
          </a:p>
          <a:p>
            <a:pPr>
              <a:buFont typeface="Wingdings" panose="05000000000000000000" pitchFamily="2" charset="2"/>
              <a:buChar char="Ø"/>
            </a:pPr>
            <a:endParaRPr lang="en-US" dirty="0"/>
          </a:p>
        </p:txBody>
      </p:sp>
      <p:sp>
        <p:nvSpPr>
          <p:cNvPr id="3" name="TextBox 2">
            <a:extLst>
              <a:ext uri="{FF2B5EF4-FFF2-40B4-BE49-F238E27FC236}">
                <a16:creationId xmlns="" xmlns:a16="http://schemas.microsoft.com/office/drawing/2014/main" id="{BF2A389F-0D53-4D3F-BC53-EFD2447E9D8D}"/>
              </a:ext>
            </a:extLst>
          </p:cNvPr>
          <p:cNvSpPr txBox="1"/>
          <p:nvPr/>
        </p:nvSpPr>
        <p:spPr>
          <a:xfrm>
            <a:off x="0" y="17363"/>
            <a:ext cx="9180718" cy="784830"/>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500" dirty="0">
                <a:latin typeface="+mj-lt"/>
                <a:cs typeface="Browallia New" panose="020B0604020202020204" pitchFamily="34" charset="-34"/>
              </a:rPr>
              <a:t>RADAR III: GOALS (CON’T)</a:t>
            </a:r>
          </a:p>
        </p:txBody>
      </p:sp>
    </p:spTree>
    <p:extLst>
      <p:ext uri="{BB962C8B-B14F-4D97-AF65-F5344CB8AC3E}">
        <p14:creationId xmlns:p14="http://schemas.microsoft.com/office/powerpoint/2010/main" val="2848860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1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4000"/>
                            </p:stCondLst>
                            <p:childTnLst>
                              <p:par>
                                <p:cTn id="25" presetID="10" presetClass="entr" presetSubtype="0" fill="hold" nodeType="afterEffect">
                                  <p:stCondLst>
                                    <p:cond delay="15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15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8000"/>
                            </p:stCondLst>
                            <p:childTnLst>
                              <p:par>
                                <p:cTn id="33" presetID="10" presetClass="entr" presetSubtype="0" fill="hold" nodeType="afterEffect">
                                  <p:stCondLst>
                                    <p:cond delay="150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par>
                                <p:cTn id="36" presetID="10" presetClass="entr" presetSubtype="0" fill="hold" nodeType="withEffect">
                                  <p:stCondLst>
                                    <p:cond delay="150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apezoid 26">
            <a:extLst>
              <a:ext uri="{FF2B5EF4-FFF2-40B4-BE49-F238E27FC236}">
                <a16:creationId xmlns="" xmlns:a16="http://schemas.microsoft.com/office/drawing/2014/main" id="{72F485CD-7CD5-024E-B421-AA2E4AB6EC15}"/>
              </a:ext>
            </a:extLst>
          </p:cNvPr>
          <p:cNvSpPr/>
          <p:nvPr/>
        </p:nvSpPr>
        <p:spPr>
          <a:xfrm rot="5400000">
            <a:off x="6278190" y="2094129"/>
            <a:ext cx="3975090" cy="123659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 xmlns:a16="http://schemas.microsoft.com/office/drawing/2014/main" id="{4CC956C7-9968-9C4F-AA36-CD0153402CA0}"/>
              </a:ext>
            </a:extLst>
          </p:cNvPr>
          <p:cNvSpPr/>
          <p:nvPr/>
        </p:nvSpPr>
        <p:spPr>
          <a:xfrm rot="5400000">
            <a:off x="4714920" y="2094129"/>
            <a:ext cx="3975090" cy="123659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 xmlns:a16="http://schemas.microsoft.com/office/drawing/2014/main" id="{EFC09359-A3BB-9F40-8C55-B674B7E7D4E5}"/>
              </a:ext>
            </a:extLst>
          </p:cNvPr>
          <p:cNvSpPr/>
          <p:nvPr/>
        </p:nvSpPr>
        <p:spPr>
          <a:xfrm rot="5400000">
            <a:off x="3196220" y="2056380"/>
            <a:ext cx="3975090" cy="123659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 xmlns:a16="http://schemas.microsoft.com/office/drawing/2014/main" id="{27CA5AE2-F70E-EA47-82A9-8ADD837AB739}"/>
              </a:ext>
            </a:extLst>
          </p:cNvPr>
          <p:cNvSpPr/>
          <p:nvPr/>
        </p:nvSpPr>
        <p:spPr>
          <a:xfrm rot="5400000">
            <a:off x="1684440" y="2078555"/>
            <a:ext cx="3975090" cy="123659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 xmlns:a16="http://schemas.microsoft.com/office/drawing/2014/main" id="{14447965-72BF-0541-BCD7-FA19FEC7B6B3}"/>
              </a:ext>
            </a:extLst>
          </p:cNvPr>
          <p:cNvSpPr/>
          <p:nvPr/>
        </p:nvSpPr>
        <p:spPr>
          <a:xfrm rot="5400000">
            <a:off x="106408" y="2078556"/>
            <a:ext cx="3975090" cy="123659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 xmlns:a16="http://schemas.microsoft.com/office/drawing/2014/main" id="{5629B9BD-BCCF-7741-B972-D81FFA4976C0}"/>
              </a:ext>
            </a:extLst>
          </p:cNvPr>
          <p:cNvSpPr/>
          <p:nvPr/>
        </p:nvSpPr>
        <p:spPr>
          <a:xfrm rot="5400000">
            <a:off x="-1361388" y="2094129"/>
            <a:ext cx="3975090" cy="123659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355A3547-9192-7043-A968-4C308283FF59}"/>
              </a:ext>
            </a:extLst>
          </p:cNvPr>
          <p:cNvSpPr txBox="1"/>
          <p:nvPr/>
        </p:nvSpPr>
        <p:spPr>
          <a:xfrm>
            <a:off x="6099745" y="1300532"/>
            <a:ext cx="1220478" cy="2716128"/>
          </a:xfrm>
          <a:prstGeom prst="rect">
            <a:avLst/>
          </a:prstGeom>
          <a:noFill/>
        </p:spPr>
        <p:txBody>
          <a:bodyPr wrap="square" rtlCol="0">
            <a:spAutoFit/>
          </a:bodyPr>
          <a:lstStyle/>
          <a:p>
            <a:pPr lvl="0"/>
            <a:r>
              <a:rPr lang="en-US" sz="1300" baseline="30000" dirty="0">
                <a:solidFill>
                  <a:schemeClr val="bg1"/>
                </a:solidFill>
              </a:rPr>
              <a:t>18</a:t>
            </a:r>
            <a:r>
              <a:rPr lang="en-US" sz="1300" dirty="0">
                <a:solidFill>
                  <a:schemeClr val="bg1"/>
                </a:solidFill>
              </a:rPr>
              <a:t>F-DCFPyL</a:t>
            </a:r>
          </a:p>
          <a:p>
            <a:pPr lvl="0"/>
            <a:endParaRPr lang="en-US" sz="1050" b="1" u="sng" dirty="0">
              <a:solidFill>
                <a:schemeClr val="bg1"/>
              </a:solidFill>
            </a:endParaRPr>
          </a:p>
          <a:p>
            <a:pPr lvl="0"/>
            <a:r>
              <a:rPr lang="en-US" sz="1050" b="1" u="sng" dirty="0">
                <a:solidFill>
                  <a:schemeClr val="bg1"/>
                </a:solidFill>
              </a:rPr>
              <a:t>Sensitivity: </a:t>
            </a:r>
          </a:p>
          <a:p>
            <a:pPr lvl="0"/>
            <a:r>
              <a:rPr lang="en-US" sz="1050" b="1" dirty="0">
                <a:solidFill>
                  <a:schemeClr val="bg1"/>
                </a:solidFill>
              </a:rPr>
              <a:t>71</a:t>
            </a:r>
            <a:r>
              <a:rPr lang="en-US" sz="1050" dirty="0">
                <a:solidFill>
                  <a:schemeClr val="bg1"/>
                </a:solidFill>
              </a:rPr>
              <a:t>%</a:t>
            </a:r>
            <a:endParaRPr lang="en-US" sz="1050" b="1" dirty="0">
              <a:solidFill>
                <a:schemeClr val="bg1"/>
              </a:solidFill>
            </a:endParaRPr>
          </a:p>
          <a:p>
            <a:pPr lvl="0"/>
            <a:r>
              <a:rPr lang="en-US" sz="1050" b="1" u="sng" dirty="0">
                <a:solidFill>
                  <a:schemeClr val="bg1"/>
                </a:solidFill>
              </a:rPr>
              <a:t>Specificity: </a:t>
            </a:r>
          </a:p>
          <a:p>
            <a:pPr lvl="0"/>
            <a:r>
              <a:rPr lang="en-US" sz="1050" dirty="0">
                <a:solidFill>
                  <a:schemeClr val="bg1"/>
                </a:solidFill>
              </a:rPr>
              <a:t>89%</a:t>
            </a:r>
            <a:endParaRPr lang="en-US" sz="1050" b="1" u="sng" dirty="0">
              <a:solidFill>
                <a:schemeClr val="bg1"/>
              </a:solidFill>
            </a:endParaRPr>
          </a:p>
          <a:p>
            <a:pPr lvl="0"/>
            <a:r>
              <a:rPr lang="en-US" sz="1050" b="1" u="sng" dirty="0">
                <a:solidFill>
                  <a:schemeClr val="bg1"/>
                </a:solidFill>
              </a:rPr>
              <a:t>Action:</a:t>
            </a:r>
            <a:r>
              <a:rPr lang="en-US" sz="1050" dirty="0">
                <a:solidFill>
                  <a:schemeClr val="bg1"/>
                </a:solidFill>
              </a:rPr>
              <a:t> </a:t>
            </a:r>
          </a:p>
          <a:p>
            <a:pPr lvl="0"/>
            <a:r>
              <a:rPr lang="en-US" sz="1050" dirty="0">
                <a:solidFill>
                  <a:schemeClr val="bg1"/>
                </a:solidFill>
              </a:rPr>
              <a:t>Binds PSMA</a:t>
            </a:r>
            <a:endParaRPr lang="en-US" sz="1050" b="1" u="sng" dirty="0">
              <a:solidFill>
                <a:schemeClr val="bg1"/>
              </a:solidFill>
            </a:endParaRPr>
          </a:p>
          <a:p>
            <a:pPr lvl="0"/>
            <a:r>
              <a:rPr lang="en-US" sz="1050" b="1" u="sng" dirty="0">
                <a:solidFill>
                  <a:schemeClr val="bg1"/>
                </a:solidFill>
              </a:rPr>
              <a:t>Indications:</a:t>
            </a:r>
            <a:r>
              <a:rPr lang="en-US" sz="1050" dirty="0">
                <a:solidFill>
                  <a:schemeClr val="bg1"/>
                </a:solidFill>
              </a:rPr>
              <a:t>      Detection of       occult lymph       nodes before      primary                 treatment; early   local and distant recurrence</a:t>
            </a:r>
            <a:endParaRPr lang="en-US" sz="1050" b="1" u="sng" dirty="0">
              <a:solidFill>
                <a:schemeClr val="bg1"/>
              </a:solidFill>
            </a:endParaRPr>
          </a:p>
        </p:txBody>
      </p:sp>
      <p:sp>
        <p:nvSpPr>
          <p:cNvPr id="10" name="TextBox 9">
            <a:extLst>
              <a:ext uri="{FF2B5EF4-FFF2-40B4-BE49-F238E27FC236}">
                <a16:creationId xmlns="" xmlns:a16="http://schemas.microsoft.com/office/drawing/2014/main" id="{F637FE7D-665F-8A48-B9A9-B668D7F74024}"/>
              </a:ext>
            </a:extLst>
          </p:cNvPr>
          <p:cNvSpPr txBox="1"/>
          <p:nvPr/>
        </p:nvSpPr>
        <p:spPr>
          <a:xfrm>
            <a:off x="7699321" y="1286059"/>
            <a:ext cx="1080120" cy="2323713"/>
          </a:xfrm>
          <a:prstGeom prst="rect">
            <a:avLst/>
          </a:prstGeom>
          <a:noFill/>
        </p:spPr>
        <p:txBody>
          <a:bodyPr wrap="square" rtlCol="0">
            <a:spAutoFit/>
          </a:bodyPr>
          <a:lstStyle/>
          <a:p>
            <a:pPr lvl="0"/>
            <a:r>
              <a:rPr lang="en-US" sz="1300" baseline="30000" dirty="0">
                <a:solidFill>
                  <a:schemeClr val="bg1"/>
                </a:solidFill>
              </a:rPr>
              <a:t>11</a:t>
            </a:r>
            <a:r>
              <a:rPr lang="en-US" sz="1300" dirty="0">
                <a:solidFill>
                  <a:schemeClr val="bg1"/>
                </a:solidFill>
              </a:rPr>
              <a:t>C-acetate</a:t>
            </a:r>
          </a:p>
          <a:p>
            <a:pPr lvl="0"/>
            <a:endParaRPr lang="en-US" sz="1200" dirty="0">
              <a:solidFill>
                <a:schemeClr val="bg1"/>
              </a:solidFill>
            </a:endParaRPr>
          </a:p>
          <a:p>
            <a:pPr lvl="0"/>
            <a:r>
              <a:rPr lang="en-US" sz="1200" b="1" u="sng" dirty="0">
                <a:solidFill>
                  <a:schemeClr val="bg1"/>
                </a:solidFill>
              </a:rPr>
              <a:t>Sensitivity</a:t>
            </a:r>
            <a:r>
              <a:rPr lang="en-US" sz="1200" dirty="0">
                <a:solidFill>
                  <a:schemeClr val="bg1"/>
                </a:solidFill>
              </a:rPr>
              <a:t>: 42-90%</a:t>
            </a:r>
          </a:p>
          <a:p>
            <a:pPr lvl="0"/>
            <a:r>
              <a:rPr lang="en-US" sz="1200" b="1" u="sng" dirty="0">
                <a:solidFill>
                  <a:schemeClr val="bg1"/>
                </a:solidFill>
              </a:rPr>
              <a:t>Specificity:</a:t>
            </a:r>
            <a:r>
              <a:rPr lang="en-US" sz="1200" b="1" dirty="0">
                <a:solidFill>
                  <a:schemeClr val="bg1"/>
                </a:solidFill>
              </a:rPr>
              <a:t> </a:t>
            </a:r>
            <a:r>
              <a:rPr lang="en-US" sz="1200" dirty="0">
                <a:solidFill>
                  <a:schemeClr val="bg1"/>
                </a:solidFill>
              </a:rPr>
              <a:t>62-96%</a:t>
            </a:r>
          </a:p>
          <a:p>
            <a:pPr lvl="0"/>
            <a:r>
              <a:rPr lang="en-US" sz="1200" b="1" u="sng" dirty="0">
                <a:solidFill>
                  <a:schemeClr val="bg1"/>
                </a:solidFill>
              </a:rPr>
              <a:t>Action:</a:t>
            </a:r>
            <a:r>
              <a:rPr lang="en-US" sz="1200" dirty="0">
                <a:solidFill>
                  <a:schemeClr val="bg1"/>
                </a:solidFill>
              </a:rPr>
              <a:t> Lipid Synthesis</a:t>
            </a:r>
            <a:endParaRPr lang="en-US" sz="1200" b="1" u="sng" dirty="0">
              <a:solidFill>
                <a:schemeClr val="bg1"/>
              </a:solidFill>
            </a:endParaRPr>
          </a:p>
          <a:p>
            <a:pPr lvl="0"/>
            <a:r>
              <a:rPr lang="en-US" sz="1200" b="1" u="sng" dirty="0">
                <a:solidFill>
                  <a:schemeClr val="bg1"/>
                </a:solidFill>
              </a:rPr>
              <a:t>Indications:</a:t>
            </a:r>
            <a:r>
              <a:rPr lang="en-US" sz="1200" dirty="0">
                <a:solidFill>
                  <a:schemeClr val="bg1"/>
                </a:solidFill>
              </a:rPr>
              <a:t> Identification of metastatic disease</a:t>
            </a:r>
            <a:endParaRPr lang="en-US" sz="1200" b="1" u="sng" dirty="0">
              <a:solidFill>
                <a:schemeClr val="bg1"/>
              </a:solidFill>
            </a:endParaRPr>
          </a:p>
        </p:txBody>
      </p:sp>
      <p:sp>
        <p:nvSpPr>
          <p:cNvPr id="13" name="TextBox 12">
            <a:extLst>
              <a:ext uri="{FF2B5EF4-FFF2-40B4-BE49-F238E27FC236}">
                <a16:creationId xmlns="" xmlns:a16="http://schemas.microsoft.com/office/drawing/2014/main" id="{4BEEBBBC-5EC7-1548-9A12-254C35BCECD4}"/>
              </a:ext>
            </a:extLst>
          </p:cNvPr>
          <p:cNvSpPr txBox="1"/>
          <p:nvPr/>
        </p:nvSpPr>
        <p:spPr>
          <a:xfrm>
            <a:off x="4586708" y="1278008"/>
            <a:ext cx="1220478" cy="2731517"/>
          </a:xfrm>
          <a:prstGeom prst="rect">
            <a:avLst/>
          </a:prstGeom>
          <a:noFill/>
        </p:spPr>
        <p:txBody>
          <a:bodyPr wrap="square" rtlCol="0">
            <a:spAutoFit/>
          </a:bodyPr>
          <a:lstStyle/>
          <a:p>
            <a:pPr lvl="0"/>
            <a:r>
              <a:rPr lang="en-US" sz="1400" baseline="30000" dirty="0">
                <a:solidFill>
                  <a:schemeClr val="bg1"/>
                </a:solidFill>
              </a:rPr>
              <a:t>18</a:t>
            </a:r>
            <a:r>
              <a:rPr lang="en-US" sz="1400" dirty="0">
                <a:solidFill>
                  <a:schemeClr val="bg1"/>
                </a:solidFill>
              </a:rPr>
              <a:t>F-DCFBC</a:t>
            </a:r>
          </a:p>
          <a:p>
            <a:pPr lvl="0"/>
            <a:endParaRPr lang="en-US" sz="1050" b="1" u="sng" dirty="0">
              <a:solidFill>
                <a:schemeClr val="bg1"/>
              </a:solidFill>
            </a:endParaRPr>
          </a:p>
          <a:p>
            <a:pPr lvl="0"/>
            <a:r>
              <a:rPr lang="en-US" sz="1050" b="1" u="sng" dirty="0">
                <a:solidFill>
                  <a:schemeClr val="bg1"/>
                </a:solidFill>
              </a:rPr>
              <a:t>Sensitivity: </a:t>
            </a:r>
          </a:p>
          <a:p>
            <a:pPr lvl="0"/>
            <a:r>
              <a:rPr lang="en-US" sz="1050" dirty="0">
                <a:solidFill>
                  <a:schemeClr val="bg1"/>
                </a:solidFill>
              </a:rPr>
              <a:t>92%</a:t>
            </a:r>
          </a:p>
          <a:p>
            <a:pPr lvl="0"/>
            <a:r>
              <a:rPr lang="en-US" sz="1050" b="1" u="sng" dirty="0">
                <a:solidFill>
                  <a:schemeClr val="bg1"/>
                </a:solidFill>
              </a:rPr>
              <a:t>Specificity: </a:t>
            </a:r>
          </a:p>
          <a:p>
            <a:pPr lvl="0"/>
            <a:r>
              <a:rPr lang="en-US" sz="1050" dirty="0">
                <a:solidFill>
                  <a:schemeClr val="bg1"/>
                </a:solidFill>
              </a:rPr>
              <a:t>88%</a:t>
            </a:r>
          </a:p>
          <a:p>
            <a:pPr lvl="0"/>
            <a:r>
              <a:rPr lang="en-US" sz="1050" b="1" u="sng" dirty="0">
                <a:solidFill>
                  <a:schemeClr val="bg1"/>
                </a:solidFill>
              </a:rPr>
              <a:t>Action:</a:t>
            </a:r>
            <a:r>
              <a:rPr lang="en-US" sz="1050" dirty="0">
                <a:solidFill>
                  <a:schemeClr val="bg1"/>
                </a:solidFill>
              </a:rPr>
              <a:t> Targets PSMA</a:t>
            </a:r>
            <a:endParaRPr lang="en-US" sz="1050" b="1" u="sng" dirty="0">
              <a:solidFill>
                <a:schemeClr val="bg1"/>
              </a:solidFill>
            </a:endParaRPr>
          </a:p>
          <a:p>
            <a:pPr lvl="0"/>
            <a:r>
              <a:rPr lang="en-US" sz="1050" b="1" u="sng" dirty="0">
                <a:solidFill>
                  <a:schemeClr val="bg1"/>
                </a:solidFill>
              </a:rPr>
              <a:t>Indications:</a:t>
            </a:r>
            <a:r>
              <a:rPr lang="en-US" sz="1050" dirty="0">
                <a:solidFill>
                  <a:schemeClr val="bg1"/>
                </a:solidFill>
              </a:rPr>
              <a:t>      Better selection  of primary           definitive              therapy,              hormone                sensitive and     CRPC </a:t>
            </a:r>
            <a:endParaRPr lang="en-US" sz="1050" b="1" u="sng" dirty="0">
              <a:solidFill>
                <a:schemeClr val="bg1"/>
              </a:solidFill>
            </a:endParaRPr>
          </a:p>
        </p:txBody>
      </p:sp>
      <p:sp>
        <p:nvSpPr>
          <p:cNvPr id="14" name="TextBox 13">
            <a:extLst>
              <a:ext uri="{FF2B5EF4-FFF2-40B4-BE49-F238E27FC236}">
                <a16:creationId xmlns="" xmlns:a16="http://schemas.microsoft.com/office/drawing/2014/main" id="{8FF9202E-E7CE-8849-92DC-CFB824C135EF}"/>
              </a:ext>
            </a:extLst>
          </p:cNvPr>
          <p:cNvSpPr txBox="1"/>
          <p:nvPr/>
        </p:nvSpPr>
        <p:spPr>
          <a:xfrm>
            <a:off x="3056506" y="1297380"/>
            <a:ext cx="1220478" cy="2562240"/>
          </a:xfrm>
          <a:prstGeom prst="rect">
            <a:avLst/>
          </a:prstGeom>
          <a:noFill/>
        </p:spPr>
        <p:txBody>
          <a:bodyPr wrap="square" rtlCol="0">
            <a:spAutoFit/>
          </a:bodyPr>
          <a:lstStyle/>
          <a:p>
            <a:pPr lvl="0"/>
            <a:r>
              <a:rPr lang="en-US" sz="1200" baseline="30000" dirty="0">
                <a:solidFill>
                  <a:schemeClr val="bg1"/>
                </a:solidFill>
              </a:rPr>
              <a:t>68</a:t>
            </a:r>
            <a:r>
              <a:rPr lang="en-US" sz="1200" dirty="0">
                <a:solidFill>
                  <a:schemeClr val="bg1"/>
                </a:solidFill>
              </a:rPr>
              <a:t>Ga-PSMA</a:t>
            </a:r>
          </a:p>
          <a:p>
            <a:pPr lvl="0"/>
            <a:endParaRPr lang="en-US" sz="1200" dirty="0">
              <a:solidFill>
                <a:schemeClr val="bg1"/>
              </a:solidFill>
            </a:endParaRPr>
          </a:p>
          <a:p>
            <a:pPr lvl="0"/>
            <a:r>
              <a:rPr lang="en-US" sz="1050" b="1" u="sng" dirty="0">
                <a:solidFill>
                  <a:schemeClr val="bg1"/>
                </a:solidFill>
              </a:rPr>
              <a:t>Sensitivity</a:t>
            </a:r>
            <a:r>
              <a:rPr lang="en-US" sz="1050" dirty="0">
                <a:solidFill>
                  <a:schemeClr val="bg1"/>
                </a:solidFill>
              </a:rPr>
              <a:t>:        63-86% </a:t>
            </a:r>
          </a:p>
          <a:p>
            <a:pPr lvl="0"/>
            <a:r>
              <a:rPr lang="en-US" sz="1050" b="1" u="sng" dirty="0">
                <a:solidFill>
                  <a:schemeClr val="bg1"/>
                </a:solidFill>
              </a:rPr>
              <a:t>Specificity</a:t>
            </a:r>
            <a:r>
              <a:rPr lang="en-US" sz="1050" dirty="0">
                <a:solidFill>
                  <a:schemeClr val="bg1"/>
                </a:solidFill>
              </a:rPr>
              <a:t>: </a:t>
            </a:r>
          </a:p>
          <a:p>
            <a:pPr lvl="0"/>
            <a:r>
              <a:rPr lang="en-US" sz="1050" dirty="0">
                <a:solidFill>
                  <a:schemeClr val="bg1"/>
                </a:solidFill>
              </a:rPr>
              <a:t>95-100%</a:t>
            </a:r>
          </a:p>
          <a:p>
            <a:pPr lvl="0"/>
            <a:r>
              <a:rPr lang="en-US" sz="1050" b="1" u="sng" dirty="0">
                <a:solidFill>
                  <a:schemeClr val="bg1"/>
                </a:solidFill>
              </a:rPr>
              <a:t>Action</a:t>
            </a:r>
            <a:r>
              <a:rPr lang="en-US" sz="1050" dirty="0">
                <a:solidFill>
                  <a:schemeClr val="bg1"/>
                </a:solidFill>
              </a:rPr>
              <a:t>: Targets PSMA</a:t>
            </a:r>
          </a:p>
          <a:p>
            <a:pPr lvl="0"/>
            <a:r>
              <a:rPr lang="en-US" sz="1050" b="1" u="sng" dirty="0">
                <a:solidFill>
                  <a:schemeClr val="bg1"/>
                </a:solidFill>
              </a:rPr>
              <a:t>Indications</a:t>
            </a:r>
            <a:r>
              <a:rPr lang="en-US" sz="1050" dirty="0">
                <a:solidFill>
                  <a:schemeClr val="bg1"/>
                </a:solidFill>
              </a:rPr>
              <a:t>: </a:t>
            </a:r>
          </a:p>
          <a:p>
            <a:pPr lvl="0"/>
            <a:r>
              <a:rPr lang="en-US" sz="1050" dirty="0">
                <a:solidFill>
                  <a:schemeClr val="bg1"/>
                </a:solidFill>
              </a:rPr>
              <a:t>High detection of local/distant sites of recurrence;   metastatic           disease in high   risk patients</a:t>
            </a:r>
          </a:p>
        </p:txBody>
      </p:sp>
      <p:sp>
        <p:nvSpPr>
          <p:cNvPr id="20" name="TextBox 19">
            <a:extLst>
              <a:ext uri="{FF2B5EF4-FFF2-40B4-BE49-F238E27FC236}">
                <a16:creationId xmlns="" xmlns:a16="http://schemas.microsoft.com/office/drawing/2014/main" id="{E39B192D-8624-CC4F-B4E6-D0CA0DC7670D}"/>
              </a:ext>
            </a:extLst>
          </p:cNvPr>
          <p:cNvSpPr txBox="1"/>
          <p:nvPr/>
        </p:nvSpPr>
        <p:spPr>
          <a:xfrm>
            <a:off x="1478954" y="1295513"/>
            <a:ext cx="1220478" cy="2423740"/>
          </a:xfrm>
          <a:prstGeom prst="rect">
            <a:avLst/>
          </a:prstGeom>
          <a:noFill/>
        </p:spPr>
        <p:txBody>
          <a:bodyPr wrap="square" rtlCol="0">
            <a:spAutoFit/>
          </a:bodyPr>
          <a:lstStyle/>
          <a:p>
            <a:pPr lvl="0"/>
            <a:r>
              <a:rPr lang="en-US" sz="1300" baseline="30000" dirty="0">
                <a:solidFill>
                  <a:schemeClr val="bg1"/>
                </a:solidFill>
              </a:rPr>
              <a:t>11</a:t>
            </a:r>
            <a:r>
              <a:rPr lang="en-US" sz="1300" dirty="0">
                <a:solidFill>
                  <a:schemeClr val="bg1"/>
                </a:solidFill>
              </a:rPr>
              <a:t>C-choline</a:t>
            </a:r>
          </a:p>
          <a:p>
            <a:pPr lvl="0"/>
            <a:endParaRPr lang="en-US" sz="1300" b="1" u="sng" dirty="0">
              <a:solidFill>
                <a:schemeClr val="bg1"/>
              </a:solidFill>
            </a:endParaRPr>
          </a:p>
          <a:p>
            <a:pPr lvl="0"/>
            <a:r>
              <a:rPr lang="en-US" sz="1050" b="1" u="sng" dirty="0">
                <a:solidFill>
                  <a:schemeClr val="bg1"/>
                </a:solidFill>
              </a:rPr>
              <a:t>Sensitivity</a:t>
            </a:r>
            <a:r>
              <a:rPr lang="en-US" sz="1050" dirty="0">
                <a:solidFill>
                  <a:schemeClr val="bg1"/>
                </a:solidFill>
              </a:rPr>
              <a:t>: </a:t>
            </a:r>
          </a:p>
          <a:p>
            <a:pPr lvl="0"/>
            <a:r>
              <a:rPr lang="en-US" sz="1050" dirty="0">
                <a:solidFill>
                  <a:schemeClr val="bg1"/>
                </a:solidFill>
              </a:rPr>
              <a:t>38-98%</a:t>
            </a:r>
          </a:p>
          <a:p>
            <a:pPr lvl="0"/>
            <a:r>
              <a:rPr lang="en-US" sz="1050" b="1" u="sng" dirty="0">
                <a:solidFill>
                  <a:schemeClr val="bg1"/>
                </a:solidFill>
              </a:rPr>
              <a:t>Specificity</a:t>
            </a:r>
            <a:r>
              <a:rPr lang="en-US" sz="1050" dirty="0">
                <a:solidFill>
                  <a:schemeClr val="bg1"/>
                </a:solidFill>
              </a:rPr>
              <a:t>: </a:t>
            </a:r>
          </a:p>
          <a:p>
            <a:pPr lvl="0"/>
            <a:r>
              <a:rPr lang="en-US" sz="1050" dirty="0">
                <a:solidFill>
                  <a:schemeClr val="bg1"/>
                </a:solidFill>
              </a:rPr>
              <a:t>50-100%</a:t>
            </a:r>
          </a:p>
          <a:p>
            <a:pPr lvl="0"/>
            <a:r>
              <a:rPr lang="en-US" sz="1050" b="1" u="sng" dirty="0">
                <a:solidFill>
                  <a:schemeClr val="bg1"/>
                </a:solidFill>
              </a:rPr>
              <a:t>Action</a:t>
            </a:r>
            <a:r>
              <a:rPr lang="en-US" sz="1050" dirty="0">
                <a:solidFill>
                  <a:schemeClr val="bg1"/>
                </a:solidFill>
              </a:rPr>
              <a:t>: Cell      membrane           synthesis</a:t>
            </a:r>
          </a:p>
          <a:p>
            <a:pPr lvl="0"/>
            <a:r>
              <a:rPr lang="en-US" sz="1050" b="1" u="sng" dirty="0">
                <a:solidFill>
                  <a:schemeClr val="bg1"/>
                </a:solidFill>
              </a:rPr>
              <a:t>Indications</a:t>
            </a:r>
            <a:r>
              <a:rPr lang="en-US" sz="1050" dirty="0">
                <a:solidFill>
                  <a:schemeClr val="bg1"/>
                </a:solidFill>
              </a:rPr>
              <a:t>:      Detection of        </a:t>
            </a:r>
            <a:r>
              <a:rPr lang="en-US" sz="1050" dirty="0" smtClean="0">
                <a:solidFill>
                  <a:schemeClr val="bg1"/>
                </a:solidFill>
              </a:rPr>
              <a:t>recurrent </a:t>
            </a:r>
            <a:r>
              <a:rPr lang="en-US" sz="1050" dirty="0">
                <a:solidFill>
                  <a:schemeClr val="bg1"/>
                </a:solidFill>
              </a:rPr>
              <a:t>disease in lymph node     </a:t>
            </a:r>
            <a:r>
              <a:rPr lang="en-US" sz="1000" dirty="0">
                <a:solidFill>
                  <a:schemeClr val="bg1"/>
                </a:solidFill>
              </a:rPr>
              <a:t>and soft tissues</a:t>
            </a:r>
          </a:p>
        </p:txBody>
      </p:sp>
      <p:sp>
        <p:nvSpPr>
          <p:cNvPr id="21" name="TextBox 20">
            <a:extLst>
              <a:ext uri="{FF2B5EF4-FFF2-40B4-BE49-F238E27FC236}">
                <a16:creationId xmlns="" xmlns:a16="http://schemas.microsoft.com/office/drawing/2014/main" id="{D7645251-722F-154B-B78F-33B739FA1B74}"/>
              </a:ext>
            </a:extLst>
          </p:cNvPr>
          <p:cNvSpPr txBox="1"/>
          <p:nvPr/>
        </p:nvSpPr>
        <p:spPr>
          <a:xfrm>
            <a:off x="23976" y="1295513"/>
            <a:ext cx="1220478" cy="2108269"/>
          </a:xfrm>
          <a:prstGeom prst="rect">
            <a:avLst/>
          </a:prstGeom>
          <a:noFill/>
        </p:spPr>
        <p:txBody>
          <a:bodyPr wrap="square" rtlCol="0">
            <a:spAutoFit/>
          </a:bodyPr>
          <a:lstStyle/>
          <a:p>
            <a:pPr lvl="0"/>
            <a:r>
              <a:rPr lang="en-US" sz="1300" baseline="30000" dirty="0">
                <a:solidFill>
                  <a:schemeClr val="bg1"/>
                </a:solidFill>
              </a:rPr>
              <a:t>18</a:t>
            </a:r>
            <a:r>
              <a:rPr lang="en-US" sz="1300" dirty="0">
                <a:solidFill>
                  <a:schemeClr val="bg1"/>
                </a:solidFill>
              </a:rPr>
              <a:t>F-FACBC</a:t>
            </a:r>
          </a:p>
          <a:p>
            <a:pPr lvl="0"/>
            <a:r>
              <a:rPr lang="en-US" sz="1300" dirty="0">
                <a:solidFill>
                  <a:schemeClr val="bg1"/>
                </a:solidFill>
              </a:rPr>
              <a:t>(</a:t>
            </a:r>
            <a:r>
              <a:rPr lang="en-US" sz="1300" dirty="0" err="1">
                <a:solidFill>
                  <a:schemeClr val="bg1"/>
                </a:solidFill>
              </a:rPr>
              <a:t>fluciclovine</a:t>
            </a:r>
            <a:r>
              <a:rPr lang="en-US" sz="1300" dirty="0">
                <a:solidFill>
                  <a:schemeClr val="bg1"/>
                </a:solidFill>
              </a:rPr>
              <a:t>)</a:t>
            </a:r>
          </a:p>
          <a:p>
            <a:pPr lvl="0"/>
            <a:endParaRPr lang="en-US" sz="1050" b="1" u="sng" dirty="0">
              <a:solidFill>
                <a:schemeClr val="bg1"/>
              </a:solidFill>
            </a:endParaRPr>
          </a:p>
          <a:p>
            <a:pPr lvl="0"/>
            <a:r>
              <a:rPr lang="en-US" sz="1050" b="1" u="sng" dirty="0">
                <a:solidFill>
                  <a:schemeClr val="bg1"/>
                </a:solidFill>
              </a:rPr>
              <a:t>Sensitivity</a:t>
            </a:r>
            <a:r>
              <a:rPr lang="en-US" sz="1050" dirty="0">
                <a:solidFill>
                  <a:schemeClr val="bg1"/>
                </a:solidFill>
              </a:rPr>
              <a:t>: </a:t>
            </a:r>
          </a:p>
          <a:p>
            <a:pPr lvl="0"/>
            <a:r>
              <a:rPr lang="en-US" sz="1050" dirty="0">
                <a:solidFill>
                  <a:schemeClr val="bg1"/>
                </a:solidFill>
              </a:rPr>
              <a:t>89-100%</a:t>
            </a:r>
          </a:p>
          <a:p>
            <a:pPr lvl="0"/>
            <a:r>
              <a:rPr lang="en-US" sz="1050" b="1" u="sng" dirty="0">
                <a:solidFill>
                  <a:schemeClr val="bg1"/>
                </a:solidFill>
              </a:rPr>
              <a:t>Specificity</a:t>
            </a:r>
            <a:r>
              <a:rPr lang="en-US" sz="1050" dirty="0">
                <a:solidFill>
                  <a:schemeClr val="bg1"/>
                </a:solidFill>
              </a:rPr>
              <a:t>:        67-70%</a:t>
            </a:r>
          </a:p>
          <a:p>
            <a:pPr lvl="0"/>
            <a:r>
              <a:rPr lang="en-US" sz="1050" b="1" u="sng" dirty="0">
                <a:solidFill>
                  <a:schemeClr val="bg1"/>
                </a:solidFill>
              </a:rPr>
              <a:t>Action</a:t>
            </a:r>
            <a:r>
              <a:rPr lang="en-US" sz="1050" dirty="0">
                <a:solidFill>
                  <a:schemeClr val="bg1"/>
                </a:solidFill>
              </a:rPr>
              <a:t>: Amino   Acid Transport</a:t>
            </a:r>
          </a:p>
          <a:p>
            <a:pPr lvl="0"/>
            <a:r>
              <a:rPr lang="en-US" sz="1050" b="1" u="sng" dirty="0">
                <a:solidFill>
                  <a:schemeClr val="bg1"/>
                </a:solidFill>
              </a:rPr>
              <a:t>Indications</a:t>
            </a:r>
            <a:r>
              <a:rPr lang="en-US" sz="1050" dirty="0">
                <a:solidFill>
                  <a:schemeClr val="bg1"/>
                </a:solidFill>
              </a:rPr>
              <a:t>:       Local and Distant recurrence</a:t>
            </a:r>
          </a:p>
        </p:txBody>
      </p:sp>
      <p:sp>
        <p:nvSpPr>
          <p:cNvPr id="3" name="TextBox 2">
            <a:extLst>
              <a:ext uri="{FF2B5EF4-FFF2-40B4-BE49-F238E27FC236}">
                <a16:creationId xmlns="" xmlns:a16="http://schemas.microsoft.com/office/drawing/2014/main" id="{BF2A389F-0D53-4D3F-BC53-EFD2447E9D8D}"/>
              </a:ext>
            </a:extLst>
          </p:cNvPr>
          <p:cNvSpPr txBox="1"/>
          <p:nvPr/>
        </p:nvSpPr>
        <p:spPr>
          <a:xfrm>
            <a:off x="0" y="74117"/>
            <a:ext cx="9180718" cy="553998"/>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000" dirty="0">
                <a:latin typeface="+mj-lt"/>
                <a:cs typeface="Browallia New" panose="020B0604020202020204" pitchFamily="34" charset="-34"/>
              </a:rPr>
              <a:t>RADAR III: RADIOPHARMACEUTICALS</a:t>
            </a:r>
          </a:p>
        </p:txBody>
      </p:sp>
    </p:spTree>
    <p:extLst>
      <p:ext uri="{BB962C8B-B14F-4D97-AF65-F5344CB8AC3E}">
        <p14:creationId xmlns:p14="http://schemas.microsoft.com/office/powerpoint/2010/main" val="186427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2A389F-0D53-4D3F-BC53-EFD2447E9D8D}"/>
              </a:ext>
            </a:extLst>
          </p:cNvPr>
          <p:cNvSpPr txBox="1"/>
          <p:nvPr/>
        </p:nvSpPr>
        <p:spPr>
          <a:xfrm>
            <a:off x="0" y="74117"/>
            <a:ext cx="9180718" cy="630942"/>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500" dirty="0">
                <a:latin typeface="+mj-lt"/>
                <a:cs typeface="Browallia New" panose="020B0604020202020204" pitchFamily="34" charset="-34"/>
              </a:rPr>
              <a:t>RADAR III: STUDIES EVALUATED</a:t>
            </a:r>
          </a:p>
        </p:txBody>
      </p:sp>
      <p:pic>
        <p:nvPicPr>
          <p:cNvPr id="5" name="Content Placeholder 4">
            <a:extLst>
              <a:ext uri="{FF2B5EF4-FFF2-40B4-BE49-F238E27FC236}">
                <a16:creationId xmlns="" xmlns:a16="http://schemas.microsoft.com/office/drawing/2014/main" id="{588CFF2A-184D-4979-AE95-C5C2AEE6C77B}"/>
              </a:ext>
            </a:extLst>
          </p:cNvPr>
          <p:cNvPicPr>
            <a:picLocks noGrp="1" noChangeAspect="1"/>
          </p:cNvPicPr>
          <p:nvPr>
            <p:ph idx="1"/>
          </p:nvPr>
        </p:nvPicPr>
        <p:blipFill>
          <a:blip r:embed="rId3"/>
          <a:stretch>
            <a:fillRect/>
          </a:stretch>
        </p:blipFill>
        <p:spPr>
          <a:xfrm>
            <a:off x="3923928" y="915566"/>
            <a:ext cx="5136406" cy="3558103"/>
          </a:xfrm>
        </p:spPr>
      </p:pic>
      <p:sp>
        <p:nvSpPr>
          <p:cNvPr id="6" name="TextBox 5">
            <a:extLst>
              <a:ext uri="{FF2B5EF4-FFF2-40B4-BE49-F238E27FC236}">
                <a16:creationId xmlns="" xmlns:a16="http://schemas.microsoft.com/office/drawing/2014/main" id="{1FFB9677-C088-4A6B-B429-B4CD6DDE043A}"/>
              </a:ext>
            </a:extLst>
          </p:cNvPr>
          <p:cNvSpPr txBox="1"/>
          <p:nvPr/>
        </p:nvSpPr>
        <p:spPr>
          <a:xfrm>
            <a:off x="90134" y="1171123"/>
            <a:ext cx="3833794" cy="304698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Studies evaluated for RADAR III</a:t>
            </a:r>
          </a:p>
          <a:p>
            <a:pPr marL="742950" lvl="1" indent="-285750">
              <a:buFont typeface="Wingdings" panose="05000000000000000000" pitchFamily="2" charset="2"/>
              <a:buChar char="Ø"/>
            </a:pPr>
            <a:r>
              <a:rPr lang="en-US" sz="1600" dirty="0"/>
              <a:t>Almost all were of patients with biochemical recurrence (BCR) </a:t>
            </a:r>
          </a:p>
          <a:p>
            <a:pPr marL="742950" lvl="1" indent="-285750">
              <a:buFont typeface="Wingdings" panose="05000000000000000000" pitchFamily="2" charset="2"/>
              <a:buChar char="Ø"/>
            </a:pPr>
            <a:r>
              <a:rPr lang="en-US" sz="1600" dirty="0"/>
              <a:t>Research focused on: </a:t>
            </a:r>
          </a:p>
          <a:p>
            <a:pPr marL="1200150" lvl="2" indent="-285750">
              <a:buFont typeface="Wingdings" panose="05000000000000000000" pitchFamily="2" charset="2"/>
              <a:buChar char="Ø"/>
            </a:pPr>
            <a:r>
              <a:rPr lang="en-US" sz="1600" dirty="0"/>
              <a:t>Choline</a:t>
            </a:r>
          </a:p>
          <a:p>
            <a:pPr marL="1200150" lvl="2" indent="-285750">
              <a:buFont typeface="Wingdings" panose="05000000000000000000" pitchFamily="2" charset="2"/>
              <a:buChar char="Ø"/>
            </a:pPr>
            <a:r>
              <a:rPr lang="en-US" sz="1600" dirty="0"/>
              <a:t>PSMA</a:t>
            </a:r>
          </a:p>
          <a:p>
            <a:pPr marL="1200150" lvl="2" indent="-285750">
              <a:buFont typeface="Wingdings" panose="05000000000000000000" pitchFamily="2" charset="2"/>
              <a:buChar char="Ø"/>
            </a:pPr>
            <a:r>
              <a:rPr lang="en-US" sz="1600" dirty="0" err="1"/>
              <a:t>Fluciclovine</a:t>
            </a:r>
            <a:r>
              <a:rPr lang="en-US" sz="1600" dirty="0"/>
              <a:t> </a:t>
            </a:r>
          </a:p>
          <a:p>
            <a:pPr marL="285750" indent="-285750">
              <a:buFont typeface="Wingdings" panose="05000000000000000000" pitchFamily="2" charset="2"/>
              <a:buChar char="Ø"/>
            </a:pPr>
            <a:r>
              <a:rPr lang="en-US" sz="1600" dirty="0"/>
              <a:t>BCR is where data is most                   mature</a:t>
            </a:r>
          </a:p>
          <a:p>
            <a:pPr marL="742950" lvl="1" indent="-285750">
              <a:buFont typeface="Wingdings" panose="05000000000000000000" pitchFamily="2" charset="2"/>
              <a:buChar char="Ø"/>
            </a:pPr>
            <a:r>
              <a:rPr lang="en-US" sz="1600" dirty="0"/>
              <a:t>Data shows these tools are far  superior to tools used in the      past (Tc bone scan/CT/PET). </a:t>
            </a:r>
          </a:p>
        </p:txBody>
      </p:sp>
    </p:spTree>
    <p:extLst>
      <p:ext uri="{BB962C8B-B14F-4D97-AF65-F5344CB8AC3E}">
        <p14:creationId xmlns:p14="http://schemas.microsoft.com/office/powerpoint/2010/main" val="207656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BC7C57-C9D3-48C2-8A20-F2543EA1A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35646"/>
            <a:ext cx="6404968" cy="2039132"/>
          </a:xfrm>
          <a:prstGeom prst="rect">
            <a:avLst/>
          </a:prstGeom>
        </p:spPr>
      </p:pic>
    </p:spTree>
    <p:extLst>
      <p:ext uri="{BB962C8B-B14F-4D97-AF65-F5344CB8AC3E}">
        <p14:creationId xmlns:p14="http://schemas.microsoft.com/office/powerpoint/2010/main" val="3151528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2A389F-0D53-4D3F-BC53-EFD2447E9D8D}"/>
              </a:ext>
            </a:extLst>
          </p:cNvPr>
          <p:cNvSpPr txBox="1"/>
          <p:nvPr/>
        </p:nvSpPr>
        <p:spPr>
          <a:xfrm>
            <a:off x="0" y="74117"/>
            <a:ext cx="9180718" cy="584775"/>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200" dirty="0">
                <a:latin typeface="+mj-lt"/>
                <a:cs typeface="Browallia New" panose="020B0604020202020204" pitchFamily="34" charset="-34"/>
              </a:rPr>
              <a:t>RADAR III: INSURANCE COVERAGE</a:t>
            </a:r>
          </a:p>
        </p:txBody>
      </p:sp>
      <p:sp>
        <p:nvSpPr>
          <p:cNvPr id="5" name="TextBox 4">
            <a:extLst>
              <a:ext uri="{FF2B5EF4-FFF2-40B4-BE49-F238E27FC236}">
                <a16:creationId xmlns="" xmlns:a16="http://schemas.microsoft.com/office/drawing/2014/main" id="{61A6E358-B83F-4ACE-8B12-E9BC496F87BE}"/>
              </a:ext>
            </a:extLst>
          </p:cNvPr>
          <p:cNvSpPr txBox="1"/>
          <p:nvPr/>
        </p:nvSpPr>
        <p:spPr>
          <a:xfrm>
            <a:off x="2339752" y="4731990"/>
            <a:ext cx="5544616" cy="400110"/>
          </a:xfrm>
          <a:prstGeom prst="rect">
            <a:avLst/>
          </a:prstGeom>
          <a:noFill/>
        </p:spPr>
        <p:txBody>
          <a:bodyPr wrap="square" rtlCol="0">
            <a:spAutoFit/>
          </a:bodyPr>
          <a:lstStyle/>
          <a:p>
            <a:r>
              <a:rPr lang="en-US" sz="1000" dirty="0"/>
              <a:t>*On-site cyclotron with site specific abbreviated new drug application</a:t>
            </a:r>
          </a:p>
          <a:p>
            <a:r>
              <a:rPr lang="en-US" sz="1000" dirty="0"/>
              <a:t>STS, subsequent treatment strategy </a:t>
            </a:r>
          </a:p>
        </p:txBody>
      </p:sp>
      <p:sp>
        <p:nvSpPr>
          <p:cNvPr id="2" name="Rectangle 1">
            <a:extLst>
              <a:ext uri="{FF2B5EF4-FFF2-40B4-BE49-F238E27FC236}">
                <a16:creationId xmlns="" xmlns:a16="http://schemas.microsoft.com/office/drawing/2014/main" id="{517ACB7C-5E86-4E4D-AE2B-FE2032FA964D}"/>
              </a:ext>
            </a:extLst>
          </p:cNvPr>
          <p:cNvSpPr/>
          <p:nvPr/>
        </p:nvSpPr>
        <p:spPr>
          <a:xfrm>
            <a:off x="611560" y="987574"/>
            <a:ext cx="34563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Scan Type</a:t>
            </a:r>
          </a:p>
        </p:txBody>
      </p:sp>
      <p:sp>
        <p:nvSpPr>
          <p:cNvPr id="7" name="Rectangle 6">
            <a:extLst>
              <a:ext uri="{FF2B5EF4-FFF2-40B4-BE49-F238E27FC236}">
                <a16:creationId xmlns="" xmlns:a16="http://schemas.microsoft.com/office/drawing/2014/main" id="{47E44113-1080-4546-8DEA-09348285054B}"/>
              </a:ext>
            </a:extLst>
          </p:cNvPr>
          <p:cNvSpPr/>
          <p:nvPr/>
        </p:nvSpPr>
        <p:spPr>
          <a:xfrm>
            <a:off x="611560" y="1907684"/>
            <a:ext cx="3456384"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baseline="30000" dirty="0"/>
          </a:p>
          <a:p>
            <a:pPr lvl="0"/>
            <a:r>
              <a:rPr lang="en-US" sz="1600" baseline="30000" dirty="0"/>
              <a:t>18</a:t>
            </a:r>
            <a:r>
              <a:rPr lang="en-US" sz="1600" dirty="0"/>
              <a:t>F-fluciclovine PET/CT</a:t>
            </a:r>
          </a:p>
          <a:p>
            <a:pPr lvl="0"/>
            <a:endParaRPr lang="en-US" sz="1600" dirty="0"/>
          </a:p>
          <a:p>
            <a:pPr lvl="0"/>
            <a:r>
              <a:rPr lang="en-US" sz="1600" baseline="30000" dirty="0"/>
              <a:t>11</a:t>
            </a:r>
            <a:r>
              <a:rPr lang="en-US" sz="1600" dirty="0"/>
              <a:t>C- choline PET/CT</a:t>
            </a:r>
          </a:p>
          <a:p>
            <a:pPr lvl="0"/>
            <a:endParaRPr lang="en-US" sz="1600" dirty="0"/>
          </a:p>
          <a:p>
            <a:pPr lvl="0"/>
            <a:r>
              <a:rPr lang="en-US" sz="1600" baseline="30000" dirty="0"/>
              <a:t>18</a:t>
            </a:r>
            <a:r>
              <a:rPr lang="en-US" sz="1600" dirty="0"/>
              <a:t>F-NaF PET/CT</a:t>
            </a:r>
          </a:p>
          <a:p>
            <a:pPr lvl="0"/>
            <a:endParaRPr lang="en-US" sz="1600" dirty="0"/>
          </a:p>
          <a:p>
            <a:pPr lvl="0"/>
            <a:r>
              <a:rPr lang="en-US" sz="1600" baseline="30000" dirty="0"/>
              <a:t>18</a:t>
            </a:r>
            <a:r>
              <a:rPr lang="en-US" sz="1600" dirty="0"/>
              <a:t>F-FDG PET/CT</a:t>
            </a:r>
          </a:p>
          <a:p>
            <a:pPr lvl="0"/>
            <a:endParaRPr lang="en-US" sz="1600" dirty="0"/>
          </a:p>
          <a:p>
            <a:pPr lvl="0"/>
            <a:r>
              <a:rPr lang="en-US" sz="1600" baseline="30000" dirty="0"/>
              <a:t>68</a:t>
            </a:r>
            <a:r>
              <a:rPr lang="en-US" sz="1600" dirty="0"/>
              <a:t>Ga-PSMA PET/CT</a:t>
            </a:r>
          </a:p>
        </p:txBody>
      </p:sp>
      <p:sp>
        <p:nvSpPr>
          <p:cNvPr id="8" name="Rectangle 7">
            <a:extLst>
              <a:ext uri="{FF2B5EF4-FFF2-40B4-BE49-F238E27FC236}">
                <a16:creationId xmlns="" xmlns:a16="http://schemas.microsoft.com/office/drawing/2014/main" id="{D61AD9B6-D3E4-1644-ACD9-0ACDF94020BC}"/>
              </a:ext>
            </a:extLst>
          </p:cNvPr>
          <p:cNvSpPr/>
          <p:nvPr/>
        </p:nvSpPr>
        <p:spPr>
          <a:xfrm>
            <a:off x="4788024" y="1923679"/>
            <a:ext cx="3456384" cy="255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t>Yes</a:t>
            </a:r>
          </a:p>
          <a:p>
            <a:pPr lvl="0"/>
            <a:endParaRPr lang="en-US" sz="1600" dirty="0"/>
          </a:p>
          <a:p>
            <a:pPr lvl="0"/>
            <a:r>
              <a:rPr lang="en-US" sz="1600" dirty="0"/>
              <a:t>Yes (Limited*)</a:t>
            </a:r>
          </a:p>
          <a:p>
            <a:pPr lvl="0"/>
            <a:endParaRPr lang="en-US" sz="1600" dirty="0"/>
          </a:p>
          <a:p>
            <a:pPr lvl="0"/>
            <a:r>
              <a:rPr lang="en-US" sz="1600" dirty="0"/>
              <a:t>No</a:t>
            </a:r>
          </a:p>
          <a:p>
            <a:pPr lvl="0"/>
            <a:endParaRPr lang="en-US" dirty="0"/>
          </a:p>
          <a:p>
            <a:pPr lvl="0"/>
            <a:r>
              <a:rPr lang="en-US" sz="1600" dirty="0"/>
              <a:t>Yes (STS)</a:t>
            </a:r>
          </a:p>
          <a:p>
            <a:pPr lvl="0"/>
            <a:endParaRPr lang="en-US" sz="1600" dirty="0"/>
          </a:p>
          <a:p>
            <a:pPr lvl="0"/>
            <a:r>
              <a:rPr lang="en-US" sz="1600" dirty="0"/>
              <a:t>No</a:t>
            </a:r>
          </a:p>
        </p:txBody>
      </p:sp>
      <p:sp>
        <p:nvSpPr>
          <p:cNvPr id="9" name="Rectangle 8">
            <a:extLst>
              <a:ext uri="{FF2B5EF4-FFF2-40B4-BE49-F238E27FC236}">
                <a16:creationId xmlns="" xmlns:a16="http://schemas.microsoft.com/office/drawing/2014/main" id="{FF5BE9A8-FD48-1D45-926F-E87F29D9F5D4}"/>
              </a:ext>
            </a:extLst>
          </p:cNvPr>
          <p:cNvSpPr/>
          <p:nvPr/>
        </p:nvSpPr>
        <p:spPr>
          <a:xfrm>
            <a:off x="4788024" y="1023578"/>
            <a:ext cx="34563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t>Medicare             Coverage</a:t>
            </a:r>
          </a:p>
        </p:txBody>
      </p:sp>
    </p:spTree>
    <p:extLst>
      <p:ext uri="{BB962C8B-B14F-4D97-AF65-F5344CB8AC3E}">
        <p14:creationId xmlns:p14="http://schemas.microsoft.com/office/powerpoint/2010/main" val="130722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FF25D8-0BE9-4AAA-9D33-9CF71FC272BF}"/>
              </a:ext>
            </a:extLst>
          </p:cNvPr>
          <p:cNvSpPr>
            <a:spLocks noGrp="1"/>
          </p:cNvSpPr>
          <p:nvPr>
            <p:ph idx="1"/>
          </p:nvPr>
        </p:nvSpPr>
        <p:spPr>
          <a:xfrm>
            <a:off x="51809" y="1326128"/>
            <a:ext cx="5399378" cy="3211323"/>
          </a:xfrm>
        </p:spPr>
        <p:txBody>
          <a:bodyPr>
            <a:normAutofit fontScale="40000" lnSpcReduction="20000"/>
          </a:bodyPr>
          <a:lstStyle/>
          <a:p>
            <a:r>
              <a:rPr lang="en-US" sz="4000" b="1" dirty="0"/>
              <a:t>ERPC not CRPC per the Working Group </a:t>
            </a:r>
            <a:endParaRPr lang="en-US" sz="4000" dirty="0"/>
          </a:p>
          <a:p>
            <a:pPr lvl="1">
              <a:buFont typeface="Wingdings" panose="05000000000000000000" pitchFamily="2" charset="2"/>
              <a:buChar char="Ø"/>
            </a:pPr>
            <a:r>
              <a:rPr lang="en-US" sz="4000" dirty="0"/>
              <a:t>Rationale suggested before in the past </a:t>
            </a:r>
          </a:p>
          <a:p>
            <a:pPr>
              <a:buFont typeface="Wingdings" panose="05000000000000000000" pitchFamily="2" charset="2"/>
              <a:buChar char="Ø"/>
            </a:pPr>
            <a:r>
              <a:rPr lang="en-US" sz="4000" b="1" dirty="0"/>
              <a:t>RADAR III guidelines include:</a:t>
            </a:r>
          </a:p>
          <a:p>
            <a:pPr lvl="1">
              <a:buFont typeface="Wingdings" panose="05000000000000000000" pitchFamily="2" charset="2"/>
              <a:buChar char="Ø"/>
            </a:pPr>
            <a:r>
              <a:rPr lang="en-US" sz="4000" dirty="0"/>
              <a:t>Men with PSA/other progression post adequate ADT</a:t>
            </a:r>
          </a:p>
          <a:p>
            <a:pPr lvl="2">
              <a:buFont typeface="Wingdings" panose="05000000000000000000" pitchFamily="2" charset="2"/>
              <a:buChar char="Ø"/>
            </a:pPr>
            <a:r>
              <a:rPr lang="en-US" sz="3500" dirty="0"/>
              <a:t>Any stage of PC: Label them as ERPC</a:t>
            </a:r>
          </a:p>
          <a:p>
            <a:pPr>
              <a:buFont typeface="Wingdings" panose="05000000000000000000" pitchFamily="2" charset="2"/>
              <a:buChar char="Ø"/>
            </a:pPr>
            <a:r>
              <a:rPr lang="en-US" sz="4000" b="1" dirty="0"/>
              <a:t>Patient label: </a:t>
            </a:r>
            <a:r>
              <a:rPr lang="en-US" sz="4000" b="1" dirty="0" err="1"/>
              <a:t>nmERPC</a:t>
            </a:r>
            <a:endParaRPr lang="en-US" sz="4000" b="1" dirty="0"/>
          </a:p>
          <a:p>
            <a:pPr lvl="1">
              <a:buFont typeface="Wingdings" panose="05000000000000000000" pitchFamily="2" charset="2"/>
              <a:buChar char="Ø"/>
            </a:pPr>
            <a:r>
              <a:rPr lang="en-US" sz="4000" dirty="0"/>
              <a:t>Men with progression post ADT</a:t>
            </a:r>
          </a:p>
          <a:p>
            <a:pPr lvl="1">
              <a:buFont typeface="Wingdings" panose="05000000000000000000" pitchFamily="2" charset="2"/>
              <a:buChar char="Ø"/>
            </a:pPr>
            <a:r>
              <a:rPr lang="en-US" sz="4000" dirty="0"/>
              <a:t>Negative conventional imaging (CI)</a:t>
            </a:r>
          </a:p>
          <a:p>
            <a:pPr lvl="1">
              <a:buFont typeface="Wingdings" panose="05000000000000000000" pitchFamily="2" charset="2"/>
              <a:buChar char="Ø"/>
            </a:pPr>
            <a:r>
              <a:rPr lang="en-US" sz="4000" dirty="0"/>
              <a:t>Should be labeled </a:t>
            </a:r>
            <a:r>
              <a:rPr lang="en-US" sz="4000" dirty="0" err="1"/>
              <a:t>nmERPC</a:t>
            </a:r>
            <a:endParaRPr lang="en-US" sz="4000" dirty="0"/>
          </a:p>
          <a:p>
            <a:pPr>
              <a:buFont typeface="Wingdings" panose="05000000000000000000" pitchFamily="2" charset="2"/>
              <a:buChar char="Ø"/>
            </a:pPr>
            <a:r>
              <a:rPr lang="en-US" sz="4000" b="1" dirty="0"/>
              <a:t>Patient label: </a:t>
            </a:r>
            <a:r>
              <a:rPr lang="en-US" sz="4000" b="1" dirty="0" err="1"/>
              <a:t>nmERPC</a:t>
            </a:r>
            <a:r>
              <a:rPr lang="en-US" sz="4000" b="1" dirty="0"/>
              <a:t>*</a:t>
            </a:r>
          </a:p>
          <a:p>
            <a:pPr lvl="1">
              <a:buFont typeface="Wingdings" panose="05000000000000000000" pitchFamily="2" charset="2"/>
              <a:buChar char="Ø"/>
            </a:pPr>
            <a:r>
              <a:rPr lang="en-US" sz="4000" dirty="0"/>
              <a:t>Men with progression post ADT</a:t>
            </a:r>
          </a:p>
          <a:p>
            <a:pPr lvl="1">
              <a:buFont typeface="Wingdings" panose="05000000000000000000" pitchFamily="2" charset="2"/>
              <a:buChar char="Ø"/>
            </a:pPr>
            <a:r>
              <a:rPr lang="en-US" sz="4000" dirty="0"/>
              <a:t>Negative NGI</a:t>
            </a:r>
          </a:p>
          <a:p>
            <a:pPr lvl="1">
              <a:buFont typeface="Wingdings" panose="05000000000000000000" pitchFamily="2" charset="2"/>
              <a:buChar char="Ø"/>
            </a:pPr>
            <a:r>
              <a:rPr lang="en-US" sz="4000" dirty="0"/>
              <a:t>Should be labeled as *</a:t>
            </a:r>
            <a:r>
              <a:rPr lang="en-US" sz="4000" dirty="0" err="1"/>
              <a:t>nmERPC</a:t>
            </a:r>
            <a:endParaRPr lang="en-US" sz="4000" dirty="0"/>
          </a:p>
          <a:p>
            <a:pPr lvl="1">
              <a:buFont typeface="Wingdings" panose="05000000000000000000" pitchFamily="2" charset="2"/>
              <a:buChar char="Ø"/>
            </a:pPr>
            <a:endParaRPr lang="en-US" dirty="0"/>
          </a:p>
        </p:txBody>
      </p:sp>
      <p:sp>
        <p:nvSpPr>
          <p:cNvPr id="3" name="TextBox 2">
            <a:extLst>
              <a:ext uri="{FF2B5EF4-FFF2-40B4-BE49-F238E27FC236}">
                <a16:creationId xmlns="" xmlns:a16="http://schemas.microsoft.com/office/drawing/2014/main" id="{BF2A389F-0D53-4D3F-BC53-EFD2447E9D8D}"/>
              </a:ext>
            </a:extLst>
          </p:cNvPr>
          <p:cNvSpPr txBox="1"/>
          <p:nvPr/>
        </p:nvSpPr>
        <p:spPr>
          <a:xfrm>
            <a:off x="0" y="-20538"/>
            <a:ext cx="9180718" cy="110799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2200" dirty="0">
                <a:latin typeface="+mj-lt"/>
                <a:cs typeface="Browallia New" panose="020B0604020202020204" pitchFamily="34" charset="-34"/>
              </a:rPr>
              <a:t>RADAR III: TIME FOR A CHANGE IN TERMINOLOGY: </a:t>
            </a:r>
          </a:p>
          <a:p>
            <a:r>
              <a:rPr lang="en-US" sz="2200" b="1" dirty="0">
                <a:latin typeface="+mj-lt"/>
                <a:cs typeface="Browallia New" panose="020B0604020202020204" pitchFamily="34" charset="-34"/>
              </a:rPr>
              <a:t>ENDOCRINE</a:t>
            </a:r>
            <a:r>
              <a:rPr lang="en-US" sz="2200" dirty="0">
                <a:latin typeface="+mj-lt"/>
                <a:cs typeface="Browallia New" panose="020B0604020202020204" pitchFamily="34" charset="-34"/>
              </a:rPr>
              <a:t> RESISTANT (ERPC)</a:t>
            </a:r>
          </a:p>
          <a:p>
            <a:r>
              <a:rPr lang="en-US" sz="2200" i="1" u="sng" dirty="0">
                <a:latin typeface="+mj-lt"/>
                <a:cs typeface="Browallia New" panose="020B0604020202020204" pitchFamily="34" charset="-34"/>
              </a:rPr>
              <a:t>NOT</a:t>
            </a:r>
            <a:r>
              <a:rPr lang="en-US" sz="2200" dirty="0">
                <a:latin typeface="+mj-lt"/>
                <a:cs typeface="Browallia New" panose="020B0604020202020204" pitchFamily="34" charset="-34"/>
              </a:rPr>
              <a:t> </a:t>
            </a:r>
            <a:r>
              <a:rPr lang="en-US" sz="2200" b="1" dirty="0">
                <a:latin typeface="+mj-lt"/>
                <a:cs typeface="Browallia New" panose="020B0604020202020204" pitchFamily="34" charset="-34"/>
              </a:rPr>
              <a:t>CASTRATE</a:t>
            </a:r>
            <a:r>
              <a:rPr lang="en-US" sz="2200" dirty="0">
                <a:latin typeface="+mj-lt"/>
                <a:cs typeface="Browallia New" panose="020B0604020202020204" pitchFamily="34" charset="-34"/>
              </a:rPr>
              <a:t> RESISTANT PROSTATE CANCER (CRPC)</a:t>
            </a:r>
          </a:p>
        </p:txBody>
      </p:sp>
      <p:sp>
        <p:nvSpPr>
          <p:cNvPr id="4" name="TextBox 3">
            <a:extLst>
              <a:ext uri="{FF2B5EF4-FFF2-40B4-BE49-F238E27FC236}">
                <a16:creationId xmlns="" xmlns:a16="http://schemas.microsoft.com/office/drawing/2014/main" id="{85D61863-5BD5-4315-B99A-77914A89DBF4}"/>
              </a:ext>
            </a:extLst>
          </p:cNvPr>
          <p:cNvSpPr txBox="1"/>
          <p:nvPr/>
        </p:nvSpPr>
        <p:spPr>
          <a:xfrm>
            <a:off x="5584221" y="2702117"/>
            <a:ext cx="3600400" cy="646331"/>
          </a:xfrm>
          <a:prstGeom prst="rect">
            <a:avLst/>
          </a:prstGeom>
          <a:noFill/>
        </p:spPr>
        <p:txBody>
          <a:bodyPr wrap="square" rtlCol="0">
            <a:spAutoFit/>
          </a:bodyPr>
          <a:lstStyle/>
          <a:p>
            <a:r>
              <a:rPr lang="en-US" b="1" dirty="0" err="1"/>
              <a:t>mERPC</a:t>
            </a:r>
            <a:r>
              <a:rPr lang="en-US" dirty="0"/>
              <a:t>: Positive METS via CI</a:t>
            </a:r>
          </a:p>
          <a:p>
            <a:endParaRPr lang="en-US" dirty="0"/>
          </a:p>
        </p:txBody>
      </p:sp>
      <p:cxnSp>
        <p:nvCxnSpPr>
          <p:cNvPr id="6" name="Straight Arrow Connector 5">
            <a:extLst>
              <a:ext uri="{FF2B5EF4-FFF2-40B4-BE49-F238E27FC236}">
                <a16:creationId xmlns="" xmlns:a16="http://schemas.microsoft.com/office/drawing/2014/main" id="{07154D02-08C3-4E66-8BA6-6FC6FAD42629}"/>
              </a:ext>
            </a:extLst>
          </p:cNvPr>
          <p:cNvCxnSpPr>
            <a:cxnSpLocks/>
          </p:cNvCxnSpPr>
          <p:nvPr/>
        </p:nvCxnSpPr>
        <p:spPr>
          <a:xfrm>
            <a:off x="3995936" y="2859782"/>
            <a:ext cx="1584382"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 xmlns:a16="http://schemas.microsoft.com/office/drawing/2014/main" id="{61CB0DB8-2EF7-489C-BAFC-A10E48C07446}"/>
              </a:ext>
            </a:extLst>
          </p:cNvPr>
          <p:cNvCxnSpPr>
            <a:cxnSpLocks/>
          </p:cNvCxnSpPr>
          <p:nvPr/>
        </p:nvCxnSpPr>
        <p:spPr>
          <a:xfrm>
            <a:off x="2195736" y="4155926"/>
            <a:ext cx="3384582"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F7B5F3A4-E593-498D-A435-6812F8489F4E}"/>
              </a:ext>
            </a:extLst>
          </p:cNvPr>
          <p:cNvSpPr txBox="1"/>
          <p:nvPr/>
        </p:nvSpPr>
        <p:spPr>
          <a:xfrm>
            <a:off x="5580318" y="3891120"/>
            <a:ext cx="3600400" cy="646331"/>
          </a:xfrm>
          <a:prstGeom prst="rect">
            <a:avLst/>
          </a:prstGeom>
          <a:noFill/>
        </p:spPr>
        <p:txBody>
          <a:bodyPr wrap="square" rtlCol="0">
            <a:spAutoFit/>
          </a:bodyPr>
          <a:lstStyle/>
          <a:p>
            <a:r>
              <a:rPr lang="en-US" b="1" dirty="0" err="1"/>
              <a:t>mERPC</a:t>
            </a:r>
            <a:r>
              <a:rPr lang="en-US" b="1" dirty="0"/>
              <a:t>*</a:t>
            </a:r>
            <a:r>
              <a:rPr lang="en-US" dirty="0"/>
              <a:t>: Positive METS via NGI</a:t>
            </a:r>
          </a:p>
          <a:p>
            <a:endParaRPr lang="en-US" dirty="0"/>
          </a:p>
        </p:txBody>
      </p:sp>
    </p:spTree>
    <p:extLst>
      <p:ext uri="{BB962C8B-B14F-4D97-AF65-F5344CB8AC3E}">
        <p14:creationId xmlns:p14="http://schemas.microsoft.com/office/powerpoint/2010/main" val="2795989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500"/>
                                        <p:tgtEl>
                                          <p:spTgt spid="2">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fade">
                                      <p:cBhvr>
                                        <p:cTn id="50" dur="500"/>
                                        <p:tgtEl>
                                          <p:spTgt spid="2">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Effect transition="in" filter="fade">
                                      <p:cBhvr>
                                        <p:cTn id="53" dur="500"/>
                                        <p:tgtEl>
                                          <p:spTgt spid="2">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FF25D8-0BE9-4AAA-9D33-9CF71FC272BF}"/>
              </a:ext>
            </a:extLst>
          </p:cNvPr>
          <p:cNvSpPr>
            <a:spLocks noGrp="1"/>
          </p:cNvSpPr>
          <p:nvPr>
            <p:ph idx="1"/>
          </p:nvPr>
        </p:nvSpPr>
        <p:spPr/>
        <p:txBody>
          <a:bodyPr>
            <a:normAutofit fontScale="77500" lnSpcReduction="20000"/>
          </a:bodyPr>
          <a:lstStyle/>
          <a:p>
            <a:pPr>
              <a:buFont typeface="Wingdings" panose="05000000000000000000" pitchFamily="2" charset="2"/>
              <a:buChar char="Ø"/>
            </a:pPr>
            <a:r>
              <a:rPr lang="en-US" b="1" dirty="0"/>
              <a:t>Conventional imaging, followed by NGI if:</a:t>
            </a:r>
          </a:p>
          <a:p>
            <a:pPr lvl="1">
              <a:buFont typeface="Wingdings" panose="05000000000000000000" pitchFamily="2" charset="2"/>
              <a:buChar char="Ø"/>
            </a:pPr>
            <a:r>
              <a:rPr lang="en-US" dirty="0"/>
              <a:t>CI is equivocal or negative</a:t>
            </a:r>
          </a:p>
          <a:p>
            <a:pPr lvl="1">
              <a:buFont typeface="Wingdings" panose="05000000000000000000" pitchFamily="2" charset="2"/>
              <a:buChar char="Ø"/>
            </a:pPr>
            <a:r>
              <a:rPr lang="en-US" dirty="0"/>
              <a:t>Clinician still suspects progression based on the following </a:t>
            </a:r>
          </a:p>
          <a:p>
            <a:pPr marL="457200" lvl="1" indent="0">
              <a:buNone/>
            </a:pPr>
            <a:r>
              <a:rPr lang="en-US" dirty="0"/>
              <a:t>    criteria:</a:t>
            </a:r>
          </a:p>
          <a:p>
            <a:pPr marL="1027113" lvl="2" indent="-112713">
              <a:buFont typeface="Wingdings" panose="05000000000000000000" pitchFamily="2" charset="2"/>
              <a:buChar char="Ø"/>
            </a:pPr>
            <a:r>
              <a:rPr lang="en-US" dirty="0"/>
              <a:t>Gleason Score</a:t>
            </a:r>
          </a:p>
          <a:p>
            <a:pPr lvl="2">
              <a:buFont typeface="Wingdings" panose="05000000000000000000" pitchFamily="2" charset="2"/>
              <a:buChar char="Ø"/>
            </a:pPr>
            <a:r>
              <a:rPr lang="en-US" dirty="0"/>
              <a:t>PSA level</a:t>
            </a:r>
          </a:p>
          <a:p>
            <a:pPr lvl="2">
              <a:buFont typeface="Wingdings" panose="05000000000000000000" pitchFamily="2" charset="2"/>
              <a:buChar char="Ø"/>
            </a:pPr>
            <a:r>
              <a:rPr lang="en-US" dirty="0"/>
              <a:t>PSA velocity in untreated patients</a:t>
            </a:r>
          </a:p>
          <a:p>
            <a:pPr>
              <a:buFont typeface="Wingdings" panose="05000000000000000000" pitchFamily="2" charset="2"/>
              <a:buChar char="Ø"/>
            </a:pPr>
            <a:r>
              <a:rPr lang="en-US" b="1" dirty="0"/>
              <a:t>Patients meeting NCCN, very high risk or locally</a:t>
            </a:r>
          </a:p>
          <a:p>
            <a:pPr marL="0" indent="0">
              <a:buNone/>
            </a:pPr>
            <a:r>
              <a:rPr lang="en-US" b="1" dirty="0"/>
              <a:t>    advanced/N1 disease</a:t>
            </a:r>
            <a:r>
              <a:rPr lang="en-US" dirty="0"/>
              <a:t> </a:t>
            </a:r>
          </a:p>
          <a:p>
            <a:pPr lvl="1">
              <a:buFont typeface="Wingdings" panose="05000000000000000000" pitchFamily="2" charset="2"/>
              <a:buChar char="Ø"/>
            </a:pPr>
            <a:r>
              <a:rPr lang="en-US" dirty="0"/>
              <a:t>Should be considered for NGI at initial diagnosis</a:t>
            </a:r>
          </a:p>
          <a:p>
            <a:pPr marL="914400" lvl="2" indent="0">
              <a:buNone/>
            </a:pPr>
            <a:endParaRPr lang="en-US" dirty="0"/>
          </a:p>
          <a:p>
            <a:pPr lvl="2">
              <a:buFont typeface="Wingdings" panose="05000000000000000000" pitchFamily="2" charset="2"/>
              <a:buChar char="Ø"/>
            </a:pPr>
            <a:endParaRPr lang="en-US" dirty="0"/>
          </a:p>
          <a:p>
            <a:pPr lvl="2">
              <a:buFont typeface="Wingdings" panose="05000000000000000000" pitchFamily="2" charset="2"/>
              <a:buChar char="Ø"/>
            </a:pPr>
            <a:endParaRPr lang="en-US" dirty="0"/>
          </a:p>
          <a:p>
            <a:pPr lvl="1">
              <a:buFont typeface="Wingdings" panose="05000000000000000000" pitchFamily="2" charset="2"/>
              <a:buChar char="Ø"/>
            </a:pPr>
            <a:endParaRPr lang="en-US" b="1" dirty="0"/>
          </a:p>
          <a:p>
            <a:pPr lvl="1">
              <a:buFont typeface="Wingdings" panose="05000000000000000000" pitchFamily="2" charset="2"/>
              <a:buChar char="Ø"/>
            </a:pPr>
            <a:endParaRPr lang="en-US" dirty="0"/>
          </a:p>
          <a:p>
            <a:pPr>
              <a:buFont typeface="Wingdings" panose="05000000000000000000" pitchFamily="2" charset="2"/>
              <a:buChar char="Ø"/>
            </a:pPr>
            <a:endParaRPr lang="en-US" b="1" dirty="0"/>
          </a:p>
          <a:p>
            <a:pPr>
              <a:buFont typeface="Wingdings" panose="05000000000000000000" pitchFamily="2" charset="2"/>
              <a:buChar char="Ø"/>
            </a:pPr>
            <a:endParaRPr lang="en-US" dirty="0"/>
          </a:p>
        </p:txBody>
      </p:sp>
      <p:sp>
        <p:nvSpPr>
          <p:cNvPr id="3" name="TextBox 2">
            <a:extLst>
              <a:ext uri="{FF2B5EF4-FFF2-40B4-BE49-F238E27FC236}">
                <a16:creationId xmlns="" xmlns:a16="http://schemas.microsoft.com/office/drawing/2014/main" id="{BF2A389F-0D53-4D3F-BC53-EFD2447E9D8D}"/>
              </a:ext>
            </a:extLst>
          </p:cNvPr>
          <p:cNvSpPr txBox="1"/>
          <p:nvPr/>
        </p:nvSpPr>
        <p:spPr>
          <a:xfrm>
            <a:off x="0" y="74117"/>
            <a:ext cx="9180718" cy="646331"/>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600" dirty="0">
                <a:latin typeface="+mj-lt"/>
                <a:cs typeface="Browallia New" panose="020B0604020202020204" pitchFamily="34" charset="-34"/>
              </a:rPr>
              <a:t>RADAR III: RECOMMENDATIONS</a:t>
            </a:r>
          </a:p>
        </p:txBody>
      </p:sp>
    </p:spTree>
    <p:extLst>
      <p:ext uri="{BB962C8B-B14F-4D97-AF65-F5344CB8AC3E}">
        <p14:creationId xmlns:p14="http://schemas.microsoft.com/office/powerpoint/2010/main" val="281535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3EB0FFE-5534-401A-BD00-3BEEA91AB5DB}"/>
              </a:ext>
            </a:extLst>
          </p:cNvPr>
          <p:cNvSpPr txBox="1"/>
          <p:nvPr/>
        </p:nvSpPr>
        <p:spPr>
          <a:xfrm>
            <a:off x="0" y="74117"/>
            <a:ext cx="9180718" cy="584775"/>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200" dirty="0">
                <a:latin typeface="+mj-lt"/>
                <a:cs typeface="Browallia New" panose="020B0604020202020204" pitchFamily="34" charset="-34"/>
              </a:rPr>
              <a:t>RADAR III: RECOMMENDATIONS</a:t>
            </a:r>
          </a:p>
        </p:txBody>
      </p:sp>
      <p:sp>
        <p:nvSpPr>
          <p:cNvPr id="12" name="TextBox 11">
            <a:extLst>
              <a:ext uri="{FF2B5EF4-FFF2-40B4-BE49-F238E27FC236}">
                <a16:creationId xmlns="" xmlns:a16="http://schemas.microsoft.com/office/drawing/2014/main" id="{7D439607-5C56-43F4-A26D-C30266831BFC}"/>
              </a:ext>
            </a:extLst>
          </p:cNvPr>
          <p:cNvSpPr txBox="1"/>
          <p:nvPr/>
        </p:nvSpPr>
        <p:spPr>
          <a:xfrm>
            <a:off x="8131187" y="839242"/>
            <a:ext cx="977317" cy="362274"/>
          </a:xfrm>
          <a:prstGeom prst="rect">
            <a:avLst/>
          </a:prstGeom>
          <a:solidFill>
            <a:srgbClr val="FF0000"/>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rPr>
              <a:t>RADAR III</a:t>
            </a:r>
          </a:p>
        </p:txBody>
      </p:sp>
      <p:grpSp>
        <p:nvGrpSpPr>
          <p:cNvPr id="17" name="Group 16">
            <a:extLst>
              <a:ext uri="{FF2B5EF4-FFF2-40B4-BE49-F238E27FC236}">
                <a16:creationId xmlns="" xmlns:a16="http://schemas.microsoft.com/office/drawing/2014/main" id="{4E7DC6AE-6D21-440F-AAD1-B4B5DD35DC0A}"/>
              </a:ext>
            </a:extLst>
          </p:cNvPr>
          <p:cNvGrpSpPr/>
          <p:nvPr/>
        </p:nvGrpSpPr>
        <p:grpSpPr>
          <a:xfrm>
            <a:off x="171308" y="846986"/>
            <a:ext cx="1084797" cy="377535"/>
            <a:chOff x="3015931" y="1955574"/>
            <a:chExt cx="1520979" cy="725734"/>
          </a:xfrm>
          <a:scene3d>
            <a:camera prst="orthographicFront"/>
            <a:lightRig rig="threePt" dir="t">
              <a:rot lat="0" lon="0" rev="7500000"/>
            </a:lightRig>
          </a:scene3d>
        </p:grpSpPr>
        <p:sp>
          <p:nvSpPr>
            <p:cNvPr id="18" name="Rectangle 17">
              <a:extLst>
                <a:ext uri="{FF2B5EF4-FFF2-40B4-BE49-F238E27FC236}">
                  <a16:creationId xmlns="" xmlns:a16="http://schemas.microsoft.com/office/drawing/2014/main" id="{675F5314-201C-4BB8-9025-CB7B684D27B7}"/>
                </a:ext>
              </a:extLst>
            </p:cNvPr>
            <p:cNvSpPr/>
            <p:nvPr/>
          </p:nvSpPr>
          <p:spPr>
            <a:xfrm>
              <a:off x="3015931" y="1955574"/>
              <a:ext cx="1370283" cy="696398"/>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TextBox 18">
              <a:extLst>
                <a:ext uri="{FF2B5EF4-FFF2-40B4-BE49-F238E27FC236}">
                  <a16:creationId xmlns="" xmlns:a16="http://schemas.microsoft.com/office/drawing/2014/main" id="{FC397C3A-0407-4952-9C2D-3995E8CC678F}"/>
                </a:ext>
              </a:extLst>
            </p:cNvPr>
            <p:cNvSpPr txBox="1"/>
            <p:nvPr/>
          </p:nvSpPr>
          <p:spPr>
            <a:xfrm>
              <a:off x="3166627" y="1984910"/>
              <a:ext cx="1370283" cy="6963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rPr>
                <a:t>RADAR I</a:t>
              </a:r>
            </a:p>
          </p:txBody>
        </p:sp>
      </p:grpSp>
      <p:sp>
        <p:nvSpPr>
          <p:cNvPr id="2" name="Rectangle 1">
            <a:extLst>
              <a:ext uri="{FF2B5EF4-FFF2-40B4-BE49-F238E27FC236}">
                <a16:creationId xmlns="" xmlns:a16="http://schemas.microsoft.com/office/drawing/2014/main" id="{C38BB221-2A80-9C4B-A93A-42B9107EFAB8}"/>
              </a:ext>
            </a:extLst>
          </p:cNvPr>
          <p:cNvSpPr/>
          <p:nvPr/>
        </p:nvSpPr>
        <p:spPr>
          <a:xfrm>
            <a:off x="142976" y="1923678"/>
            <a:ext cx="176472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schemeClr val="bg1"/>
                </a:solidFill>
                <a:effectLst>
                  <a:outerShdw blurRad="38100" dist="38100" dir="2700000" algn="tl">
                    <a:srgbClr val="000000">
                      <a:alpha val="43137"/>
                    </a:srgbClr>
                  </a:outerShdw>
                </a:effectLst>
              </a:rPr>
              <a:t>GOAL</a:t>
            </a:r>
            <a:endParaRPr lang="en-US" sz="1600" dirty="0">
              <a:solidFill>
                <a:schemeClr val="bg1"/>
              </a:solidFill>
              <a:effectLst>
                <a:outerShdw blurRad="38100" dist="38100" dir="2700000" algn="tl">
                  <a:srgbClr val="000000">
                    <a:alpha val="43137"/>
                  </a:srgbClr>
                </a:outerShdw>
              </a:effectLst>
            </a:endParaRPr>
          </a:p>
          <a:p>
            <a:pPr lvl="0"/>
            <a:r>
              <a:rPr lang="en-US" sz="1400" dirty="0">
                <a:solidFill>
                  <a:schemeClr val="bg1"/>
                </a:solidFill>
                <a:effectLst>
                  <a:outerShdw blurRad="38100" dist="38100" dir="2700000" algn="tl">
                    <a:srgbClr val="000000">
                      <a:alpha val="43137"/>
                    </a:srgbClr>
                  </a:outerShdw>
                </a:effectLst>
              </a:rPr>
              <a:t>EARLY </a:t>
            </a:r>
          </a:p>
          <a:p>
            <a:pPr lvl="0"/>
            <a:r>
              <a:rPr lang="en-US" sz="1400" dirty="0">
                <a:solidFill>
                  <a:schemeClr val="bg1"/>
                </a:solidFill>
                <a:effectLst>
                  <a:outerShdw blurRad="38100" dist="38100" dir="2700000" algn="tl">
                    <a:srgbClr val="000000">
                      <a:alpha val="43137"/>
                    </a:srgbClr>
                  </a:outerShdw>
                </a:effectLst>
              </a:rPr>
              <a:t>IDENTIFICATION OF METASTATIC  DISEASE</a:t>
            </a:r>
          </a:p>
        </p:txBody>
      </p:sp>
      <p:sp>
        <p:nvSpPr>
          <p:cNvPr id="3" name="Rectangle 2">
            <a:extLst>
              <a:ext uri="{FF2B5EF4-FFF2-40B4-BE49-F238E27FC236}">
                <a16:creationId xmlns="" xmlns:a16="http://schemas.microsoft.com/office/drawing/2014/main" id="{919C1603-7356-6648-B0FB-F02F6F84EF33}"/>
              </a:ext>
            </a:extLst>
          </p:cNvPr>
          <p:cNvSpPr/>
          <p:nvPr/>
        </p:nvSpPr>
        <p:spPr>
          <a:xfrm>
            <a:off x="2411760" y="1270209"/>
            <a:ext cx="1152128" cy="65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Newly            diagnosed     patients</a:t>
            </a:r>
          </a:p>
        </p:txBody>
      </p:sp>
      <p:sp>
        <p:nvSpPr>
          <p:cNvPr id="13" name="Rectangle 12">
            <a:extLst>
              <a:ext uri="{FF2B5EF4-FFF2-40B4-BE49-F238E27FC236}">
                <a16:creationId xmlns="" xmlns:a16="http://schemas.microsoft.com/office/drawing/2014/main" id="{E82AE69B-A233-D44E-8357-1F6159221C0F}"/>
              </a:ext>
            </a:extLst>
          </p:cNvPr>
          <p:cNvSpPr/>
          <p:nvPr/>
        </p:nvSpPr>
        <p:spPr>
          <a:xfrm>
            <a:off x="2339752" y="2245015"/>
            <a:ext cx="1260672" cy="65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biochemically recurrent      patients</a:t>
            </a:r>
          </a:p>
        </p:txBody>
      </p:sp>
      <p:sp>
        <p:nvSpPr>
          <p:cNvPr id="14" name="Rectangle 13">
            <a:extLst>
              <a:ext uri="{FF2B5EF4-FFF2-40B4-BE49-F238E27FC236}">
                <a16:creationId xmlns="" xmlns:a16="http://schemas.microsoft.com/office/drawing/2014/main" id="{BBEF6F8F-735F-B04F-BE27-B2EE26B6BF64}"/>
              </a:ext>
            </a:extLst>
          </p:cNvPr>
          <p:cNvSpPr/>
          <p:nvPr/>
        </p:nvSpPr>
        <p:spPr>
          <a:xfrm>
            <a:off x="2411760" y="3289300"/>
            <a:ext cx="1152128" cy="65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M0 Castrate-  resistant        patients</a:t>
            </a:r>
          </a:p>
        </p:txBody>
      </p:sp>
      <p:sp>
        <p:nvSpPr>
          <p:cNvPr id="15" name="Rectangle 14">
            <a:extLst>
              <a:ext uri="{FF2B5EF4-FFF2-40B4-BE49-F238E27FC236}">
                <a16:creationId xmlns="" xmlns:a16="http://schemas.microsoft.com/office/drawing/2014/main" id="{C25608F5-7FFA-6444-B455-EA507585AF45}"/>
              </a:ext>
            </a:extLst>
          </p:cNvPr>
          <p:cNvSpPr/>
          <p:nvPr/>
        </p:nvSpPr>
        <p:spPr>
          <a:xfrm>
            <a:off x="2627784" y="4170217"/>
            <a:ext cx="720080" cy="3267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M1</a:t>
            </a:r>
          </a:p>
        </p:txBody>
      </p:sp>
      <p:sp>
        <p:nvSpPr>
          <p:cNvPr id="16" name="Rectangle 15">
            <a:extLst>
              <a:ext uri="{FF2B5EF4-FFF2-40B4-BE49-F238E27FC236}">
                <a16:creationId xmlns="" xmlns:a16="http://schemas.microsoft.com/office/drawing/2014/main" id="{23F2496D-3B27-564F-891A-88CDDCF60686}"/>
              </a:ext>
            </a:extLst>
          </p:cNvPr>
          <p:cNvSpPr/>
          <p:nvPr/>
        </p:nvSpPr>
        <p:spPr>
          <a:xfrm>
            <a:off x="3960338" y="1020379"/>
            <a:ext cx="1774687" cy="1000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900" dirty="0">
                <a:solidFill>
                  <a:schemeClr val="bg1"/>
                </a:solidFill>
                <a:effectLst>
                  <a:outerShdw blurRad="38100" dist="38100" dir="2700000" algn="tl">
                    <a:srgbClr val="000000">
                      <a:alpha val="43137"/>
                    </a:srgbClr>
                  </a:outerShdw>
                </a:effectLst>
              </a:rPr>
              <a:t>Scan high-risk patient and </a:t>
            </a:r>
          </a:p>
          <a:p>
            <a:pPr lvl="0"/>
            <a:r>
              <a:rPr lang="en-US" sz="900" dirty="0">
                <a:solidFill>
                  <a:schemeClr val="bg1"/>
                </a:solidFill>
                <a:effectLst>
                  <a:outerShdw blurRad="38100" dist="38100" dir="2700000" algn="tl">
                    <a:srgbClr val="000000">
                      <a:alpha val="43137"/>
                    </a:srgbClr>
                  </a:outerShdw>
                </a:effectLst>
              </a:rPr>
              <a:t>intermediate-risk patient with </a:t>
            </a:r>
          </a:p>
          <a:p>
            <a:pPr lvl="0"/>
            <a:r>
              <a:rPr lang="en-US" sz="900" dirty="0">
                <a:solidFill>
                  <a:schemeClr val="bg1"/>
                </a:solidFill>
                <a:effectLst>
                  <a:outerShdw blurRad="38100" dist="38100" dir="2700000" algn="tl">
                    <a:srgbClr val="000000">
                      <a:alpha val="43137"/>
                    </a:srgbClr>
                  </a:outerShdw>
                </a:effectLst>
              </a:rPr>
              <a:t>at least 2 of the following         criteria: </a:t>
            </a:r>
          </a:p>
          <a:p>
            <a:pPr lvl="0"/>
            <a:r>
              <a:rPr lang="en-US" sz="900" dirty="0">
                <a:solidFill>
                  <a:schemeClr val="bg1"/>
                </a:solidFill>
                <a:effectLst>
                  <a:outerShdw blurRad="38100" dist="38100" dir="2700000" algn="tl">
                    <a:srgbClr val="000000">
                      <a:alpha val="43137"/>
                    </a:srgbClr>
                  </a:outerShdw>
                </a:effectLst>
              </a:rPr>
              <a:t>  </a:t>
            </a:r>
            <a:r>
              <a:rPr lang="en-US" sz="900" b="1" dirty="0">
                <a:solidFill>
                  <a:schemeClr val="bg1"/>
                </a:solidFill>
                <a:effectLst>
                  <a:outerShdw blurRad="38100" dist="38100" dir="2700000" algn="tl">
                    <a:srgbClr val="000000">
                      <a:alpha val="43137"/>
                    </a:srgbClr>
                  </a:outerShdw>
                </a:effectLst>
              </a:rPr>
              <a:t>1.</a:t>
            </a:r>
            <a:r>
              <a:rPr lang="en-US" sz="900" dirty="0">
                <a:solidFill>
                  <a:schemeClr val="bg1"/>
                </a:solidFill>
                <a:effectLst>
                  <a:outerShdw blurRad="38100" dist="38100" dir="2700000" algn="tl">
                    <a:srgbClr val="000000">
                      <a:alpha val="43137"/>
                    </a:srgbClr>
                  </a:outerShdw>
                </a:effectLst>
              </a:rPr>
              <a:t> PSA level &gt;10 ng/mL</a:t>
            </a:r>
          </a:p>
          <a:p>
            <a:pPr lvl="0"/>
            <a:r>
              <a:rPr lang="en-US" sz="900" dirty="0">
                <a:solidFill>
                  <a:schemeClr val="bg1"/>
                </a:solidFill>
                <a:effectLst>
                  <a:outerShdw blurRad="38100" dist="38100" dir="2700000" algn="tl">
                    <a:srgbClr val="000000">
                      <a:alpha val="43137"/>
                    </a:srgbClr>
                  </a:outerShdw>
                </a:effectLst>
              </a:rPr>
              <a:t>  </a:t>
            </a:r>
            <a:r>
              <a:rPr lang="en-US" sz="900" b="1" dirty="0">
                <a:solidFill>
                  <a:schemeClr val="bg1"/>
                </a:solidFill>
                <a:effectLst>
                  <a:outerShdw blurRad="38100" dist="38100" dir="2700000" algn="tl">
                    <a:srgbClr val="000000">
                      <a:alpha val="43137"/>
                    </a:srgbClr>
                  </a:outerShdw>
                </a:effectLst>
              </a:rPr>
              <a:t>2.</a:t>
            </a:r>
            <a:r>
              <a:rPr lang="en-US" sz="900" dirty="0">
                <a:solidFill>
                  <a:schemeClr val="bg1"/>
                </a:solidFill>
                <a:effectLst>
                  <a:outerShdw blurRad="38100" dist="38100" dir="2700000" algn="tl">
                    <a:srgbClr val="000000">
                      <a:alpha val="43137"/>
                    </a:srgbClr>
                  </a:outerShdw>
                </a:effectLst>
              </a:rPr>
              <a:t> Gleason Score &gt;7</a:t>
            </a:r>
          </a:p>
          <a:p>
            <a:pPr lvl="0"/>
            <a:r>
              <a:rPr lang="en-US" sz="900" dirty="0">
                <a:solidFill>
                  <a:schemeClr val="bg1"/>
                </a:solidFill>
                <a:effectLst>
                  <a:outerShdw blurRad="38100" dist="38100" dir="2700000" algn="tl">
                    <a:srgbClr val="000000">
                      <a:alpha val="43137"/>
                    </a:srgbClr>
                  </a:outerShdw>
                </a:effectLst>
              </a:rPr>
              <a:t>  </a:t>
            </a:r>
            <a:r>
              <a:rPr lang="en-US" sz="900" b="1" dirty="0">
                <a:solidFill>
                  <a:schemeClr val="bg1"/>
                </a:solidFill>
                <a:effectLst>
                  <a:outerShdw blurRad="38100" dist="38100" dir="2700000" algn="tl">
                    <a:srgbClr val="000000">
                      <a:alpha val="43137"/>
                    </a:srgbClr>
                  </a:outerShdw>
                </a:effectLst>
              </a:rPr>
              <a:t>3.</a:t>
            </a:r>
            <a:r>
              <a:rPr lang="en-US" sz="900" dirty="0">
                <a:solidFill>
                  <a:schemeClr val="bg1"/>
                </a:solidFill>
                <a:effectLst>
                  <a:outerShdw blurRad="38100" dist="38100" dir="2700000" algn="tl">
                    <a:srgbClr val="000000">
                      <a:alpha val="43137"/>
                    </a:srgbClr>
                  </a:outerShdw>
                </a:effectLst>
              </a:rPr>
              <a:t> Palpable Disease (≥T2b)</a:t>
            </a:r>
          </a:p>
        </p:txBody>
      </p:sp>
      <p:sp>
        <p:nvSpPr>
          <p:cNvPr id="20" name="Rectangle 19">
            <a:extLst>
              <a:ext uri="{FF2B5EF4-FFF2-40B4-BE49-F238E27FC236}">
                <a16:creationId xmlns="" xmlns:a16="http://schemas.microsoft.com/office/drawing/2014/main" id="{D8EB8C2D-99CB-C642-A5DD-FCC1745D74DC}"/>
              </a:ext>
            </a:extLst>
          </p:cNvPr>
          <p:cNvSpPr/>
          <p:nvPr/>
        </p:nvSpPr>
        <p:spPr>
          <a:xfrm>
            <a:off x="3939626" y="2126399"/>
            <a:ext cx="2810736" cy="905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anose="020B0604020202020204" pitchFamily="34" charset="0"/>
              <a:buChar char="•"/>
            </a:pPr>
            <a:r>
              <a:rPr lang="en-US" sz="900" b="1" dirty="0">
                <a:solidFill>
                  <a:schemeClr val="bg1"/>
                </a:solidFill>
                <a:effectLst>
                  <a:outerShdw blurRad="38100" dist="38100" dir="2700000" algn="tl">
                    <a:srgbClr val="000000">
                      <a:alpha val="43137"/>
                    </a:srgbClr>
                  </a:outerShdw>
                </a:effectLst>
              </a:rPr>
              <a:t> 1. </a:t>
            </a:r>
            <a:r>
              <a:rPr lang="en-US" sz="900" dirty="0">
                <a:solidFill>
                  <a:schemeClr val="bg1"/>
                </a:solidFill>
                <a:effectLst>
                  <a:outerShdw blurRad="38100" dist="38100" dir="2700000" algn="tl">
                    <a:srgbClr val="000000">
                      <a:alpha val="43137"/>
                    </a:srgbClr>
                  </a:outerShdw>
                </a:effectLst>
              </a:rPr>
              <a:t>1</a:t>
            </a:r>
            <a:r>
              <a:rPr lang="en-US" sz="900" baseline="30000" dirty="0">
                <a:solidFill>
                  <a:schemeClr val="bg1"/>
                </a:solidFill>
                <a:effectLst>
                  <a:outerShdw blurRad="38100" dist="38100" dir="2700000" algn="tl">
                    <a:srgbClr val="000000">
                      <a:alpha val="43137"/>
                    </a:srgbClr>
                  </a:outerShdw>
                </a:effectLst>
              </a:rPr>
              <a:t>st</a:t>
            </a:r>
            <a:r>
              <a:rPr lang="en-US" sz="900" dirty="0">
                <a:solidFill>
                  <a:schemeClr val="bg1"/>
                </a:solidFill>
                <a:effectLst>
                  <a:outerShdw blurRad="38100" dist="38100" dir="2700000" algn="tl">
                    <a:srgbClr val="000000">
                      <a:alpha val="43137"/>
                    </a:srgbClr>
                  </a:outerShdw>
                </a:effectLst>
              </a:rPr>
              <a:t> scan when PSA level between 5 and 10 ng/mL</a:t>
            </a:r>
          </a:p>
          <a:p>
            <a:pPr lvl="0">
              <a:buFont typeface="Arial" panose="020B0604020202020204" pitchFamily="34" charset="0"/>
              <a:buChar char="•"/>
            </a:pPr>
            <a:r>
              <a:rPr lang="en-US" sz="900" b="1" dirty="0">
                <a:solidFill>
                  <a:schemeClr val="bg1"/>
                </a:solidFill>
                <a:effectLst>
                  <a:outerShdw blurRad="38100" dist="38100" dir="2700000" algn="tl">
                    <a:srgbClr val="000000">
                      <a:alpha val="43137"/>
                    </a:srgbClr>
                  </a:outerShdw>
                </a:effectLst>
              </a:rPr>
              <a:t>2. </a:t>
            </a:r>
            <a:r>
              <a:rPr lang="en-US" sz="900" dirty="0">
                <a:solidFill>
                  <a:schemeClr val="bg1"/>
                </a:solidFill>
                <a:effectLst>
                  <a:outerShdw blurRad="38100" dist="38100" dir="2700000" algn="tl">
                    <a:srgbClr val="000000">
                      <a:alpha val="43137"/>
                    </a:srgbClr>
                  </a:outerShdw>
                </a:effectLst>
              </a:rPr>
              <a:t>Imaging frequency if </a:t>
            </a:r>
          </a:p>
          <a:p>
            <a:pPr lvl="0">
              <a:buFont typeface="Arial" panose="020B0604020202020204" pitchFamily="34" charset="0"/>
              <a:buChar char="•"/>
            </a:pPr>
            <a:r>
              <a:rPr lang="en-US" sz="900" dirty="0">
                <a:solidFill>
                  <a:schemeClr val="bg1"/>
                </a:solidFill>
                <a:effectLst>
                  <a:outerShdw blurRad="38100" dist="38100" dir="2700000" algn="tl">
                    <a:srgbClr val="000000">
                      <a:alpha val="43137"/>
                    </a:srgbClr>
                  </a:outerShdw>
                </a:effectLst>
              </a:rPr>
              <a:t>negative for previous scan: </a:t>
            </a:r>
          </a:p>
          <a:p>
            <a:pPr lvl="0">
              <a:buFont typeface="Arial" panose="020B0604020202020204" pitchFamily="34" charset="0"/>
              <a:buChar char="•"/>
            </a:pPr>
            <a:r>
              <a:rPr lang="en-US" sz="900" dirty="0">
                <a:solidFill>
                  <a:schemeClr val="bg1"/>
                </a:solidFill>
                <a:effectLst>
                  <a:outerShdw blurRad="38100" dist="38100" dir="2700000" algn="tl">
                    <a:srgbClr val="000000">
                      <a:alpha val="43137"/>
                    </a:srgbClr>
                  </a:outerShdw>
                </a:effectLst>
              </a:rPr>
              <a:t>2</a:t>
            </a:r>
            <a:r>
              <a:rPr lang="en-US" sz="900" baseline="30000" dirty="0">
                <a:solidFill>
                  <a:schemeClr val="bg1"/>
                </a:solidFill>
                <a:effectLst>
                  <a:outerShdw blurRad="38100" dist="38100" dir="2700000" algn="tl">
                    <a:srgbClr val="000000">
                      <a:alpha val="43137"/>
                    </a:srgbClr>
                  </a:outerShdw>
                </a:effectLst>
              </a:rPr>
              <a:t>nd</a:t>
            </a:r>
            <a:r>
              <a:rPr lang="en-US" sz="900" dirty="0">
                <a:solidFill>
                  <a:schemeClr val="bg1"/>
                </a:solidFill>
                <a:effectLst>
                  <a:outerShdw blurRad="38100" dist="38100" dir="2700000" algn="tl">
                    <a:srgbClr val="000000">
                      <a:alpha val="43137"/>
                    </a:srgbClr>
                  </a:outerShdw>
                </a:effectLst>
              </a:rPr>
              <a:t> scanning when PSA=20 ng/mL </a:t>
            </a:r>
          </a:p>
          <a:p>
            <a:pPr lvl="0">
              <a:buFont typeface="Arial" panose="020B0604020202020204" pitchFamily="34" charset="0"/>
              <a:buChar char="•"/>
            </a:pPr>
            <a:r>
              <a:rPr lang="en-US" sz="900" dirty="0">
                <a:solidFill>
                  <a:schemeClr val="bg1"/>
                </a:solidFill>
                <a:effectLst>
                  <a:outerShdw blurRad="38100" dist="38100" dir="2700000" algn="tl">
                    <a:srgbClr val="000000">
                      <a:alpha val="43137"/>
                    </a:srgbClr>
                  </a:outerShdw>
                </a:effectLst>
              </a:rPr>
              <a:t>and every doubling of PSA level </a:t>
            </a:r>
          </a:p>
          <a:p>
            <a:pPr lvl="0">
              <a:buFont typeface="Arial" panose="020B0604020202020204" pitchFamily="34" charset="0"/>
              <a:buChar char="•"/>
            </a:pPr>
            <a:r>
              <a:rPr lang="en-US" sz="900" dirty="0">
                <a:solidFill>
                  <a:schemeClr val="bg1"/>
                </a:solidFill>
                <a:effectLst>
                  <a:outerShdw blurRad="38100" dist="38100" dir="2700000" algn="tl">
                    <a:srgbClr val="000000">
                      <a:alpha val="43137"/>
                    </a:srgbClr>
                  </a:outerShdw>
                </a:effectLst>
              </a:rPr>
              <a:t>thereafter (based on PSA testing every 3 months</a:t>
            </a:r>
            <a:endParaRPr lang="en-US" sz="900" dirty="0">
              <a:solidFill>
                <a:schemeClr val="bg1"/>
              </a:solidFill>
            </a:endParaRPr>
          </a:p>
        </p:txBody>
      </p:sp>
      <p:sp>
        <p:nvSpPr>
          <p:cNvPr id="24" name="Rectangle 23">
            <a:extLst>
              <a:ext uri="{FF2B5EF4-FFF2-40B4-BE49-F238E27FC236}">
                <a16:creationId xmlns="" xmlns:a16="http://schemas.microsoft.com/office/drawing/2014/main" id="{CBAED4C5-7A8E-B047-924C-E09E2BC8AF81}"/>
              </a:ext>
            </a:extLst>
          </p:cNvPr>
          <p:cNvSpPr/>
          <p:nvPr/>
        </p:nvSpPr>
        <p:spPr>
          <a:xfrm>
            <a:off x="3889218" y="3146945"/>
            <a:ext cx="3720990" cy="795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b="1" dirty="0">
                <a:solidFill>
                  <a:schemeClr val="bg1"/>
                </a:solidFill>
                <a:effectLst>
                  <a:outerShdw blurRad="38100" dist="38100" dir="2700000" algn="tl">
                    <a:srgbClr val="000000">
                      <a:alpha val="43137"/>
                    </a:srgbClr>
                  </a:outerShdw>
                </a:effectLst>
              </a:rPr>
              <a:t>1. </a:t>
            </a:r>
            <a:r>
              <a:rPr lang="en-US" sz="1100" dirty="0">
                <a:solidFill>
                  <a:schemeClr val="bg1"/>
                </a:solidFill>
                <a:effectLst>
                  <a:outerShdw blurRad="38100" dist="38100" dir="2700000" algn="tl">
                    <a:srgbClr val="000000">
                      <a:alpha val="43137"/>
                    </a:srgbClr>
                  </a:outerShdw>
                </a:effectLst>
              </a:rPr>
              <a:t>1</a:t>
            </a:r>
            <a:r>
              <a:rPr lang="en-US" sz="1100" baseline="30000" dirty="0">
                <a:solidFill>
                  <a:schemeClr val="bg1"/>
                </a:solidFill>
                <a:effectLst>
                  <a:outerShdw blurRad="38100" dist="38100" dir="2700000" algn="tl">
                    <a:srgbClr val="000000">
                      <a:alpha val="43137"/>
                    </a:srgbClr>
                  </a:outerShdw>
                </a:effectLst>
              </a:rPr>
              <a:t>st</a:t>
            </a:r>
            <a:r>
              <a:rPr lang="en-US" sz="1100" dirty="0">
                <a:solidFill>
                  <a:schemeClr val="bg1"/>
                </a:solidFill>
                <a:effectLst>
                  <a:outerShdw blurRad="38100" dist="38100" dir="2700000" algn="tl">
                    <a:srgbClr val="000000">
                      <a:alpha val="43137"/>
                    </a:srgbClr>
                  </a:outerShdw>
                </a:effectLst>
              </a:rPr>
              <a:t> scan when PSA level ≥2 ng/mL</a:t>
            </a:r>
          </a:p>
          <a:p>
            <a:pPr lvl="0"/>
            <a:r>
              <a:rPr lang="en-US" sz="1100" b="1" dirty="0">
                <a:solidFill>
                  <a:schemeClr val="bg1"/>
                </a:solidFill>
                <a:effectLst>
                  <a:outerShdw blurRad="38100" dist="38100" dir="2700000" algn="tl">
                    <a:srgbClr val="000000">
                      <a:alpha val="43137"/>
                    </a:srgbClr>
                  </a:outerShdw>
                </a:effectLst>
              </a:rPr>
              <a:t>2. </a:t>
            </a:r>
            <a:r>
              <a:rPr lang="en-US" sz="1100" dirty="0">
                <a:solidFill>
                  <a:schemeClr val="bg1"/>
                </a:solidFill>
                <a:effectLst>
                  <a:outerShdw blurRad="38100" dist="38100" dir="2700000" algn="tl">
                    <a:srgbClr val="000000">
                      <a:alpha val="43137"/>
                    </a:srgbClr>
                  </a:outerShdw>
                </a:effectLst>
              </a:rPr>
              <a:t>Imaging frequency if negative for previous scan: 2</a:t>
            </a:r>
            <a:r>
              <a:rPr lang="en-US" sz="1100" baseline="30000" dirty="0">
                <a:solidFill>
                  <a:schemeClr val="bg1"/>
                </a:solidFill>
                <a:effectLst>
                  <a:outerShdw blurRad="38100" dist="38100" dir="2700000" algn="tl">
                    <a:srgbClr val="000000">
                      <a:alpha val="43137"/>
                    </a:srgbClr>
                  </a:outerShdw>
                </a:effectLst>
              </a:rPr>
              <a:t>nd</a:t>
            </a:r>
            <a:r>
              <a:rPr lang="en-US" sz="1100" dirty="0">
                <a:solidFill>
                  <a:schemeClr val="bg1"/>
                </a:solidFill>
                <a:effectLst>
                  <a:outerShdw blurRad="38100" dist="38100" dir="2700000" algn="tl">
                    <a:srgbClr val="000000">
                      <a:alpha val="43137"/>
                    </a:srgbClr>
                  </a:outerShdw>
                </a:effectLst>
              </a:rPr>
              <a:t>    scanning when PSA =5 ng/ml and every doubling of PSA level thereafter (based on PSA testing every 3 months) </a:t>
            </a:r>
          </a:p>
        </p:txBody>
      </p:sp>
      <p:sp>
        <p:nvSpPr>
          <p:cNvPr id="25" name="Rectangle 24">
            <a:extLst>
              <a:ext uri="{FF2B5EF4-FFF2-40B4-BE49-F238E27FC236}">
                <a16:creationId xmlns="" xmlns:a16="http://schemas.microsoft.com/office/drawing/2014/main" id="{60650F6D-DBC3-1842-AC66-0ADEE2D56D16}"/>
              </a:ext>
            </a:extLst>
          </p:cNvPr>
          <p:cNvSpPr/>
          <p:nvPr/>
        </p:nvSpPr>
        <p:spPr>
          <a:xfrm>
            <a:off x="3925754" y="4036865"/>
            <a:ext cx="3670582" cy="10059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900" dirty="0">
                <a:solidFill>
                  <a:schemeClr val="bg1"/>
                </a:solidFill>
                <a:effectLst>
                  <a:outerShdw blurRad="38100" dist="38100" dir="2700000" algn="tl">
                    <a:srgbClr val="000000">
                      <a:alpha val="43137"/>
                    </a:srgbClr>
                  </a:outerShdw>
                </a:effectLst>
              </a:rPr>
              <a:t>Utilize conventional imaging (CI), consider NGI only if  </a:t>
            </a:r>
          </a:p>
          <a:p>
            <a:pPr lvl="0"/>
            <a:r>
              <a:rPr lang="en-US" sz="900" dirty="0">
                <a:solidFill>
                  <a:schemeClr val="bg1"/>
                </a:solidFill>
                <a:effectLst>
                  <a:outerShdw blurRad="38100" dist="38100" dir="2700000" algn="tl">
                    <a:srgbClr val="000000">
                      <a:alpha val="43137"/>
                    </a:srgbClr>
                  </a:outerShdw>
                </a:effectLst>
              </a:rPr>
              <a:t>CI are negative and clinician suspects disease progression</a:t>
            </a:r>
          </a:p>
          <a:p>
            <a:pPr lvl="0"/>
            <a:r>
              <a:rPr lang="en-US" sz="900" dirty="0">
                <a:solidFill>
                  <a:schemeClr val="bg1"/>
                </a:solidFill>
                <a:effectLst>
                  <a:outerShdw blurRad="38100" dist="38100" dir="2700000" algn="tl">
                    <a:srgbClr val="000000">
                      <a:alpha val="43137"/>
                    </a:srgbClr>
                  </a:outerShdw>
                </a:effectLst>
              </a:rPr>
              <a:t>NGI based on at least one of the following:</a:t>
            </a:r>
          </a:p>
          <a:p>
            <a:pPr lvl="0"/>
            <a:r>
              <a:rPr lang="en-US" sz="900" b="1" dirty="0">
                <a:solidFill>
                  <a:schemeClr val="bg1"/>
                </a:solidFill>
                <a:effectLst>
                  <a:outerShdw blurRad="38100" dist="38100" dir="2700000" algn="tl">
                    <a:srgbClr val="000000">
                      <a:alpha val="43137"/>
                    </a:srgbClr>
                  </a:outerShdw>
                </a:effectLst>
              </a:rPr>
              <a:t>1. </a:t>
            </a:r>
            <a:r>
              <a:rPr lang="en-US" sz="900" dirty="0">
                <a:solidFill>
                  <a:schemeClr val="bg1"/>
                </a:solidFill>
                <a:effectLst>
                  <a:outerShdw blurRad="38100" dist="38100" dir="2700000" algn="tl">
                    <a:srgbClr val="000000">
                      <a:alpha val="43137"/>
                    </a:srgbClr>
                  </a:outerShdw>
                </a:effectLst>
              </a:rPr>
              <a:t>Doubling of PSA since last image</a:t>
            </a:r>
          </a:p>
          <a:p>
            <a:pPr lvl="0"/>
            <a:r>
              <a:rPr lang="en-US" sz="900" b="1" dirty="0">
                <a:solidFill>
                  <a:schemeClr val="bg1"/>
                </a:solidFill>
                <a:effectLst>
                  <a:outerShdw blurRad="38100" dist="38100" dir="2700000" algn="tl">
                    <a:srgbClr val="000000">
                      <a:alpha val="43137"/>
                    </a:srgbClr>
                  </a:outerShdw>
                </a:effectLst>
              </a:rPr>
              <a:t>2. </a:t>
            </a:r>
            <a:r>
              <a:rPr lang="en-US" sz="900" dirty="0">
                <a:solidFill>
                  <a:schemeClr val="bg1"/>
                </a:solidFill>
                <a:effectLst>
                  <a:outerShdw blurRad="38100" dist="38100" dir="2700000" algn="tl">
                    <a:srgbClr val="000000">
                      <a:alpha val="43137"/>
                    </a:srgbClr>
                  </a:outerShdw>
                </a:effectLst>
              </a:rPr>
              <a:t>Every 6-9 months in the absence of PSA rise</a:t>
            </a:r>
          </a:p>
          <a:p>
            <a:pPr lvl="0"/>
            <a:r>
              <a:rPr lang="en-US" sz="900" b="1" dirty="0">
                <a:solidFill>
                  <a:schemeClr val="bg1"/>
                </a:solidFill>
                <a:effectLst>
                  <a:outerShdw blurRad="38100" dist="38100" dir="2700000" algn="tl">
                    <a:srgbClr val="000000">
                      <a:alpha val="43137"/>
                    </a:srgbClr>
                  </a:outerShdw>
                </a:effectLst>
              </a:rPr>
              <a:t>3. </a:t>
            </a:r>
            <a:r>
              <a:rPr lang="en-US" sz="900" dirty="0">
                <a:solidFill>
                  <a:schemeClr val="bg1"/>
                </a:solidFill>
                <a:effectLst>
                  <a:outerShdw blurRad="38100" dist="38100" dir="2700000" algn="tl">
                    <a:srgbClr val="000000">
                      <a:alpha val="43137"/>
                    </a:srgbClr>
                  </a:outerShdw>
                </a:effectLst>
              </a:rPr>
              <a:t>Change in symptomatology</a:t>
            </a:r>
          </a:p>
          <a:p>
            <a:pPr lvl="0"/>
            <a:r>
              <a:rPr lang="en-US" sz="900" b="1" dirty="0">
                <a:solidFill>
                  <a:schemeClr val="bg1"/>
                </a:solidFill>
                <a:effectLst>
                  <a:outerShdw blurRad="38100" dist="38100" dir="2700000" algn="tl">
                    <a:srgbClr val="000000">
                      <a:alpha val="43137"/>
                    </a:srgbClr>
                  </a:outerShdw>
                </a:effectLst>
              </a:rPr>
              <a:t>4. </a:t>
            </a:r>
            <a:r>
              <a:rPr lang="en-US" sz="900" dirty="0">
                <a:solidFill>
                  <a:schemeClr val="bg1"/>
                </a:solidFill>
                <a:effectLst>
                  <a:outerShdw blurRad="38100" dist="38100" dir="2700000" algn="tl">
                    <a:srgbClr val="000000">
                      <a:alpha val="43137"/>
                    </a:srgbClr>
                  </a:outerShdw>
                </a:effectLst>
              </a:rPr>
              <a:t>Change in performance status</a:t>
            </a:r>
          </a:p>
        </p:txBody>
      </p:sp>
      <p:sp>
        <p:nvSpPr>
          <p:cNvPr id="26" name="Rectangle 25">
            <a:extLst>
              <a:ext uri="{FF2B5EF4-FFF2-40B4-BE49-F238E27FC236}">
                <a16:creationId xmlns="" xmlns:a16="http://schemas.microsoft.com/office/drawing/2014/main" id="{48DD31EA-10BE-0B47-84EE-0102F5C1DB52}"/>
              </a:ext>
            </a:extLst>
          </p:cNvPr>
          <p:cNvSpPr/>
          <p:nvPr/>
        </p:nvSpPr>
        <p:spPr>
          <a:xfrm>
            <a:off x="5965333" y="1059490"/>
            <a:ext cx="2063656" cy="866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50" dirty="0">
                <a:solidFill>
                  <a:schemeClr val="bg1"/>
                </a:solidFill>
                <a:effectLst>
                  <a:outerShdw blurRad="38100" dist="38100" dir="2700000" algn="tl">
                    <a:srgbClr val="000000">
                      <a:alpha val="43137"/>
                    </a:srgbClr>
                  </a:outerShdw>
                </a:effectLst>
              </a:rPr>
              <a:t>IF CI is equivocal or negative   with continued high suspicion    for metastatic disease, consider NGI</a:t>
            </a:r>
            <a:endParaRPr lang="en-US" sz="1050" dirty="0">
              <a:solidFill>
                <a:schemeClr val="bg1"/>
              </a:solidFill>
            </a:endParaRPr>
          </a:p>
        </p:txBody>
      </p:sp>
      <p:sp>
        <p:nvSpPr>
          <p:cNvPr id="27" name="Rectangle 26">
            <a:extLst>
              <a:ext uri="{FF2B5EF4-FFF2-40B4-BE49-F238E27FC236}">
                <a16:creationId xmlns="" xmlns:a16="http://schemas.microsoft.com/office/drawing/2014/main" id="{FC3AFB14-E82C-D945-BE01-B6E1F40511AF}"/>
              </a:ext>
            </a:extLst>
          </p:cNvPr>
          <p:cNvSpPr/>
          <p:nvPr/>
        </p:nvSpPr>
        <p:spPr>
          <a:xfrm>
            <a:off x="6966386" y="2126399"/>
            <a:ext cx="2063656" cy="890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900" dirty="0">
                <a:solidFill>
                  <a:schemeClr val="bg1"/>
                </a:solidFill>
                <a:effectLst>
                  <a:outerShdw blurRad="38100" dist="38100" dir="2700000" algn="tl">
                    <a:srgbClr val="000000">
                      <a:alpha val="43137"/>
                    </a:srgbClr>
                  </a:outerShdw>
                </a:effectLst>
              </a:rPr>
              <a:t>Consider NGI for PSA ≥0.5</a:t>
            </a:r>
          </a:p>
          <a:p>
            <a:pPr lvl="0"/>
            <a:endParaRPr lang="en-US" sz="900" dirty="0">
              <a:solidFill>
                <a:schemeClr val="bg1"/>
              </a:solidFill>
              <a:effectLst>
                <a:outerShdw blurRad="38100" dist="38100" dir="2700000" algn="tl">
                  <a:srgbClr val="000000">
                    <a:alpha val="43137"/>
                  </a:srgbClr>
                </a:outerShdw>
              </a:effectLst>
            </a:endParaRPr>
          </a:p>
          <a:p>
            <a:pPr lvl="0"/>
            <a:r>
              <a:rPr lang="en-US" sz="900" dirty="0">
                <a:solidFill>
                  <a:schemeClr val="bg1"/>
                </a:solidFill>
                <a:effectLst>
                  <a:outerShdw blurRad="38100" dist="38100" dir="2700000" algn="tl">
                    <a:srgbClr val="000000">
                      <a:alpha val="43137"/>
                    </a:srgbClr>
                  </a:outerShdw>
                </a:effectLst>
              </a:rPr>
              <a:t>PSA &lt;0.5 can be considered based</a:t>
            </a:r>
          </a:p>
          <a:p>
            <a:pPr lvl="0"/>
            <a:r>
              <a:rPr lang="en-US" sz="900" dirty="0">
                <a:solidFill>
                  <a:schemeClr val="bg1"/>
                </a:solidFill>
                <a:effectLst>
                  <a:outerShdw blurRad="38100" dist="38100" dir="2700000" algn="tl">
                    <a:srgbClr val="000000">
                      <a:alpha val="43137"/>
                    </a:srgbClr>
                  </a:outerShdw>
                </a:effectLst>
              </a:rPr>
              <a:t>on specific performance of various</a:t>
            </a:r>
          </a:p>
          <a:p>
            <a:pPr lvl="0"/>
            <a:r>
              <a:rPr lang="en-US" sz="900" dirty="0">
                <a:solidFill>
                  <a:schemeClr val="bg1"/>
                </a:solidFill>
                <a:effectLst>
                  <a:outerShdw blurRad="38100" dist="38100" dir="2700000" algn="tl">
                    <a:srgbClr val="000000">
                      <a:alpha val="43137"/>
                    </a:srgbClr>
                  </a:outerShdw>
                </a:effectLst>
              </a:rPr>
              <a:t>NGI techniques</a:t>
            </a:r>
            <a:endParaRPr lang="en-US" sz="900" dirty="0">
              <a:solidFill>
                <a:schemeClr val="bg1"/>
              </a:solidFill>
            </a:endParaRPr>
          </a:p>
        </p:txBody>
      </p:sp>
      <p:sp>
        <p:nvSpPr>
          <p:cNvPr id="28" name="Rectangle 27">
            <a:extLst>
              <a:ext uri="{FF2B5EF4-FFF2-40B4-BE49-F238E27FC236}">
                <a16:creationId xmlns="" xmlns:a16="http://schemas.microsoft.com/office/drawing/2014/main" id="{732A8D22-2E0E-F047-B695-9D152FAA0B68}"/>
              </a:ext>
            </a:extLst>
          </p:cNvPr>
          <p:cNvSpPr/>
          <p:nvPr/>
        </p:nvSpPr>
        <p:spPr>
          <a:xfrm>
            <a:off x="7740352" y="3146944"/>
            <a:ext cx="1289691" cy="10059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solidFill>
                  <a:schemeClr val="bg1"/>
                </a:solidFill>
                <a:effectLst>
                  <a:outerShdw blurRad="38100" dist="38100" dir="2700000" algn="tl">
                    <a:srgbClr val="000000">
                      <a:alpha val="43137"/>
                    </a:srgbClr>
                  </a:outerShdw>
                </a:effectLst>
              </a:rPr>
              <a:t>Only Consider NGI</a:t>
            </a:r>
          </a:p>
          <a:p>
            <a:pPr lvl="0"/>
            <a:r>
              <a:rPr lang="en-US" sz="1000" dirty="0">
                <a:solidFill>
                  <a:schemeClr val="bg1"/>
                </a:solidFill>
              </a:rPr>
              <a:t>in the setting of </a:t>
            </a:r>
          </a:p>
          <a:p>
            <a:pPr lvl="0"/>
            <a:r>
              <a:rPr lang="en-US" sz="1000" dirty="0">
                <a:solidFill>
                  <a:schemeClr val="bg1"/>
                </a:solidFill>
              </a:rPr>
              <a:t>PSADT &lt;6 months, when M1 therapies </a:t>
            </a:r>
          </a:p>
          <a:p>
            <a:pPr lvl="0"/>
            <a:r>
              <a:rPr lang="en-US" sz="1000" dirty="0">
                <a:solidFill>
                  <a:schemeClr val="bg1"/>
                </a:solidFill>
              </a:rPr>
              <a:t>would be </a:t>
            </a:r>
          </a:p>
          <a:p>
            <a:pPr lvl="0"/>
            <a:r>
              <a:rPr lang="en-US" sz="1000" dirty="0">
                <a:solidFill>
                  <a:schemeClr val="bg1"/>
                </a:solidFill>
              </a:rPr>
              <a:t>appropriate</a:t>
            </a:r>
          </a:p>
        </p:txBody>
      </p:sp>
      <p:cxnSp>
        <p:nvCxnSpPr>
          <p:cNvPr id="29" name="Elbow Connector 28">
            <a:extLst>
              <a:ext uri="{FF2B5EF4-FFF2-40B4-BE49-F238E27FC236}">
                <a16:creationId xmlns="" xmlns:a16="http://schemas.microsoft.com/office/drawing/2014/main" id="{BAC5A365-7D18-DF45-A62D-47EBECCB9E5E}"/>
              </a:ext>
            </a:extLst>
          </p:cNvPr>
          <p:cNvCxnSpPr>
            <a:stCxn id="2" idx="3"/>
            <a:endCxn id="14" idx="1"/>
          </p:cNvCxnSpPr>
          <p:nvPr/>
        </p:nvCxnSpPr>
        <p:spPr>
          <a:xfrm>
            <a:off x="1907704" y="2751770"/>
            <a:ext cx="504056" cy="8642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 xmlns:a16="http://schemas.microsoft.com/office/drawing/2014/main" id="{ABAA2321-32DB-614F-9016-A1D6FB439680}"/>
              </a:ext>
            </a:extLst>
          </p:cNvPr>
          <p:cNvCxnSpPr>
            <a:stCxn id="2" idx="3"/>
            <a:endCxn id="3" idx="1"/>
          </p:cNvCxnSpPr>
          <p:nvPr/>
        </p:nvCxnSpPr>
        <p:spPr>
          <a:xfrm flipV="1">
            <a:off x="1907704" y="1596944"/>
            <a:ext cx="504056" cy="11548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 xmlns:a16="http://schemas.microsoft.com/office/drawing/2014/main" id="{930CA7A5-87A3-FB41-89A1-E7C15C7FBCB8}"/>
              </a:ext>
            </a:extLst>
          </p:cNvPr>
          <p:cNvCxnSpPr>
            <a:stCxn id="2" idx="3"/>
            <a:endCxn id="15" idx="1"/>
          </p:cNvCxnSpPr>
          <p:nvPr/>
        </p:nvCxnSpPr>
        <p:spPr>
          <a:xfrm>
            <a:off x="1907704" y="2751770"/>
            <a:ext cx="720080" cy="1581815"/>
          </a:xfrm>
          <a:prstGeom prst="bentConnector3">
            <a:avLst>
              <a:gd name="adj1" fmla="val 355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035BDF26-6E25-1C44-A20F-63112E8F7A8C}"/>
              </a:ext>
            </a:extLst>
          </p:cNvPr>
          <p:cNvCxnSpPr>
            <a:cxnSpLocks/>
          </p:cNvCxnSpPr>
          <p:nvPr/>
        </p:nvCxnSpPr>
        <p:spPr>
          <a:xfrm>
            <a:off x="2123728" y="2587699"/>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0B5863F0-FE1F-F840-B978-6B2841404E98}"/>
              </a:ext>
            </a:extLst>
          </p:cNvPr>
          <p:cNvCxnSpPr>
            <a:stCxn id="3" idx="3"/>
          </p:cNvCxnSpPr>
          <p:nvPr/>
        </p:nvCxnSpPr>
        <p:spPr>
          <a:xfrm>
            <a:off x="3563888" y="1596944"/>
            <a:ext cx="3618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8E0058FD-2D13-E44C-BA7A-B0CFFB752355}"/>
              </a:ext>
            </a:extLst>
          </p:cNvPr>
          <p:cNvCxnSpPr>
            <a:cxnSpLocks/>
            <a:stCxn id="13" idx="3"/>
            <a:endCxn id="20" idx="1"/>
          </p:cNvCxnSpPr>
          <p:nvPr/>
        </p:nvCxnSpPr>
        <p:spPr>
          <a:xfrm>
            <a:off x="3600424" y="2571750"/>
            <a:ext cx="339202" cy="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E2ECD1E5-070A-F94A-AEF8-E04AB70A715F}"/>
              </a:ext>
            </a:extLst>
          </p:cNvPr>
          <p:cNvCxnSpPr>
            <a:cxnSpLocks/>
          </p:cNvCxnSpPr>
          <p:nvPr/>
        </p:nvCxnSpPr>
        <p:spPr>
          <a:xfrm flipV="1">
            <a:off x="3563888" y="3649926"/>
            <a:ext cx="3253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 xmlns:a16="http://schemas.microsoft.com/office/drawing/2014/main" id="{9ECD78DD-0371-3E4B-80A3-AFAC54E7FBAC}"/>
              </a:ext>
            </a:extLst>
          </p:cNvPr>
          <p:cNvCxnSpPr>
            <a:stCxn id="15" idx="3"/>
          </p:cNvCxnSpPr>
          <p:nvPr/>
        </p:nvCxnSpPr>
        <p:spPr>
          <a:xfrm>
            <a:off x="3347864" y="4333585"/>
            <a:ext cx="577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088737F6-87DC-104D-AED8-223C04E0C3B2}"/>
              </a:ext>
            </a:extLst>
          </p:cNvPr>
          <p:cNvCxnSpPr>
            <a:cxnSpLocks/>
            <a:stCxn id="16" idx="3"/>
            <a:endCxn id="26" idx="1"/>
          </p:cNvCxnSpPr>
          <p:nvPr/>
        </p:nvCxnSpPr>
        <p:spPr>
          <a:xfrm flipV="1">
            <a:off x="5735025" y="1492909"/>
            <a:ext cx="230308" cy="27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EE49DA00-234C-B241-8CBB-B406CEE4AB34}"/>
              </a:ext>
            </a:extLst>
          </p:cNvPr>
          <p:cNvCxnSpPr>
            <a:cxnSpLocks/>
            <a:stCxn id="20" idx="3"/>
            <a:endCxn id="27" idx="1"/>
          </p:cNvCxnSpPr>
          <p:nvPr/>
        </p:nvCxnSpPr>
        <p:spPr>
          <a:xfrm flipV="1">
            <a:off x="6750362" y="2571749"/>
            <a:ext cx="216024" cy="7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 xmlns:a16="http://schemas.microsoft.com/office/drawing/2014/main" id="{0D30B0F4-CA7D-5543-A617-2DF4DDE5638F}"/>
              </a:ext>
            </a:extLst>
          </p:cNvPr>
          <p:cNvCxnSpPr>
            <a:cxnSpLocks/>
            <a:endCxn id="28" idx="1"/>
          </p:cNvCxnSpPr>
          <p:nvPr/>
        </p:nvCxnSpPr>
        <p:spPr>
          <a:xfrm>
            <a:off x="7596336" y="3649926"/>
            <a:ext cx="1440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43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 xmlns:a16="http://schemas.microsoft.com/office/drawing/2014/main" id="{27015DFC-F12C-4DBC-83B5-0BF4C6E04030}"/>
              </a:ext>
            </a:extLst>
          </p:cNvPr>
          <p:cNvSpPr>
            <a:spLocks noGrp="1"/>
          </p:cNvSpPr>
          <p:nvPr>
            <p:ph type="title"/>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3600" dirty="0">
                <a:ea typeface="맑은 고딕" pitchFamily="50" charset="-127"/>
              </a:rPr>
              <a:t>CASE STUDY</a:t>
            </a:r>
            <a:endParaRPr lang="ko-KR" altLang="en-US" sz="3600" dirty="0"/>
          </a:p>
        </p:txBody>
      </p:sp>
      <p:pic>
        <p:nvPicPr>
          <p:cNvPr id="4" name="Picture 3">
            <a:extLst>
              <a:ext uri="{FF2B5EF4-FFF2-40B4-BE49-F238E27FC236}">
                <a16:creationId xmlns="" xmlns:a16="http://schemas.microsoft.com/office/drawing/2014/main" id="{00EA8B33-B2B6-4AFD-B2D9-C2C66C84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08766"/>
            <a:ext cx="6408712" cy="2043104"/>
          </a:xfrm>
          <a:prstGeom prst="rect">
            <a:avLst/>
          </a:prstGeom>
        </p:spPr>
      </p:pic>
    </p:spTree>
    <p:extLst>
      <p:ext uri="{BB962C8B-B14F-4D97-AF65-F5344CB8AC3E}">
        <p14:creationId xmlns:p14="http://schemas.microsoft.com/office/powerpoint/2010/main" val="223885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1073426"/>
            <a:ext cx="9144000" cy="3514548"/>
          </a:xfrm>
        </p:spPr>
        <p:txBody>
          <a:bodyPr>
            <a:normAutofit lnSpcReduction="10000"/>
          </a:bodyPr>
          <a:lstStyle/>
          <a:p>
            <a:pPr>
              <a:buFont typeface="Wingdings" panose="05000000000000000000" pitchFamily="2" charset="2"/>
              <a:buChar char="Ø"/>
            </a:pPr>
            <a:r>
              <a:rPr lang="en-US" dirty="0"/>
              <a:t>82 year old male in good health</a:t>
            </a:r>
          </a:p>
          <a:p>
            <a:pPr>
              <a:buFont typeface="Wingdings" panose="05000000000000000000" pitchFamily="2" charset="2"/>
              <a:buChar char="Ø"/>
            </a:pPr>
            <a:r>
              <a:rPr lang="en-US" dirty="0"/>
              <a:t>History </a:t>
            </a:r>
          </a:p>
          <a:p>
            <a:pPr lvl="1">
              <a:buFont typeface="Wingdings" panose="05000000000000000000" pitchFamily="2" charset="2"/>
              <a:buChar char="Ø"/>
            </a:pPr>
            <a:r>
              <a:rPr lang="en-US" dirty="0"/>
              <a:t>70 years old at diagnosis</a:t>
            </a:r>
          </a:p>
          <a:p>
            <a:pPr lvl="1">
              <a:buFont typeface="Wingdings" panose="05000000000000000000" pitchFamily="2" charset="2"/>
              <a:buChar char="Ø"/>
            </a:pPr>
            <a:r>
              <a:rPr lang="en-US" dirty="0"/>
              <a:t>PSA at diagnosis: 28 ng/mL</a:t>
            </a:r>
          </a:p>
          <a:p>
            <a:pPr lvl="1">
              <a:buFont typeface="Wingdings" panose="05000000000000000000" pitchFamily="2" charset="2"/>
              <a:buChar char="Ø"/>
            </a:pPr>
            <a:r>
              <a:rPr lang="en-US" dirty="0"/>
              <a:t>Initial Gleason score: 9</a:t>
            </a:r>
          </a:p>
          <a:p>
            <a:pPr lvl="1">
              <a:buFont typeface="Wingdings" panose="05000000000000000000" pitchFamily="2" charset="2"/>
              <a:buChar char="Ø"/>
            </a:pPr>
            <a:r>
              <a:rPr lang="en-US" dirty="0"/>
              <a:t>Initial clinical staging: T2</a:t>
            </a:r>
          </a:p>
          <a:p>
            <a:pPr lvl="1">
              <a:buFont typeface="Wingdings" panose="05000000000000000000" pitchFamily="2" charset="2"/>
              <a:buChar char="Ø"/>
            </a:pPr>
            <a:r>
              <a:rPr lang="en-US" dirty="0"/>
              <a:t>Treated RRP + 6-month ADT</a:t>
            </a:r>
          </a:p>
          <a:p>
            <a:pPr marL="457200" lvl="1" indent="0">
              <a:buNone/>
            </a:pPr>
            <a:endParaRPr lang="en-US" dirty="0"/>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a:t>
            </a:r>
          </a:p>
        </p:txBody>
      </p:sp>
    </p:spTree>
    <p:extLst>
      <p:ext uri="{BB962C8B-B14F-4D97-AF65-F5344CB8AC3E}">
        <p14:creationId xmlns:p14="http://schemas.microsoft.com/office/powerpoint/2010/main" val="2309632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750"/>
                                        <p:tgtEl>
                                          <p:spTgt spid="2">
                                            <p:txEl>
                                              <p:pRg st="1" end="1"/>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750"/>
                                        <p:tgtEl>
                                          <p:spTgt spid="2">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750"/>
                                        <p:tgtEl>
                                          <p:spTgt spid="2">
                                            <p:txEl>
                                              <p:pRg st="4" end="4"/>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750"/>
                                        <p:tgtEl>
                                          <p:spTgt spid="2">
                                            <p:txEl>
                                              <p:pRg st="5" end="5"/>
                                            </p:txEl>
                                          </p:spTgt>
                                        </p:tgtEl>
                                      </p:cBhvr>
                                    </p:animEffect>
                                  </p:childTnLst>
                                </p:cTn>
                              </p:par>
                            </p:childTnLst>
                          </p:cTn>
                        </p:par>
                        <p:par>
                          <p:cTn id="28" fill="hold">
                            <p:stCondLst>
                              <p:cond delay="425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1073426"/>
            <a:ext cx="8892480" cy="3514548"/>
          </a:xfrm>
        </p:spPr>
        <p:txBody>
          <a:bodyPr wrap="square">
            <a:noAutofit/>
          </a:bodyPr>
          <a:lstStyle/>
          <a:p>
            <a:pPr>
              <a:buFont typeface="Wingdings" panose="05000000000000000000" pitchFamily="2" charset="2"/>
              <a:buChar char="Ø"/>
            </a:pPr>
            <a:r>
              <a:rPr lang="en-US" sz="1900" b="1" dirty="0"/>
              <a:t>PSA History</a:t>
            </a:r>
          </a:p>
          <a:p>
            <a:pPr lvl="1">
              <a:buFont typeface="Wingdings" panose="05000000000000000000" pitchFamily="2" charset="2"/>
              <a:buChar char="Ø"/>
            </a:pPr>
            <a:r>
              <a:rPr lang="en-US" sz="1900" dirty="0"/>
              <a:t>PSA went from undetectable for 9 years to 3.5 ng/mL at year </a:t>
            </a:r>
          </a:p>
          <a:p>
            <a:pPr marL="457200" lvl="1" indent="0">
              <a:buNone/>
            </a:pPr>
            <a:r>
              <a:rPr lang="en-US" sz="1900" dirty="0"/>
              <a:t>   12 post-treatment</a:t>
            </a:r>
          </a:p>
          <a:p>
            <a:pPr>
              <a:buFont typeface="Wingdings" panose="05000000000000000000" pitchFamily="2" charset="2"/>
              <a:buChar char="Ø"/>
            </a:pPr>
            <a:r>
              <a:rPr lang="en-US" sz="1900" b="1" dirty="0"/>
              <a:t>Imaging</a:t>
            </a:r>
            <a:r>
              <a:rPr lang="en-US" sz="1900" dirty="0"/>
              <a:t> </a:t>
            </a:r>
          </a:p>
          <a:p>
            <a:pPr lvl="1">
              <a:buFont typeface="Wingdings" panose="05000000000000000000" pitchFamily="2" charset="2"/>
              <a:buChar char="Ø"/>
            </a:pPr>
            <a:r>
              <a:rPr lang="en-US" sz="1900" dirty="0"/>
              <a:t>Conventional imaging was negative (bone scan/CT scan)</a:t>
            </a:r>
          </a:p>
          <a:p>
            <a:pPr lvl="1">
              <a:buFont typeface="Wingdings" panose="05000000000000000000" pitchFamily="2" charset="2"/>
              <a:buChar char="Ø"/>
            </a:pPr>
            <a:r>
              <a:rPr lang="en-US" sz="1900" dirty="0" err="1">
                <a:solidFill>
                  <a:srgbClr val="2C2C2C"/>
                </a:solidFill>
              </a:rPr>
              <a:t>Fluciclovine</a:t>
            </a:r>
            <a:r>
              <a:rPr lang="en-US" sz="1900" dirty="0">
                <a:solidFill>
                  <a:srgbClr val="2C2C2C"/>
                </a:solidFill>
              </a:rPr>
              <a:t> scan positive, right </a:t>
            </a:r>
            <a:r>
              <a:rPr lang="en-US" sz="1900" dirty="0" err="1">
                <a:solidFill>
                  <a:srgbClr val="2C2C2C"/>
                </a:solidFill>
              </a:rPr>
              <a:t>mesorectal</a:t>
            </a:r>
            <a:r>
              <a:rPr lang="en-US" sz="1900" dirty="0">
                <a:solidFill>
                  <a:srgbClr val="2C2C2C"/>
                </a:solidFill>
              </a:rPr>
              <a:t> </a:t>
            </a:r>
            <a:r>
              <a:rPr lang="en-US" sz="1900" dirty="0" err="1">
                <a:solidFill>
                  <a:srgbClr val="2C2C2C"/>
                </a:solidFill>
              </a:rPr>
              <a:t>fasica</a:t>
            </a:r>
            <a:endParaRPr lang="en-US" sz="1900" dirty="0">
              <a:solidFill>
                <a:srgbClr val="2C2C2C"/>
              </a:solidFill>
            </a:endParaRPr>
          </a:p>
          <a:p>
            <a:pPr>
              <a:buFont typeface="Wingdings" panose="05000000000000000000" pitchFamily="2" charset="2"/>
              <a:buChar char="Ø"/>
            </a:pPr>
            <a:r>
              <a:rPr lang="en-US" sz="1900" b="1" dirty="0">
                <a:solidFill>
                  <a:srgbClr val="2C2C2C"/>
                </a:solidFill>
              </a:rPr>
              <a:t>Treatment</a:t>
            </a:r>
          </a:p>
          <a:p>
            <a:pPr lvl="1">
              <a:buFont typeface="Wingdings" panose="05000000000000000000" pitchFamily="2" charset="2"/>
              <a:buChar char="Ø"/>
            </a:pPr>
            <a:r>
              <a:rPr lang="en-US" sz="1900" i="1" dirty="0">
                <a:solidFill>
                  <a:srgbClr val="2C2C2C"/>
                </a:solidFill>
              </a:rPr>
              <a:t>SBRT without ADT </a:t>
            </a:r>
          </a:p>
          <a:p>
            <a:pPr lvl="2">
              <a:buFont typeface="Wingdings" panose="05000000000000000000" pitchFamily="2" charset="2"/>
              <a:buChar char="Ø"/>
            </a:pPr>
            <a:r>
              <a:rPr lang="en-US" sz="1600" dirty="0">
                <a:solidFill>
                  <a:srgbClr val="2C2C2C"/>
                </a:solidFill>
              </a:rPr>
              <a:t>4 months post-op, PSA was undetectable at &lt;0.01 ng/mL</a:t>
            </a:r>
          </a:p>
          <a:p>
            <a:pPr lvl="2">
              <a:buFont typeface="Wingdings" panose="05000000000000000000" pitchFamily="2" charset="2"/>
              <a:buChar char="Ø"/>
            </a:pPr>
            <a:r>
              <a:rPr lang="en-US" sz="1600" dirty="0">
                <a:solidFill>
                  <a:srgbClr val="2C2C2C"/>
                </a:solidFill>
              </a:rPr>
              <a:t>PSA remains undetectable, patient is being observed</a:t>
            </a:r>
            <a:endParaRPr lang="en-US" sz="1600" dirty="0"/>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a:t>
            </a:r>
          </a:p>
        </p:txBody>
      </p:sp>
    </p:spTree>
    <p:extLst>
      <p:ext uri="{BB962C8B-B14F-4D97-AF65-F5344CB8AC3E}">
        <p14:creationId xmlns:p14="http://schemas.microsoft.com/office/powerpoint/2010/main" val="118581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1569660"/>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a:t>
            </a:r>
          </a:p>
          <a:p>
            <a:r>
              <a:rPr lang="en-US" sz="4800" i="1" dirty="0">
                <a:latin typeface="Browallia New" panose="020B0604020202020204" pitchFamily="34" charset="-34"/>
                <a:cs typeface="Browallia New" panose="020B0604020202020204" pitchFamily="34" charset="-34"/>
              </a:rPr>
              <a:t>NGI- </a:t>
            </a:r>
            <a:r>
              <a:rPr lang="en-US" altLang="en-US" sz="3200" i="1" dirty="0" err="1"/>
              <a:t>Fluciclovine</a:t>
            </a:r>
            <a:r>
              <a:rPr lang="en-US" altLang="en-US" sz="3200" i="1" dirty="0"/>
              <a:t> PET/CT</a:t>
            </a:r>
            <a:endParaRPr lang="en-US" sz="4400" i="1" dirty="0">
              <a:latin typeface="Browallia New" panose="020B0604020202020204" pitchFamily="34" charset="-34"/>
              <a:cs typeface="Browallia New" panose="020B0604020202020204" pitchFamily="34" charset="-34"/>
            </a:endParaRPr>
          </a:p>
        </p:txBody>
      </p:sp>
      <p:pic>
        <p:nvPicPr>
          <p:cNvPr id="6" name="Content Placeholder 4">
            <a:extLst>
              <a:ext uri="{FF2B5EF4-FFF2-40B4-BE49-F238E27FC236}">
                <a16:creationId xmlns="" xmlns:a16="http://schemas.microsoft.com/office/drawing/2014/main" id="{5E86EA13-DE0F-4E08-B849-3F1B3A382F6A}"/>
              </a:ext>
            </a:extLst>
          </p:cNvPr>
          <p:cNvPicPr>
            <a:picLocks noChangeAspect="1"/>
          </p:cNvPicPr>
          <p:nvPr/>
        </p:nvPicPr>
        <p:blipFill rotWithShape="1">
          <a:blip r:embed="rId3"/>
          <a:srcRect t="32991" b="14800"/>
          <a:stretch/>
        </p:blipFill>
        <p:spPr>
          <a:xfrm>
            <a:off x="323528" y="1658162"/>
            <a:ext cx="3433744" cy="2319992"/>
          </a:xfrm>
          <a:prstGeom prst="rect">
            <a:avLst/>
          </a:prstGeom>
        </p:spPr>
      </p:pic>
      <p:pic>
        <p:nvPicPr>
          <p:cNvPr id="7" name="Content Placeholder 4">
            <a:extLst>
              <a:ext uri="{FF2B5EF4-FFF2-40B4-BE49-F238E27FC236}">
                <a16:creationId xmlns="" xmlns:a16="http://schemas.microsoft.com/office/drawing/2014/main" id="{A1CCACA5-175E-448B-99E7-E0E0A5449A4D}"/>
              </a:ext>
            </a:extLst>
          </p:cNvPr>
          <p:cNvPicPr>
            <a:picLocks noChangeAspect="1"/>
          </p:cNvPicPr>
          <p:nvPr/>
        </p:nvPicPr>
        <p:blipFill rotWithShape="1">
          <a:blip r:embed="rId4"/>
          <a:srcRect l="23182" t="13623" r="15662" b="10151"/>
          <a:stretch/>
        </p:blipFill>
        <p:spPr>
          <a:xfrm rot="5400000">
            <a:off x="5013228" y="955386"/>
            <a:ext cx="2267782" cy="3657970"/>
          </a:xfrm>
          <a:prstGeom prst="rect">
            <a:avLst/>
          </a:prstGeom>
        </p:spPr>
      </p:pic>
      <p:sp>
        <p:nvSpPr>
          <p:cNvPr id="8" name="TextBox 7">
            <a:extLst>
              <a:ext uri="{FF2B5EF4-FFF2-40B4-BE49-F238E27FC236}">
                <a16:creationId xmlns="" xmlns:a16="http://schemas.microsoft.com/office/drawing/2014/main" id="{B63529DA-B35C-439A-9508-4632BF31B029}"/>
              </a:ext>
            </a:extLst>
          </p:cNvPr>
          <p:cNvSpPr txBox="1"/>
          <p:nvPr/>
        </p:nvSpPr>
        <p:spPr>
          <a:xfrm>
            <a:off x="534441" y="4006399"/>
            <a:ext cx="3013208" cy="715581"/>
          </a:xfrm>
          <a:prstGeom prst="rect">
            <a:avLst/>
          </a:prstGeom>
          <a:noFill/>
        </p:spPr>
        <p:txBody>
          <a:bodyPr wrap="square" rtlCol="0">
            <a:spAutoFit/>
          </a:bodyPr>
          <a:lstStyle/>
          <a:p>
            <a:pPr defTabSz="685800" latinLnBrk="0"/>
            <a:r>
              <a:rPr lang="en-US" sz="1350" dirty="0">
                <a:solidFill>
                  <a:srgbClr val="2C2C2C"/>
                </a:solidFill>
                <a:latin typeface="Calibri"/>
              </a:rPr>
              <a:t>Increased uptake in small nodule right </a:t>
            </a:r>
            <a:r>
              <a:rPr lang="en-US" sz="1350" dirty="0" err="1">
                <a:solidFill>
                  <a:srgbClr val="2C2C2C"/>
                </a:solidFill>
                <a:latin typeface="Calibri"/>
              </a:rPr>
              <a:t>mesorectal</a:t>
            </a:r>
            <a:r>
              <a:rPr lang="en-US" sz="1350" dirty="0">
                <a:solidFill>
                  <a:srgbClr val="2C2C2C"/>
                </a:solidFill>
                <a:latin typeface="Calibri"/>
              </a:rPr>
              <a:t> fascia consistent with metastasis. </a:t>
            </a:r>
          </a:p>
        </p:txBody>
      </p:sp>
      <p:sp>
        <p:nvSpPr>
          <p:cNvPr id="9" name="TextBox 8">
            <a:extLst>
              <a:ext uri="{FF2B5EF4-FFF2-40B4-BE49-F238E27FC236}">
                <a16:creationId xmlns="" xmlns:a16="http://schemas.microsoft.com/office/drawing/2014/main" id="{6AACBC96-8A10-490E-9CEB-BCBEBEE3F14F}"/>
              </a:ext>
            </a:extLst>
          </p:cNvPr>
          <p:cNvSpPr txBox="1"/>
          <p:nvPr/>
        </p:nvSpPr>
        <p:spPr>
          <a:xfrm>
            <a:off x="4435584" y="4023298"/>
            <a:ext cx="3540519" cy="507831"/>
          </a:xfrm>
          <a:prstGeom prst="rect">
            <a:avLst/>
          </a:prstGeom>
          <a:noFill/>
        </p:spPr>
        <p:txBody>
          <a:bodyPr wrap="square" rtlCol="0">
            <a:spAutoFit/>
          </a:bodyPr>
          <a:lstStyle/>
          <a:p>
            <a:pPr defTabSz="685800" latinLnBrk="0"/>
            <a:r>
              <a:rPr lang="en-US" sz="1350" dirty="0">
                <a:solidFill>
                  <a:srgbClr val="2C2C2C"/>
                </a:solidFill>
                <a:latin typeface="Calibri"/>
              </a:rPr>
              <a:t>Radiation fields for SBRT 600 with </a:t>
            </a:r>
            <a:r>
              <a:rPr lang="en-US" sz="1350" dirty="0" err="1">
                <a:solidFill>
                  <a:srgbClr val="2C2C2C"/>
                </a:solidFill>
                <a:latin typeface="Calibri"/>
              </a:rPr>
              <a:t>cGy</a:t>
            </a:r>
            <a:r>
              <a:rPr lang="en-US" sz="1350" dirty="0">
                <a:solidFill>
                  <a:srgbClr val="2C2C2C"/>
                </a:solidFill>
                <a:latin typeface="Calibri"/>
              </a:rPr>
              <a:t> per fraction for 5 fractions. Total of 3000 </a:t>
            </a:r>
            <a:r>
              <a:rPr lang="en-US" sz="1350" dirty="0" err="1">
                <a:solidFill>
                  <a:srgbClr val="2C2C2C"/>
                </a:solidFill>
                <a:latin typeface="Calibri"/>
              </a:rPr>
              <a:t>cGy</a:t>
            </a:r>
            <a:endParaRPr lang="en-US" sz="1350" dirty="0">
              <a:solidFill>
                <a:srgbClr val="2C2C2C"/>
              </a:solidFill>
              <a:latin typeface="Calibri"/>
            </a:endParaRPr>
          </a:p>
        </p:txBody>
      </p:sp>
    </p:spTree>
    <p:extLst>
      <p:ext uri="{BB962C8B-B14F-4D97-AF65-F5344CB8AC3E}">
        <p14:creationId xmlns:p14="http://schemas.microsoft.com/office/powerpoint/2010/main" val="123888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 xmlns:a16="http://schemas.microsoft.com/office/drawing/2014/main" id="{27015DFC-F12C-4DBC-83B5-0BF4C6E04030}"/>
              </a:ext>
            </a:extLst>
          </p:cNvPr>
          <p:cNvSpPr>
            <a:spLocks noGrp="1"/>
          </p:cNvSpPr>
          <p:nvPr>
            <p:ph type="title"/>
          </p:nvPr>
        </p:nvSpPr>
        <p:spPr>
          <a:xfrm>
            <a:off x="3131840" y="3363838"/>
            <a:ext cx="5580400" cy="1008000"/>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2800" dirty="0">
                <a:ea typeface="맑은 고딕" pitchFamily="50" charset="-127"/>
              </a:rPr>
              <a:t>RADAR III CONCLUSIONS AND OVERALL CONCLUSIONS</a:t>
            </a:r>
            <a:endParaRPr lang="ko-KR" altLang="en-US" sz="2800" dirty="0"/>
          </a:p>
        </p:txBody>
      </p:sp>
      <p:pic>
        <p:nvPicPr>
          <p:cNvPr id="4" name="Picture 3">
            <a:extLst>
              <a:ext uri="{FF2B5EF4-FFF2-40B4-BE49-F238E27FC236}">
                <a16:creationId xmlns="" xmlns:a16="http://schemas.microsoft.com/office/drawing/2014/main" id="{00EA8B33-B2B6-4AFD-B2D9-C2C66C84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08766"/>
            <a:ext cx="6408712" cy="2043104"/>
          </a:xfrm>
          <a:prstGeom prst="rect">
            <a:avLst/>
          </a:prstGeom>
        </p:spPr>
      </p:pic>
    </p:spTree>
    <p:extLst>
      <p:ext uri="{BB962C8B-B14F-4D97-AF65-F5344CB8AC3E}">
        <p14:creationId xmlns:p14="http://schemas.microsoft.com/office/powerpoint/2010/main" val="191509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8D73BDA-50FF-47EE-8E5F-028F0BBFA22A}"/>
              </a:ext>
            </a:extLst>
          </p:cNvPr>
          <p:cNvSpPr>
            <a:spLocks noGrp="1"/>
          </p:cNvSpPr>
          <p:nvPr>
            <p:ph idx="1"/>
          </p:nvPr>
        </p:nvSpPr>
        <p:spPr>
          <a:xfrm>
            <a:off x="0" y="905114"/>
            <a:ext cx="9144000" cy="3682860"/>
          </a:xfrm>
        </p:spPr>
        <p:txBody>
          <a:bodyPr>
            <a:normAutofit lnSpcReduction="10000"/>
          </a:bodyPr>
          <a:lstStyle/>
          <a:p>
            <a:pPr>
              <a:buFont typeface="Wingdings" panose="05000000000000000000" pitchFamily="2" charset="2"/>
              <a:buChar char="Ø"/>
            </a:pPr>
            <a:r>
              <a:rPr lang="en-US" dirty="0"/>
              <a:t>CI: Continue to have role in diagnosis</a:t>
            </a:r>
          </a:p>
          <a:p>
            <a:pPr>
              <a:buFont typeface="Wingdings" panose="05000000000000000000" pitchFamily="2" charset="2"/>
              <a:buChar char="Ø"/>
            </a:pPr>
            <a:r>
              <a:rPr lang="en-US" dirty="0"/>
              <a:t>NGI: More sensitive in visualizing </a:t>
            </a:r>
            <a:r>
              <a:rPr lang="en-US" dirty="0" err="1"/>
              <a:t>aPC</a:t>
            </a:r>
            <a:endParaRPr lang="en-US" dirty="0"/>
          </a:p>
          <a:p>
            <a:pPr lvl="1">
              <a:buFont typeface="Wingdings" panose="05000000000000000000" pitchFamily="2" charset="2"/>
              <a:buChar char="Ø"/>
            </a:pPr>
            <a:r>
              <a:rPr lang="en-US" dirty="0"/>
              <a:t>If early, aggressive intervention is indicated</a:t>
            </a:r>
          </a:p>
          <a:p>
            <a:pPr lvl="1">
              <a:buFont typeface="Wingdings" panose="05000000000000000000" pitchFamily="2" charset="2"/>
              <a:buChar char="Ø"/>
            </a:pPr>
            <a:r>
              <a:rPr lang="en-US" baseline="30000" dirty="0"/>
              <a:t>18</a:t>
            </a:r>
            <a:r>
              <a:rPr lang="en-US" dirty="0"/>
              <a:t>F-fluciclovine PET (recommended NGI)</a:t>
            </a:r>
          </a:p>
          <a:p>
            <a:pPr lvl="2">
              <a:buFont typeface="Wingdings" panose="05000000000000000000" pitchFamily="2" charset="2"/>
              <a:buChar char="Ø"/>
            </a:pPr>
            <a:r>
              <a:rPr lang="en-US" dirty="0"/>
              <a:t>Best availability, sensitivity and specificity (in USA)</a:t>
            </a:r>
          </a:p>
          <a:p>
            <a:pPr lvl="1">
              <a:buFont typeface="Wingdings" panose="05000000000000000000" pitchFamily="2" charset="2"/>
              <a:buChar char="Ø"/>
            </a:pPr>
            <a:r>
              <a:rPr lang="en-US" dirty="0"/>
              <a:t>PSMA PET/CT</a:t>
            </a:r>
          </a:p>
          <a:p>
            <a:pPr lvl="2">
              <a:buFont typeface="Wingdings" panose="05000000000000000000" pitchFamily="2" charset="2"/>
              <a:buChar char="Ø"/>
            </a:pPr>
            <a:r>
              <a:rPr lang="en-US" dirty="0"/>
              <a:t>Show potential</a:t>
            </a:r>
          </a:p>
          <a:p>
            <a:pPr lvl="2">
              <a:buFont typeface="Wingdings" panose="05000000000000000000" pitchFamily="2" charset="2"/>
              <a:buChar char="Ø"/>
            </a:pPr>
            <a:r>
              <a:rPr lang="en-US" dirty="0"/>
              <a:t>Availability in US is highly limited </a:t>
            </a:r>
          </a:p>
          <a:p>
            <a:pPr lvl="1">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TextBox 2">
            <a:extLst>
              <a:ext uri="{FF2B5EF4-FFF2-40B4-BE49-F238E27FC236}">
                <a16:creationId xmlns="" xmlns:a16="http://schemas.microsoft.com/office/drawing/2014/main" id="{F31B00D1-DAD3-44AD-BF30-721E03017257}"/>
              </a:ext>
            </a:extLst>
          </p:cNvPr>
          <p:cNvSpPr txBox="1"/>
          <p:nvPr/>
        </p:nvSpPr>
        <p:spPr>
          <a:xfrm>
            <a:off x="0" y="74117"/>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CONCLUSIONS</a:t>
            </a:r>
          </a:p>
        </p:txBody>
      </p:sp>
    </p:spTree>
    <p:extLst>
      <p:ext uri="{BB962C8B-B14F-4D97-AF65-F5344CB8AC3E}">
        <p14:creationId xmlns:p14="http://schemas.microsoft.com/office/powerpoint/2010/main" val="2394249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110799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6600" dirty="0">
                <a:latin typeface="Browallia New" panose="020B0604020202020204" pitchFamily="34" charset="-34"/>
                <a:cs typeface="Browallia New" panose="020B0604020202020204" pitchFamily="34" charset="-34"/>
              </a:rPr>
              <a:t>RADAR I: REVIEW</a:t>
            </a:r>
          </a:p>
        </p:txBody>
      </p:sp>
      <p:sp>
        <p:nvSpPr>
          <p:cNvPr id="4" name="TextBox 3">
            <a:extLst>
              <a:ext uri="{FF2B5EF4-FFF2-40B4-BE49-F238E27FC236}">
                <a16:creationId xmlns="" xmlns:a16="http://schemas.microsoft.com/office/drawing/2014/main" id="{05A41B05-3809-4C84-BA0D-3CA44F4294C5}"/>
              </a:ext>
            </a:extLst>
          </p:cNvPr>
          <p:cNvSpPr txBox="1"/>
          <p:nvPr/>
        </p:nvSpPr>
        <p:spPr>
          <a:xfrm>
            <a:off x="6997" y="1218068"/>
            <a:ext cx="9137003" cy="331308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200" dirty="0">
                <a:cs typeface="Browallia New" panose="020B0604020202020204" pitchFamily="34" charset="-34"/>
              </a:rPr>
              <a:t>Initiated in 2012</a:t>
            </a:r>
          </a:p>
          <a:p>
            <a:pPr marL="285750" indent="-285750">
              <a:lnSpc>
                <a:spcPct val="150000"/>
              </a:lnSpc>
              <a:buFont typeface="Wingdings" panose="05000000000000000000" pitchFamily="2" charset="2"/>
              <a:buChar char="Ø"/>
            </a:pPr>
            <a:r>
              <a:rPr lang="en-US" sz="2000" dirty="0">
                <a:cs typeface="Browallia New" panose="020B0604020202020204" pitchFamily="34" charset="-34"/>
              </a:rPr>
              <a:t>Working Group formed to examine unmet need: diagnosing metastatic    </a:t>
            </a:r>
          </a:p>
          <a:p>
            <a:pPr>
              <a:lnSpc>
                <a:spcPct val="150000"/>
              </a:lnSpc>
            </a:pPr>
            <a:r>
              <a:rPr lang="en-US" sz="2000" dirty="0">
                <a:cs typeface="Browallia New" panose="020B0604020202020204" pitchFamily="34" charset="-34"/>
              </a:rPr>
              <a:t>disease with appropriate imaging and timing</a:t>
            </a:r>
          </a:p>
          <a:p>
            <a:pPr marL="285750" indent="-285750">
              <a:lnSpc>
                <a:spcPct val="150000"/>
              </a:lnSpc>
              <a:buFont typeface="Wingdings" panose="05000000000000000000" pitchFamily="2" charset="2"/>
              <a:buChar char="Ø"/>
            </a:pPr>
            <a:r>
              <a:rPr lang="en-US" sz="2000" dirty="0">
                <a:cs typeface="Browallia New" panose="020B0604020202020204" pitchFamily="34" charset="-34"/>
              </a:rPr>
              <a:t>Guidelines developed on how/when to image patients</a:t>
            </a:r>
          </a:p>
          <a:p>
            <a:pPr marL="742950" lvl="1" indent="-285750">
              <a:lnSpc>
                <a:spcPct val="150000"/>
              </a:lnSpc>
              <a:buFont typeface="Wingdings" panose="05000000000000000000" pitchFamily="2" charset="2"/>
              <a:buChar char="Ø"/>
            </a:pPr>
            <a:r>
              <a:rPr lang="en-US" sz="2000" dirty="0">
                <a:cs typeface="Browallia New" panose="020B0604020202020204" pitchFamily="34" charset="-34"/>
              </a:rPr>
              <a:t>Prior imaging guidelines were unclear</a:t>
            </a:r>
          </a:p>
          <a:p>
            <a:pPr marL="285750" indent="-285750">
              <a:lnSpc>
                <a:spcPct val="150000"/>
              </a:lnSpc>
              <a:buFont typeface="Wingdings" panose="05000000000000000000" pitchFamily="2" charset="2"/>
              <a:buChar char="Ø"/>
            </a:pPr>
            <a:r>
              <a:rPr lang="en-US" sz="2000" b="1" u="sng" dirty="0">
                <a:cs typeface="Browallia New" panose="020B0604020202020204" pitchFamily="34" charset="-34"/>
              </a:rPr>
              <a:t>Overall Goal:</a:t>
            </a:r>
            <a:r>
              <a:rPr lang="en-US" sz="2000" b="1" dirty="0">
                <a:cs typeface="Browallia New" panose="020B0604020202020204" pitchFamily="34" charset="-34"/>
              </a:rPr>
              <a:t> </a:t>
            </a:r>
            <a:r>
              <a:rPr lang="en-US" sz="2000" dirty="0">
                <a:cs typeface="Browallia New" panose="020B0604020202020204" pitchFamily="34" charset="-34"/>
              </a:rPr>
              <a:t>How to guide therapies and imaging in M1 CRPC </a:t>
            </a:r>
          </a:p>
          <a:p>
            <a:pPr>
              <a:lnSpc>
                <a:spcPct val="150000"/>
              </a:lnSpc>
            </a:pPr>
            <a:r>
              <a:rPr lang="en-US" sz="2000" dirty="0">
                <a:cs typeface="Browallia New" panose="020B0604020202020204" pitchFamily="34" charset="-34"/>
              </a:rPr>
              <a:t>    patients</a:t>
            </a:r>
          </a:p>
        </p:txBody>
      </p:sp>
      <p:sp>
        <p:nvSpPr>
          <p:cNvPr id="5" name="TextBox 3">
            <a:extLst>
              <a:ext uri="{FF2B5EF4-FFF2-40B4-BE49-F238E27FC236}">
                <a16:creationId xmlns="" xmlns:a16="http://schemas.microsoft.com/office/drawing/2014/main" id="{29D14CAF-05BD-4181-A77E-9188400BA889}"/>
              </a:ext>
            </a:extLst>
          </p:cNvPr>
          <p:cNvSpPr txBox="1">
            <a:spLocks noChangeArrowheads="1"/>
          </p:cNvSpPr>
          <p:nvPr/>
        </p:nvSpPr>
        <p:spPr bwMode="auto">
          <a:xfrm>
            <a:off x="1314450" y="4733151"/>
            <a:ext cx="6515100" cy="430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342900" eaLnBrk="1" latinLnBrk="0" hangingPunct="1"/>
            <a:r>
              <a:rPr lang="en-US" sz="1100" b="1" dirty="0">
                <a:solidFill>
                  <a:prstClr val="black"/>
                </a:solidFill>
              </a:rPr>
              <a:t>Crawford D., Stone N., Yu E., et al. Challenges and Recommendations for Early Identification of Metastatic Disease in Prostate Cancer. </a:t>
            </a:r>
            <a:r>
              <a:rPr lang="en-US" sz="1100" b="1" i="1" dirty="0">
                <a:solidFill>
                  <a:prstClr val="black"/>
                </a:solidFill>
              </a:rPr>
              <a:t>Urology</a:t>
            </a:r>
            <a:r>
              <a:rPr lang="en-US" sz="1100" b="1" dirty="0">
                <a:solidFill>
                  <a:prstClr val="black"/>
                </a:solidFill>
              </a:rPr>
              <a:t>. 2014; Jan 8</a:t>
            </a:r>
            <a:endParaRPr lang="en-US" sz="1100" b="1" dirty="0">
              <a:solidFill>
                <a:srgbClr val="FFFFFF"/>
              </a:solidFill>
            </a:endParaRPr>
          </a:p>
        </p:txBody>
      </p:sp>
    </p:spTree>
    <p:extLst>
      <p:ext uri="{BB962C8B-B14F-4D97-AF65-F5344CB8AC3E}">
        <p14:creationId xmlns:p14="http://schemas.microsoft.com/office/powerpoint/2010/main" val="3766007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8D73BDA-50FF-47EE-8E5F-028F0BBFA22A}"/>
              </a:ext>
            </a:extLst>
          </p:cNvPr>
          <p:cNvSpPr>
            <a:spLocks noGrp="1"/>
          </p:cNvSpPr>
          <p:nvPr>
            <p:ph idx="1"/>
          </p:nvPr>
        </p:nvSpPr>
        <p:spPr>
          <a:xfrm>
            <a:off x="0" y="730320"/>
            <a:ext cx="9144000" cy="3682860"/>
          </a:xfrm>
        </p:spPr>
        <p:txBody>
          <a:bodyPr>
            <a:noAutofit/>
          </a:bodyPr>
          <a:lstStyle/>
          <a:p>
            <a:pPr>
              <a:buFont typeface="Wingdings" panose="05000000000000000000" pitchFamily="2" charset="2"/>
              <a:buChar char="Ø"/>
            </a:pPr>
            <a:r>
              <a:rPr lang="en-US" sz="2000" b="1" dirty="0"/>
              <a:t>Strong recommendation for NGI use</a:t>
            </a:r>
          </a:p>
          <a:p>
            <a:pPr lvl="1">
              <a:buFont typeface="Wingdings" panose="05000000000000000000" pitchFamily="2" charset="2"/>
              <a:buChar char="Ø"/>
            </a:pPr>
            <a:r>
              <a:rPr lang="en-US" sz="1800" dirty="0"/>
              <a:t>Patients with BCR</a:t>
            </a:r>
          </a:p>
          <a:p>
            <a:pPr lvl="2">
              <a:buFont typeface="Wingdings" panose="05000000000000000000" pitchFamily="2" charset="2"/>
              <a:buChar char="Ø"/>
            </a:pPr>
            <a:r>
              <a:rPr lang="en-US" sz="1600" dirty="0"/>
              <a:t>Data is most robust on use of NGIs</a:t>
            </a:r>
          </a:p>
          <a:p>
            <a:pPr lvl="2">
              <a:buFont typeface="Wingdings" panose="05000000000000000000" pitchFamily="2" charset="2"/>
              <a:buChar char="Ø"/>
            </a:pPr>
            <a:r>
              <a:rPr lang="en-US" sz="1600" dirty="0"/>
              <a:t>Likelihood of site directed therapy is greatest for these patients</a:t>
            </a:r>
          </a:p>
          <a:p>
            <a:pPr>
              <a:buFont typeface="Wingdings" panose="05000000000000000000" pitchFamily="2" charset="2"/>
              <a:buChar char="Ø"/>
            </a:pPr>
            <a:r>
              <a:rPr lang="en-US" sz="2000" b="1" dirty="0"/>
              <a:t>Limitations</a:t>
            </a:r>
          </a:p>
          <a:p>
            <a:pPr lvl="1">
              <a:buFont typeface="Wingdings" panose="05000000000000000000" pitchFamily="2" charset="2"/>
              <a:buChar char="Ø"/>
            </a:pPr>
            <a:r>
              <a:rPr lang="en-US" sz="1800" dirty="0"/>
              <a:t>Working Group recognizes lack of efficacy/safety data</a:t>
            </a:r>
          </a:p>
          <a:p>
            <a:pPr>
              <a:buFont typeface="Wingdings" panose="05000000000000000000" pitchFamily="2" charset="2"/>
              <a:buChar char="Ø"/>
            </a:pPr>
            <a:r>
              <a:rPr lang="en-US" sz="2000" b="1" dirty="0"/>
              <a:t>Benefits</a:t>
            </a:r>
          </a:p>
          <a:p>
            <a:pPr lvl="1">
              <a:buFont typeface="Wingdings" panose="05000000000000000000" pitchFamily="2" charset="2"/>
              <a:buChar char="Ø"/>
            </a:pPr>
            <a:r>
              <a:rPr lang="en-US" sz="1800" dirty="0"/>
              <a:t>Despite limitations, consensus manuscript still reached goals</a:t>
            </a:r>
          </a:p>
          <a:p>
            <a:pPr lvl="2">
              <a:buFont typeface="Wingdings" panose="05000000000000000000" pitchFamily="2" charset="2"/>
              <a:buChar char="Ø"/>
            </a:pPr>
            <a:r>
              <a:rPr lang="en-US" sz="1600" dirty="0"/>
              <a:t>To provide guidance in an area where clinical decision-making is less than certain</a:t>
            </a:r>
          </a:p>
          <a:p>
            <a:pPr lvl="1">
              <a:buFont typeface="Wingdings" panose="05000000000000000000" pitchFamily="2" charset="2"/>
              <a:buChar char="Ø"/>
            </a:pPr>
            <a:r>
              <a:rPr lang="en-US" sz="1800" dirty="0"/>
              <a:t>Greatest potential impact</a:t>
            </a:r>
          </a:p>
          <a:p>
            <a:pPr lvl="2">
              <a:buFont typeface="Wingdings" panose="05000000000000000000" pitchFamily="2" charset="2"/>
              <a:buChar char="Ø"/>
            </a:pPr>
            <a:r>
              <a:rPr lang="en-US" sz="1600" dirty="0"/>
              <a:t>Alter therapy/improve patient outcomes with NGIs</a:t>
            </a:r>
          </a:p>
          <a:p>
            <a:pPr lvl="2">
              <a:buFont typeface="Wingdings" panose="05000000000000000000" pitchFamily="2" charset="2"/>
              <a:buChar char="Ø"/>
            </a:pPr>
            <a:r>
              <a:rPr lang="en-US" sz="1600" dirty="0"/>
              <a:t>This is where reintroduction of local therapy +/- systemic therapy has greatest potential</a:t>
            </a:r>
          </a:p>
          <a:p>
            <a:pPr lvl="2">
              <a:buFont typeface="Wingdings" panose="05000000000000000000" pitchFamily="2" charset="2"/>
              <a:buChar char="Ø"/>
            </a:pPr>
            <a:endParaRPr lang="en-US" sz="16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a:p>
            <a:pPr>
              <a:buFont typeface="Wingdings" panose="05000000000000000000" pitchFamily="2" charset="2"/>
              <a:buChar char="Ø"/>
            </a:pPr>
            <a:endParaRPr lang="en-US" sz="2000" dirty="0"/>
          </a:p>
        </p:txBody>
      </p:sp>
      <p:sp>
        <p:nvSpPr>
          <p:cNvPr id="3" name="TextBox 2">
            <a:extLst>
              <a:ext uri="{FF2B5EF4-FFF2-40B4-BE49-F238E27FC236}">
                <a16:creationId xmlns="" xmlns:a16="http://schemas.microsoft.com/office/drawing/2014/main" id="{F31B00D1-DAD3-44AD-BF30-721E03017257}"/>
              </a:ext>
            </a:extLst>
          </p:cNvPr>
          <p:cNvSpPr txBox="1"/>
          <p:nvPr/>
        </p:nvSpPr>
        <p:spPr>
          <a:xfrm>
            <a:off x="0" y="74117"/>
            <a:ext cx="9180718" cy="630942"/>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500" dirty="0">
                <a:latin typeface="+mj-lt"/>
                <a:cs typeface="Browallia New" panose="020B0604020202020204" pitchFamily="34" charset="-34"/>
              </a:rPr>
              <a:t>RADAR III: CONCLUSIONS (</a:t>
            </a:r>
            <a:r>
              <a:rPr lang="en-US" sz="3500" dirty="0" err="1">
                <a:latin typeface="+mj-lt"/>
                <a:cs typeface="Browallia New" panose="020B0604020202020204" pitchFamily="34" charset="-34"/>
              </a:rPr>
              <a:t>con’t</a:t>
            </a:r>
            <a:r>
              <a:rPr lang="en-US" sz="3500" dirty="0">
                <a:latin typeface="+mj-lt"/>
                <a:cs typeface="Browallia New" panose="020B0604020202020204" pitchFamily="34" charset="-34"/>
              </a:rPr>
              <a:t>)</a:t>
            </a:r>
          </a:p>
        </p:txBody>
      </p:sp>
    </p:spTree>
    <p:extLst>
      <p:ext uri="{BB962C8B-B14F-4D97-AF65-F5344CB8AC3E}">
        <p14:creationId xmlns:p14="http://schemas.microsoft.com/office/powerpoint/2010/main" val="2791322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1AF431A-CBB2-4CD9-95E1-5A66FD627F6D}"/>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Overall Goals</a:t>
            </a:r>
          </a:p>
          <a:p>
            <a:pPr lvl="1">
              <a:buFont typeface="Wingdings" panose="05000000000000000000" pitchFamily="2" charset="2"/>
              <a:buChar char="Ø"/>
            </a:pPr>
            <a:r>
              <a:rPr lang="en-US" dirty="0"/>
              <a:t>Improve patient survival</a:t>
            </a:r>
          </a:p>
          <a:p>
            <a:pPr lvl="1">
              <a:buFont typeface="Wingdings" panose="05000000000000000000" pitchFamily="2" charset="2"/>
              <a:buChar char="Ø"/>
            </a:pPr>
            <a:r>
              <a:rPr lang="en-US" dirty="0"/>
              <a:t>Reduce late stage diagnoses</a:t>
            </a:r>
          </a:p>
          <a:p>
            <a:pPr lvl="1">
              <a:buFont typeface="Wingdings" panose="05000000000000000000" pitchFamily="2" charset="2"/>
              <a:buChar char="Ø"/>
            </a:pPr>
            <a:r>
              <a:rPr lang="en-US" dirty="0"/>
              <a:t>Develop standardized criteria for imaging and          </a:t>
            </a:r>
          </a:p>
          <a:p>
            <a:pPr marL="457200" lvl="1" indent="0">
              <a:buNone/>
            </a:pPr>
            <a:r>
              <a:rPr lang="en-US" dirty="0"/>
              <a:t>various types of treatment </a:t>
            </a:r>
          </a:p>
          <a:p>
            <a:pPr lvl="1">
              <a:buFont typeface="Wingdings" panose="05000000000000000000" pitchFamily="2" charset="2"/>
              <a:buChar char="Ø"/>
            </a:pPr>
            <a:r>
              <a:rPr lang="en-US" dirty="0"/>
              <a:t>Improve and generalize knowledge amongst             </a:t>
            </a:r>
          </a:p>
          <a:p>
            <a:pPr marL="457200" lvl="1" indent="0">
              <a:buNone/>
            </a:pPr>
            <a:r>
              <a:rPr lang="en-US" dirty="0"/>
              <a:t>urologic oncologists and medical oncologists. </a:t>
            </a:r>
          </a:p>
          <a:p>
            <a:pPr marL="0" indent="0">
              <a:buNone/>
            </a:pPr>
            <a:endParaRPr lang="en-US" dirty="0"/>
          </a:p>
          <a:p>
            <a:pPr marL="0" indent="0">
              <a:buNone/>
            </a:pPr>
            <a:endParaRPr lang="en-US" dirty="0"/>
          </a:p>
        </p:txBody>
      </p:sp>
      <p:sp>
        <p:nvSpPr>
          <p:cNvPr id="3" name="TextBox 2">
            <a:extLst>
              <a:ext uri="{FF2B5EF4-FFF2-40B4-BE49-F238E27FC236}">
                <a16:creationId xmlns="" xmlns:a16="http://schemas.microsoft.com/office/drawing/2014/main" id="{EDDF75E0-1563-4E23-9C3E-21BFFB5D7228}"/>
              </a:ext>
            </a:extLst>
          </p:cNvPr>
          <p:cNvSpPr txBox="1"/>
          <p:nvPr/>
        </p:nvSpPr>
        <p:spPr>
          <a:xfrm>
            <a:off x="0" y="84569"/>
            <a:ext cx="9180718" cy="630942"/>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500" dirty="0">
                <a:latin typeface="+mj-lt"/>
                <a:cs typeface="Browallia New" panose="020B0604020202020204" pitchFamily="34" charset="-34"/>
              </a:rPr>
              <a:t>RADAR I, II and III: CONCLUSIONS</a:t>
            </a:r>
          </a:p>
        </p:txBody>
      </p:sp>
    </p:spTree>
    <p:extLst>
      <p:ext uri="{BB962C8B-B14F-4D97-AF65-F5344CB8AC3E}">
        <p14:creationId xmlns:p14="http://schemas.microsoft.com/office/powerpoint/2010/main" val="1729400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텍스트 개체 틀 2">
            <a:extLst>
              <a:ext uri="{FF2B5EF4-FFF2-40B4-BE49-F238E27FC236}">
                <a16:creationId xmlns="" xmlns:a16="http://schemas.microsoft.com/office/drawing/2014/main" id="{27015DFC-F12C-4DBC-83B5-0BF4C6E04030}"/>
              </a:ext>
            </a:extLst>
          </p:cNvPr>
          <p:cNvSpPr>
            <a:spLocks noGrp="1"/>
          </p:cNvSpPr>
          <p:nvPr>
            <p:ph type="title"/>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3600" dirty="0">
                <a:ea typeface="맑은 고딕" pitchFamily="50" charset="-127"/>
              </a:rPr>
              <a:t>QUESTIONS?</a:t>
            </a:r>
            <a:endParaRPr lang="ko-KR" altLang="en-US" sz="3600" dirty="0"/>
          </a:p>
        </p:txBody>
      </p:sp>
      <p:pic>
        <p:nvPicPr>
          <p:cNvPr id="4" name="Picture 3">
            <a:extLst>
              <a:ext uri="{FF2B5EF4-FFF2-40B4-BE49-F238E27FC236}">
                <a16:creationId xmlns="" xmlns:a16="http://schemas.microsoft.com/office/drawing/2014/main" id="{00EA8B33-B2B6-4AFD-B2D9-C2C66C84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608766"/>
            <a:ext cx="6408712" cy="2043104"/>
          </a:xfrm>
          <a:prstGeom prst="rect">
            <a:avLst/>
          </a:prstGeom>
        </p:spPr>
      </p:pic>
    </p:spTree>
    <p:extLst>
      <p:ext uri="{BB962C8B-B14F-4D97-AF65-F5344CB8AC3E}">
        <p14:creationId xmlns:p14="http://schemas.microsoft.com/office/powerpoint/2010/main" val="3127518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23A060A-7151-48C4-A6B5-136D258529DD}"/>
              </a:ext>
            </a:extLst>
          </p:cNvPr>
          <p:cNvSpPr>
            <a:spLocks noGrp="1"/>
          </p:cNvSpPr>
          <p:nvPr>
            <p:ph type="body" sz="quarter" idx="11"/>
          </p:nvPr>
        </p:nvSpPr>
        <p:spPr>
          <a:xfrm>
            <a:off x="1763688" y="1131590"/>
            <a:ext cx="6048672" cy="504056"/>
          </a:xfrm>
        </p:spPr>
        <p:txBody>
          <a:bodyPr/>
          <a:lstStyle/>
          <a:p>
            <a:r>
              <a:rPr lang="en-US" dirty="0"/>
              <a:t>BACKUP CASE STUDY</a:t>
            </a:r>
          </a:p>
        </p:txBody>
      </p:sp>
    </p:spTree>
    <p:extLst>
      <p:ext uri="{BB962C8B-B14F-4D97-AF65-F5344CB8AC3E}">
        <p14:creationId xmlns:p14="http://schemas.microsoft.com/office/powerpoint/2010/main" val="2005879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1073426"/>
            <a:ext cx="9540552" cy="3514548"/>
          </a:xfrm>
        </p:spPr>
        <p:txBody>
          <a:bodyPr>
            <a:normAutofit/>
          </a:bodyPr>
          <a:lstStyle/>
          <a:p>
            <a:pPr>
              <a:buFont typeface="Wingdings" panose="05000000000000000000" pitchFamily="2" charset="2"/>
              <a:buChar char="Ø"/>
            </a:pPr>
            <a:r>
              <a:rPr lang="en-US" sz="2400" dirty="0"/>
              <a:t>01/2011: TRUS biopsy shows GS 3+4=7 in 1/12cores, left sided.</a:t>
            </a:r>
            <a:endParaRPr lang="en-US" sz="2400" dirty="0">
              <a:sym typeface="Wingdings" panose="05000000000000000000" pitchFamily="2" charset="2"/>
            </a:endParaRPr>
          </a:p>
          <a:p>
            <a:pPr>
              <a:buFont typeface="Wingdings" panose="05000000000000000000" pitchFamily="2" charset="2"/>
              <a:buChar char="Ø"/>
            </a:pPr>
            <a:r>
              <a:rPr lang="en-US" sz="2400" dirty="0">
                <a:sym typeface="Wingdings" panose="05000000000000000000" pitchFamily="2" charset="2"/>
              </a:rPr>
              <a:t>Patient drops out of AS</a:t>
            </a:r>
          </a:p>
          <a:p>
            <a:pPr lvl="1">
              <a:buFont typeface="Wingdings" panose="05000000000000000000" pitchFamily="2" charset="2"/>
              <a:buChar char="Ø"/>
            </a:pPr>
            <a:r>
              <a:rPr lang="en-US" sz="2400" dirty="0">
                <a:sym typeface="Wingdings" panose="05000000000000000000" pitchFamily="2" charset="2"/>
              </a:rPr>
              <a:t>received SBRT without ADT 5/2013</a:t>
            </a:r>
          </a:p>
          <a:p>
            <a:pPr lvl="1">
              <a:buFont typeface="Wingdings" panose="05000000000000000000" pitchFamily="2" charset="2"/>
              <a:buChar char="Ø"/>
            </a:pPr>
            <a:r>
              <a:rPr lang="en-US" sz="2400" dirty="0"/>
              <a:t>3625cGy in 5 fractions</a:t>
            </a:r>
            <a:endParaRPr lang="en-US" sz="2400" dirty="0">
              <a:sym typeface="Wingdings" panose="05000000000000000000" pitchFamily="2" charset="2"/>
            </a:endParaRPr>
          </a:p>
          <a:p>
            <a:pPr>
              <a:buFont typeface="Wingdings" panose="05000000000000000000" pitchFamily="2" charset="2"/>
              <a:buChar char="Ø"/>
            </a:pPr>
            <a:r>
              <a:rPr lang="en-US" sz="2400" dirty="0">
                <a:sym typeface="Wingdings" panose="05000000000000000000" pitchFamily="2" charset="2"/>
              </a:rPr>
              <a:t>PSA NADIR .55 11/2014</a:t>
            </a:r>
          </a:p>
          <a:p>
            <a:pPr marL="0" indent="0">
              <a:buNone/>
            </a:pPr>
            <a:endParaRPr lang="en-US" dirty="0"/>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a:t>
            </a:r>
          </a:p>
        </p:txBody>
      </p:sp>
      <p:pic>
        <p:nvPicPr>
          <p:cNvPr id="4" name="Picture 3">
            <a:extLst>
              <a:ext uri="{FF2B5EF4-FFF2-40B4-BE49-F238E27FC236}">
                <a16:creationId xmlns="" xmlns:a16="http://schemas.microsoft.com/office/drawing/2014/main" id="{859EB8F2-1E18-4338-BF55-AB1ADDA9237F}"/>
              </a:ext>
            </a:extLst>
          </p:cNvPr>
          <p:cNvPicPr/>
          <p:nvPr/>
        </p:nvPicPr>
        <p:blipFill>
          <a:blip r:embed="rId3"/>
          <a:stretch>
            <a:fillRect/>
          </a:stretch>
        </p:blipFill>
        <p:spPr>
          <a:xfrm>
            <a:off x="5673030" y="1923678"/>
            <a:ext cx="3435474" cy="2350914"/>
          </a:xfrm>
          <a:prstGeom prst="rect">
            <a:avLst/>
          </a:prstGeom>
        </p:spPr>
      </p:pic>
    </p:spTree>
    <p:extLst>
      <p:ext uri="{BB962C8B-B14F-4D97-AF65-F5344CB8AC3E}">
        <p14:creationId xmlns:p14="http://schemas.microsoft.com/office/powerpoint/2010/main" val="3534135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a:extLst>
              <a:ext uri="{FF2B5EF4-FFF2-40B4-BE49-F238E27FC236}">
                <a16:creationId xmlns="" xmlns:a16="http://schemas.microsoft.com/office/drawing/2014/main" id="{2021CF04-28EC-433E-A69C-21C8E60191D7}"/>
              </a:ext>
            </a:extLst>
          </p:cNvPr>
          <p:cNvSpPr>
            <a:spLocks noGrp="1"/>
          </p:cNvSpPr>
          <p:nvPr>
            <p:ph type="title"/>
          </p:nvPr>
        </p:nvSpPr>
        <p:spPr/>
        <p:txBody>
          <a:bodyPr/>
          <a:lstStyle/>
          <a:p>
            <a:r>
              <a:rPr lang="en-US" altLang="en-US" dirty="0"/>
              <a:t>Conventional Imaging: Bone and CT Scans</a:t>
            </a:r>
          </a:p>
        </p:txBody>
      </p:sp>
      <p:sp>
        <p:nvSpPr>
          <p:cNvPr id="10" name="Slide Number Placeholder 5">
            <a:extLst>
              <a:ext uri="{FF2B5EF4-FFF2-40B4-BE49-F238E27FC236}">
                <a16:creationId xmlns="" xmlns:a16="http://schemas.microsoft.com/office/drawing/2014/main" id="{EDDA0208-7D2C-4602-9C30-9A7052D2038C}"/>
              </a:ext>
            </a:extLst>
          </p:cNvPr>
          <p:cNvSpPr>
            <a:spLocks noGrp="1"/>
          </p:cNvSpPr>
          <p:nvPr>
            <p:ph type="sldNum" sz="quarter" idx="10"/>
          </p:nvPr>
        </p:nvSpPr>
        <p:spPr/>
        <p:txBody>
          <a:bodyPr/>
          <a:lstStyle/>
          <a:p>
            <a:pPr defTabSz="685800" latinLnBrk="0"/>
            <a:fld id="{AF775494-B563-4D5C-B996-565329053F5D}" type="slidenum">
              <a:rPr lang="en-US">
                <a:solidFill>
                  <a:srgbClr val="41454C">
                    <a:tint val="75000"/>
                  </a:srgbClr>
                </a:solidFill>
              </a:rPr>
              <a:pPr defTabSz="685800" latinLnBrk="0"/>
              <a:t>45</a:t>
            </a:fld>
            <a:endParaRPr lang="en-US" dirty="0">
              <a:solidFill>
                <a:srgbClr val="41454C">
                  <a:tint val="75000"/>
                </a:srgbClr>
              </a:solidFill>
            </a:endParaRPr>
          </a:p>
        </p:txBody>
      </p:sp>
      <p:pic>
        <p:nvPicPr>
          <p:cNvPr id="1026" name="58E8FAE7-15F6-4F5A-B69B-6C0EF3EE7464" descr="image002">
            <a:extLst>
              <a:ext uri="{FF2B5EF4-FFF2-40B4-BE49-F238E27FC236}">
                <a16:creationId xmlns="" xmlns:a16="http://schemas.microsoft.com/office/drawing/2014/main" id="{7B9564E3-98C3-4FCF-8803-405A7A13E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655" y="1665712"/>
            <a:ext cx="3667480" cy="282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0DA5574C-FE27-4EBE-AA08-39C8DBDE2F4F" descr="image003">
            <a:extLst>
              <a:ext uri="{FF2B5EF4-FFF2-40B4-BE49-F238E27FC236}">
                <a16:creationId xmlns="" xmlns:a16="http://schemas.microsoft.com/office/drawing/2014/main" id="{A698B882-7505-4DE5-A52E-ED20DE7CE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101" y="1655476"/>
            <a:ext cx="3243272" cy="2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 xmlns:a16="http://schemas.microsoft.com/office/drawing/2014/main" id="{DC9D82EA-0C45-44F7-A417-BF052F62B25A}"/>
              </a:ext>
            </a:extLst>
          </p:cNvPr>
          <p:cNvSpPr txBox="1">
            <a:spLocks/>
          </p:cNvSpPr>
          <p:nvPr/>
        </p:nvSpPr>
        <p:spPr>
          <a:xfrm>
            <a:off x="1238655" y="1195388"/>
            <a:ext cx="7405283" cy="3221831"/>
          </a:xfrm>
          <a:prstGeom prst="rect">
            <a:avLst/>
          </a:prstGeom>
        </p:spPr>
        <p:txBody>
          <a:bodyPr/>
          <a:lstStyle>
            <a:lvl1pPr marL="304792" indent="-304792" algn="l" defTabSz="1219170" rtl="0" eaLnBrk="1" latinLnBrk="0" hangingPunct="1">
              <a:lnSpc>
                <a:spcPct val="90000"/>
              </a:lnSpc>
              <a:spcBef>
                <a:spcPts val="1333"/>
              </a:spcBef>
              <a:buClr>
                <a:schemeClr val="accent4"/>
              </a:buClr>
              <a:buFont typeface="LucidaGrande"/>
              <a:buChar char="►"/>
              <a:defRPr sz="1867" kern="1200">
                <a:solidFill>
                  <a:schemeClr val="bg2">
                    <a:lumMod val="1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Clr>
                <a:schemeClr val="tx1"/>
              </a:buClr>
              <a:buFont typeface=".HelveticaNeueDeskInterface-Regular"/>
              <a:buChar char="–"/>
              <a:defRPr sz="1600" kern="1200">
                <a:solidFill>
                  <a:schemeClr val="bg2">
                    <a:lumMod val="10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867" kern="1200">
                <a:solidFill>
                  <a:schemeClr val="tx2"/>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28594" indent="-228594" defTabSz="914378">
              <a:spcBef>
                <a:spcPts val="1000"/>
              </a:spcBef>
              <a:buClr>
                <a:srgbClr val="1D6FA9"/>
              </a:buClr>
            </a:pPr>
            <a:r>
              <a:rPr lang="en-US" sz="1400" dirty="0">
                <a:solidFill>
                  <a:srgbClr val="2C2C2C"/>
                </a:solidFill>
                <a:latin typeface="Calibri"/>
              </a:rPr>
              <a:t>Bone scan negative for metastasis</a:t>
            </a:r>
          </a:p>
        </p:txBody>
      </p:sp>
      <p:sp>
        <p:nvSpPr>
          <p:cNvPr id="7" name="Content Placeholder 2">
            <a:extLst>
              <a:ext uri="{FF2B5EF4-FFF2-40B4-BE49-F238E27FC236}">
                <a16:creationId xmlns="" xmlns:a16="http://schemas.microsoft.com/office/drawing/2014/main" id="{5586E896-1527-4FA3-9BD7-73EA18F5BF86}"/>
              </a:ext>
            </a:extLst>
          </p:cNvPr>
          <p:cNvSpPr txBox="1">
            <a:spLocks/>
          </p:cNvSpPr>
          <p:nvPr/>
        </p:nvSpPr>
        <p:spPr>
          <a:xfrm>
            <a:off x="5150101" y="1195384"/>
            <a:ext cx="3243272" cy="3221831"/>
          </a:xfrm>
          <a:prstGeom prst="rect">
            <a:avLst/>
          </a:prstGeom>
        </p:spPr>
        <p:txBody>
          <a:bodyPr/>
          <a:lstStyle>
            <a:lvl1pPr marL="304792" indent="-304792" algn="l" defTabSz="1219170" rtl="0" eaLnBrk="1" latinLnBrk="0" hangingPunct="1">
              <a:lnSpc>
                <a:spcPct val="90000"/>
              </a:lnSpc>
              <a:spcBef>
                <a:spcPts val="1333"/>
              </a:spcBef>
              <a:buClr>
                <a:schemeClr val="accent4"/>
              </a:buClr>
              <a:buFont typeface="LucidaGrande"/>
              <a:buChar char="►"/>
              <a:defRPr sz="1867" kern="1200">
                <a:solidFill>
                  <a:schemeClr val="bg2">
                    <a:lumMod val="1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Clr>
                <a:schemeClr val="tx1"/>
              </a:buClr>
              <a:buFont typeface=".HelveticaNeueDeskInterface-Regular"/>
              <a:buChar char="–"/>
              <a:defRPr sz="1600" kern="1200">
                <a:solidFill>
                  <a:schemeClr val="bg2">
                    <a:lumMod val="10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867" kern="1200">
                <a:solidFill>
                  <a:schemeClr val="tx2"/>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28594" indent="-228594" defTabSz="914378">
              <a:spcBef>
                <a:spcPts val="1000"/>
              </a:spcBef>
              <a:buClr>
                <a:srgbClr val="1D6FA9"/>
              </a:buClr>
            </a:pPr>
            <a:r>
              <a:rPr lang="en-US" sz="1400" dirty="0">
                <a:solidFill>
                  <a:srgbClr val="2C2C2C"/>
                </a:solidFill>
                <a:latin typeface="Calibri"/>
              </a:rPr>
              <a:t>Pelvic CT shows absence of prostate and no other abnormalities</a:t>
            </a:r>
          </a:p>
        </p:txBody>
      </p:sp>
    </p:spTree>
    <p:extLst>
      <p:ext uri="{BB962C8B-B14F-4D97-AF65-F5344CB8AC3E}">
        <p14:creationId xmlns:p14="http://schemas.microsoft.com/office/powerpoint/2010/main" val="3091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1073426"/>
            <a:ext cx="9144000" cy="3514548"/>
          </a:xfrm>
        </p:spPr>
        <p:txBody>
          <a:bodyPr>
            <a:normAutofit fontScale="92500" lnSpcReduction="20000"/>
          </a:bodyPr>
          <a:lstStyle/>
          <a:p>
            <a:pPr>
              <a:buFont typeface="Wingdings" panose="05000000000000000000" pitchFamily="2" charset="2"/>
              <a:buChar char="Ø"/>
            </a:pPr>
            <a:r>
              <a:rPr lang="en-US" dirty="0"/>
              <a:t>PSA: Steady rise over time</a:t>
            </a:r>
          </a:p>
          <a:p>
            <a:pPr lvl="1">
              <a:buFont typeface="Wingdings" panose="05000000000000000000" pitchFamily="2" charset="2"/>
              <a:buChar char="Ø"/>
            </a:pPr>
            <a:r>
              <a:rPr lang="en-US" dirty="0"/>
              <a:t>5/2016: 1.5 ng/mL</a:t>
            </a:r>
          </a:p>
          <a:p>
            <a:pPr lvl="1">
              <a:buFont typeface="Wingdings" panose="05000000000000000000" pitchFamily="2" charset="2"/>
              <a:buChar char="Ø"/>
            </a:pPr>
            <a:r>
              <a:rPr lang="en-US" dirty="0"/>
              <a:t>2/2017: 2.48 ng/mL</a:t>
            </a:r>
          </a:p>
          <a:p>
            <a:pPr lvl="1">
              <a:buFont typeface="Wingdings" panose="05000000000000000000" pitchFamily="2" charset="2"/>
              <a:buChar char="Ø"/>
            </a:pPr>
            <a:r>
              <a:rPr lang="en-US" dirty="0"/>
              <a:t>6/2017: 3.40 ng/mL</a:t>
            </a:r>
          </a:p>
          <a:p>
            <a:pPr lvl="1">
              <a:buFont typeface="Wingdings" panose="05000000000000000000" pitchFamily="2" charset="2"/>
              <a:buChar char="Ø"/>
            </a:pPr>
            <a:r>
              <a:rPr lang="en-US" dirty="0">
                <a:highlight>
                  <a:srgbClr val="FFFF00"/>
                </a:highlight>
              </a:rPr>
              <a:t>3/2018: 4.83ng/mL </a:t>
            </a:r>
          </a:p>
          <a:p>
            <a:pPr lvl="1">
              <a:buFont typeface="Wingdings" panose="05000000000000000000" pitchFamily="2" charset="2"/>
              <a:buChar char="Ø"/>
            </a:pPr>
            <a:r>
              <a:rPr lang="en-US" dirty="0">
                <a:highlight>
                  <a:srgbClr val="FFFF00"/>
                </a:highlight>
              </a:rPr>
              <a:t>9/2018: 6.81ng/mL</a:t>
            </a:r>
          </a:p>
          <a:p>
            <a:pPr>
              <a:buFont typeface="Wingdings" panose="05000000000000000000" pitchFamily="2" charset="2"/>
              <a:buChar char="Ø"/>
            </a:pPr>
            <a:r>
              <a:rPr lang="en-US" dirty="0"/>
              <a:t>PSA DT: 8 months</a:t>
            </a:r>
          </a:p>
          <a:p>
            <a:pPr>
              <a:buFont typeface="Wingdings" panose="05000000000000000000" pitchFamily="2" charset="2"/>
              <a:buChar char="Ø"/>
            </a:pPr>
            <a:r>
              <a:rPr lang="en-US" dirty="0"/>
              <a:t>TRUS biopsy 6/2018 was negative </a:t>
            </a:r>
          </a:p>
          <a:p>
            <a:pPr marL="0" indent="0">
              <a:buNone/>
            </a:pPr>
            <a:endParaRPr lang="en-US" dirty="0"/>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a:t>
            </a:r>
          </a:p>
        </p:txBody>
      </p:sp>
      <p:sp>
        <p:nvSpPr>
          <p:cNvPr id="4" name="Right Brace 3">
            <a:extLst>
              <a:ext uri="{FF2B5EF4-FFF2-40B4-BE49-F238E27FC236}">
                <a16:creationId xmlns="" xmlns:a16="http://schemas.microsoft.com/office/drawing/2014/main" id="{8F2DE4E3-5396-43AC-A8E7-408DEDBF9C1F}"/>
              </a:ext>
            </a:extLst>
          </p:cNvPr>
          <p:cNvSpPr/>
          <p:nvPr/>
        </p:nvSpPr>
        <p:spPr>
          <a:xfrm>
            <a:off x="3635896" y="2283718"/>
            <a:ext cx="360040" cy="1224136"/>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 xmlns:a16="http://schemas.microsoft.com/office/drawing/2014/main" id="{E0F812B2-BED2-4940-9439-0E0884814B15}"/>
              </a:ext>
            </a:extLst>
          </p:cNvPr>
          <p:cNvSpPr txBox="1"/>
          <p:nvPr/>
        </p:nvSpPr>
        <p:spPr>
          <a:xfrm>
            <a:off x="4067944" y="2572620"/>
            <a:ext cx="4680520" cy="646331"/>
          </a:xfrm>
          <a:prstGeom prst="rect">
            <a:avLst/>
          </a:prstGeom>
          <a:noFill/>
        </p:spPr>
        <p:txBody>
          <a:bodyPr wrap="square" rtlCol="0">
            <a:spAutoFit/>
          </a:bodyPr>
          <a:lstStyle/>
          <a:p>
            <a:r>
              <a:rPr lang="en-US" dirty="0"/>
              <a:t>Patient elected not to undergo any adjuvant therapy despite Phoenix Criteria failure. </a:t>
            </a:r>
          </a:p>
        </p:txBody>
      </p:sp>
    </p:spTree>
    <p:extLst>
      <p:ext uri="{BB962C8B-B14F-4D97-AF65-F5344CB8AC3E}">
        <p14:creationId xmlns:p14="http://schemas.microsoft.com/office/powerpoint/2010/main" val="149869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1073426"/>
            <a:ext cx="9144000" cy="3514548"/>
          </a:xfrm>
        </p:spPr>
        <p:txBody>
          <a:bodyPr>
            <a:normAutofit/>
          </a:bodyPr>
          <a:lstStyle/>
          <a:p>
            <a:pPr>
              <a:buFont typeface="Wingdings" panose="05000000000000000000" pitchFamily="2" charset="2"/>
              <a:buChar char="Ø"/>
            </a:pPr>
            <a:r>
              <a:rPr lang="en-US" sz="2000" dirty="0"/>
              <a:t>CT 9/2017 </a:t>
            </a:r>
          </a:p>
          <a:p>
            <a:pPr lvl="1">
              <a:buFont typeface="Wingdings" panose="05000000000000000000" pitchFamily="2" charset="2"/>
              <a:buChar char="Ø"/>
            </a:pPr>
            <a:r>
              <a:rPr lang="en-US" sz="1800" dirty="0"/>
              <a:t>1.2 cm enhancing area in the left posterior aspect of the mid prostate gland</a:t>
            </a:r>
          </a:p>
          <a:p>
            <a:pPr lvl="1">
              <a:buFont typeface="Wingdings" panose="05000000000000000000" pitchFamily="2" charset="2"/>
              <a:buChar char="Ø"/>
            </a:pPr>
            <a:r>
              <a:rPr lang="en-US" sz="1800" dirty="0"/>
              <a:t>Cannot be further characterized on examination</a:t>
            </a:r>
          </a:p>
          <a:p>
            <a:pPr>
              <a:buFont typeface="Wingdings" panose="05000000000000000000" pitchFamily="2" charset="2"/>
              <a:buChar char="Ø"/>
            </a:pPr>
            <a:r>
              <a:rPr lang="en-US" sz="2000" dirty="0"/>
              <a:t>Bone Scan 9/2017</a:t>
            </a:r>
          </a:p>
          <a:p>
            <a:pPr lvl="1">
              <a:buFont typeface="Wingdings" panose="05000000000000000000" pitchFamily="2" charset="2"/>
              <a:buChar char="Ø"/>
            </a:pPr>
            <a:r>
              <a:rPr lang="en-US" sz="1800" dirty="0"/>
              <a:t>No </a:t>
            </a:r>
            <a:r>
              <a:rPr lang="en-US" sz="1800" dirty="0" err="1"/>
              <a:t>scintigraphic</a:t>
            </a:r>
            <a:r>
              <a:rPr lang="en-US" sz="1800" dirty="0"/>
              <a:t> evidence of osseous metastatic disease.</a:t>
            </a:r>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a:t>
            </a:r>
          </a:p>
        </p:txBody>
      </p:sp>
    </p:spTree>
    <p:extLst>
      <p:ext uri="{BB962C8B-B14F-4D97-AF65-F5344CB8AC3E}">
        <p14:creationId xmlns:p14="http://schemas.microsoft.com/office/powerpoint/2010/main" val="431553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216127" y="1059582"/>
            <a:ext cx="8748464" cy="3514548"/>
          </a:xfrm>
        </p:spPr>
        <p:txBody>
          <a:bodyPr>
            <a:normAutofit/>
          </a:bodyPr>
          <a:lstStyle/>
          <a:p>
            <a:pPr marL="0" indent="0">
              <a:buNone/>
            </a:pPr>
            <a:r>
              <a:rPr lang="en-US" dirty="0"/>
              <a:t>What would you do now? Select all that apply:</a:t>
            </a:r>
          </a:p>
          <a:p>
            <a:pPr marL="0" indent="0">
              <a:buNone/>
            </a:pPr>
            <a:r>
              <a:rPr lang="en-US" sz="1800" dirty="0" err="1"/>
              <a:t>Axumin</a:t>
            </a:r>
            <a:r>
              <a:rPr lang="en-US" sz="1800" dirty="0"/>
              <a:t> scan</a:t>
            </a:r>
          </a:p>
          <a:p>
            <a:pPr marL="0" indent="0">
              <a:buNone/>
            </a:pPr>
            <a:r>
              <a:rPr lang="en-US" sz="1800" dirty="0"/>
              <a:t>3d mapping biopsy of the prostate</a:t>
            </a:r>
          </a:p>
          <a:p>
            <a:pPr marL="0" indent="0">
              <a:buNone/>
            </a:pPr>
            <a:r>
              <a:rPr lang="en-US" sz="1800" dirty="0" err="1"/>
              <a:t>ConfirmMDx</a:t>
            </a:r>
            <a:r>
              <a:rPr lang="en-US" sz="1800" dirty="0"/>
              <a:t> </a:t>
            </a:r>
          </a:p>
          <a:p>
            <a:pPr marL="0" indent="0">
              <a:buNone/>
            </a:pPr>
            <a:r>
              <a:rPr lang="en-US" sz="1800" dirty="0"/>
              <a:t>Salvage cryotherapy</a:t>
            </a:r>
          </a:p>
          <a:p>
            <a:pPr marL="0" indent="0">
              <a:buNone/>
            </a:pPr>
            <a:r>
              <a:rPr lang="en-US" sz="1800" dirty="0"/>
              <a:t>ADT</a:t>
            </a:r>
          </a:p>
          <a:p>
            <a:pPr marL="0" indent="0">
              <a:buNone/>
            </a:pPr>
            <a:r>
              <a:rPr lang="en-US" sz="1800" dirty="0"/>
              <a:t>ADT+ therapeutic layering</a:t>
            </a:r>
          </a:p>
          <a:p>
            <a:pPr marL="0" indent="0">
              <a:buNone/>
            </a:pPr>
            <a:r>
              <a:rPr lang="en-US" sz="1800" dirty="0"/>
              <a:t>Monitor PSA</a:t>
            </a:r>
          </a:p>
          <a:p>
            <a:pPr marL="0" indent="0">
              <a:buNone/>
            </a:pPr>
            <a:endParaRPr lang="en-US" dirty="0"/>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ARS QUESTION</a:t>
            </a:r>
          </a:p>
        </p:txBody>
      </p:sp>
    </p:spTree>
    <p:extLst>
      <p:ext uri="{BB962C8B-B14F-4D97-AF65-F5344CB8AC3E}">
        <p14:creationId xmlns:p14="http://schemas.microsoft.com/office/powerpoint/2010/main" val="1100990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1073426"/>
            <a:ext cx="9144000" cy="3514548"/>
          </a:xfrm>
        </p:spPr>
        <p:txBody>
          <a:bodyPr>
            <a:normAutofit/>
          </a:bodyPr>
          <a:lstStyle/>
          <a:p>
            <a:pPr>
              <a:buFont typeface="Wingdings" panose="05000000000000000000" pitchFamily="2" charset="2"/>
              <a:buChar char="Ø"/>
            </a:pPr>
            <a:r>
              <a:rPr lang="en-US" dirty="0" err="1"/>
              <a:t>Axumin</a:t>
            </a:r>
            <a:r>
              <a:rPr lang="en-US" dirty="0"/>
              <a:t> scan results:</a:t>
            </a:r>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 </a:t>
            </a:r>
          </a:p>
        </p:txBody>
      </p:sp>
      <p:pic>
        <p:nvPicPr>
          <p:cNvPr id="9" name="Picture 8">
            <a:extLst>
              <a:ext uri="{FF2B5EF4-FFF2-40B4-BE49-F238E27FC236}">
                <a16:creationId xmlns="" xmlns:a16="http://schemas.microsoft.com/office/drawing/2014/main" id="{1DC02E5C-BB38-413B-A708-5F00907C9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695794"/>
            <a:ext cx="6048672" cy="3324228"/>
          </a:xfrm>
          <a:prstGeom prst="rect">
            <a:avLst/>
          </a:prstGeom>
        </p:spPr>
      </p:pic>
      <p:sp>
        <p:nvSpPr>
          <p:cNvPr id="12" name="Oval 11">
            <a:extLst>
              <a:ext uri="{FF2B5EF4-FFF2-40B4-BE49-F238E27FC236}">
                <a16:creationId xmlns="" xmlns:a16="http://schemas.microsoft.com/office/drawing/2014/main" id="{2ADB4DF7-0D3C-4FD5-995D-BC3AE5E7473B}"/>
              </a:ext>
            </a:extLst>
          </p:cNvPr>
          <p:cNvSpPr/>
          <p:nvPr/>
        </p:nvSpPr>
        <p:spPr>
          <a:xfrm rot="19092062">
            <a:off x="4017678" y="2711963"/>
            <a:ext cx="341598" cy="9244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432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70788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000" dirty="0">
                <a:latin typeface="Arial" panose="020B0604020202020204" pitchFamily="34" charset="0"/>
                <a:cs typeface="Arial" panose="020B0604020202020204" pitchFamily="34" charset="0"/>
              </a:rPr>
              <a:t>RADAR I: IMAGING NEEDS </a:t>
            </a:r>
          </a:p>
        </p:txBody>
      </p:sp>
      <p:sp>
        <p:nvSpPr>
          <p:cNvPr id="4" name="TextBox 3">
            <a:extLst>
              <a:ext uri="{FF2B5EF4-FFF2-40B4-BE49-F238E27FC236}">
                <a16:creationId xmlns="" xmlns:a16="http://schemas.microsoft.com/office/drawing/2014/main" id="{05A41B05-3809-4C84-BA0D-3CA44F4294C5}"/>
              </a:ext>
            </a:extLst>
          </p:cNvPr>
          <p:cNvSpPr txBox="1"/>
          <p:nvPr/>
        </p:nvSpPr>
        <p:spPr>
          <a:xfrm>
            <a:off x="6997" y="1218068"/>
            <a:ext cx="9144000" cy="577850"/>
          </a:xfrm>
          <a:prstGeom prst="rect">
            <a:avLst/>
          </a:prstGeom>
          <a:noFill/>
        </p:spPr>
        <p:txBody>
          <a:bodyPr wrap="square" rtlCol="0">
            <a:spAutoFit/>
          </a:bodyPr>
          <a:lstStyle/>
          <a:p>
            <a:pPr>
              <a:lnSpc>
                <a:spcPct val="150000"/>
              </a:lnSpc>
            </a:pPr>
            <a:endParaRPr lang="en-US" sz="2400" dirty="0">
              <a:cs typeface="Browallia New" panose="020B0604020202020204" pitchFamily="34" charset="-34"/>
            </a:endParaRPr>
          </a:p>
        </p:txBody>
      </p:sp>
      <p:sp>
        <p:nvSpPr>
          <p:cNvPr id="5" name="TextBox 3">
            <a:extLst>
              <a:ext uri="{FF2B5EF4-FFF2-40B4-BE49-F238E27FC236}">
                <a16:creationId xmlns="" xmlns:a16="http://schemas.microsoft.com/office/drawing/2014/main" id="{29D14CAF-05BD-4181-A77E-9188400BA889}"/>
              </a:ext>
            </a:extLst>
          </p:cNvPr>
          <p:cNvSpPr txBox="1">
            <a:spLocks noChangeArrowheads="1"/>
          </p:cNvSpPr>
          <p:nvPr/>
        </p:nvSpPr>
        <p:spPr bwMode="auto">
          <a:xfrm>
            <a:off x="1314450" y="4733151"/>
            <a:ext cx="6515100" cy="430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342900" eaLnBrk="1" latinLnBrk="0" hangingPunct="1"/>
            <a:r>
              <a:rPr lang="en-US" sz="1100" b="1" dirty="0">
                <a:solidFill>
                  <a:prstClr val="black"/>
                </a:solidFill>
              </a:rPr>
              <a:t>Crawford D., Stone N., Yu E., et al. Challenges and Recommendations for Early Identification of Metastatic Disease in Prostate Cancer. </a:t>
            </a:r>
            <a:r>
              <a:rPr lang="en-US" sz="1100" b="1" i="1" dirty="0">
                <a:solidFill>
                  <a:prstClr val="black"/>
                </a:solidFill>
              </a:rPr>
              <a:t>Urology</a:t>
            </a:r>
            <a:r>
              <a:rPr lang="en-US" sz="1100" b="1" dirty="0">
                <a:solidFill>
                  <a:prstClr val="black"/>
                </a:solidFill>
              </a:rPr>
              <a:t>. 2014; Jan 8</a:t>
            </a:r>
            <a:endParaRPr lang="en-US" sz="1100" b="1" dirty="0">
              <a:solidFill>
                <a:srgbClr val="FFFFFF"/>
              </a:solidFill>
            </a:endParaRPr>
          </a:p>
        </p:txBody>
      </p:sp>
      <p:pic>
        <p:nvPicPr>
          <p:cNvPr id="7" name="Picture 6">
            <a:extLst>
              <a:ext uri="{FF2B5EF4-FFF2-40B4-BE49-F238E27FC236}">
                <a16:creationId xmlns="" xmlns:a16="http://schemas.microsoft.com/office/drawing/2014/main" id="{2B1EF0A4-0A18-4FC6-AD64-7F4423F95BD6}"/>
              </a:ext>
            </a:extLst>
          </p:cNvPr>
          <p:cNvPicPr>
            <a:picLocks noChangeAspect="1"/>
          </p:cNvPicPr>
          <p:nvPr/>
        </p:nvPicPr>
        <p:blipFill>
          <a:blip r:embed="rId3"/>
          <a:stretch>
            <a:fillRect/>
          </a:stretch>
        </p:blipFill>
        <p:spPr>
          <a:xfrm>
            <a:off x="932249" y="1131590"/>
            <a:ext cx="7293496" cy="3390607"/>
          </a:xfrm>
          <a:prstGeom prst="rect">
            <a:avLst/>
          </a:prstGeom>
        </p:spPr>
      </p:pic>
    </p:spTree>
    <p:extLst>
      <p:ext uri="{BB962C8B-B14F-4D97-AF65-F5344CB8AC3E}">
        <p14:creationId xmlns:p14="http://schemas.microsoft.com/office/powerpoint/2010/main" val="2399729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A742986-D442-4863-AF96-184F43A45868}"/>
              </a:ext>
            </a:extLst>
          </p:cNvPr>
          <p:cNvSpPr>
            <a:spLocks noGrp="1"/>
          </p:cNvSpPr>
          <p:nvPr>
            <p:ph idx="1"/>
          </p:nvPr>
        </p:nvSpPr>
        <p:spPr>
          <a:xfrm>
            <a:off x="0" y="857402"/>
            <a:ext cx="9144000" cy="3514548"/>
          </a:xfrm>
        </p:spPr>
        <p:txBody>
          <a:bodyPr>
            <a:normAutofit/>
          </a:bodyPr>
          <a:lstStyle/>
          <a:p>
            <a:pPr>
              <a:buFont typeface="Wingdings" panose="05000000000000000000" pitchFamily="2" charset="2"/>
              <a:buChar char="Ø"/>
            </a:pPr>
            <a:r>
              <a:rPr lang="en-US" sz="2400" dirty="0"/>
              <a:t>3D staging biopsy (combined with salvage </a:t>
            </a:r>
            <a:r>
              <a:rPr lang="en-US" sz="2400" dirty="0" err="1"/>
              <a:t>cryo</a:t>
            </a:r>
            <a:r>
              <a:rPr lang="en-US" sz="2400" dirty="0"/>
              <a:t>) results: </a:t>
            </a:r>
          </a:p>
          <a:p>
            <a:pPr>
              <a:buFont typeface="Wingdings" panose="05000000000000000000" pitchFamily="2" charset="2"/>
              <a:buChar char="Ø"/>
            </a:pPr>
            <a:r>
              <a:rPr lang="en-US" sz="2400" dirty="0"/>
              <a:t>Gleason 4+4=8 in 2 cores on the left </a:t>
            </a:r>
          </a:p>
        </p:txBody>
      </p:sp>
      <p:sp>
        <p:nvSpPr>
          <p:cNvPr id="3" name="TextBox 2">
            <a:extLst>
              <a:ext uri="{FF2B5EF4-FFF2-40B4-BE49-F238E27FC236}">
                <a16:creationId xmlns="" xmlns:a16="http://schemas.microsoft.com/office/drawing/2014/main" id="{10CD0C39-5183-4BD2-8F1C-DA2D0EF35E77}"/>
              </a:ext>
            </a:extLst>
          </p:cNvPr>
          <p:cNvSpPr txBox="1"/>
          <p:nvPr/>
        </p:nvSpPr>
        <p:spPr>
          <a:xfrm>
            <a:off x="0" y="84569"/>
            <a:ext cx="9180718" cy="830997"/>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800" dirty="0">
                <a:latin typeface="Browallia New" panose="020B0604020202020204" pitchFamily="34" charset="-34"/>
                <a:cs typeface="Browallia New" panose="020B0604020202020204" pitchFamily="34" charset="-34"/>
              </a:rPr>
              <a:t>RADAR III: CASE STUDY </a:t>
            </a:r>
          </a:p>
        </p:txBody>
      </p:sp>
      <p:pic>
        <p:nvPicPr>
          <p:cNvPr id="9" name="Picture 8">
            <a:extLst>
              <a:ext uri="{FF2B5EF4-FFF2-40B4-BE49-F238E27FC236}">
                <a16:creationId xmlns="" xmlns:a16="http://schemas.microsoft.com/office/drawing/2014/main" id="{1DC02E5C-BB38-413B-A708-5F00907C9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839810"/>
            <a:ext cx="6048672" cy="3324228"/>
          </a:xfrm>
          <a:prstGeom prst="rect">
            <a:avLst/>
          </a:prstGeom>
        </p:spPr>
      </p:pic>
      <p:pic>
        <p:nvPicPr>
          <p:cNvPr id="6" name="Picture 5">
            <a:extLst>
              <a:ext uri="{FF2B5EF4-FFF2-40B4-BE49-F238E27FC236}">
                <a16:creationId xmlns="" xmlns:a16="http://schemas.microsoft.com/office/drawing/2014/main" id="{B588D2F0-62E2-40FD-B00E-F2CD5F48D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8445" y="1839809"/>
            <a:ext cx="5035555" cy="3324229"/>
          </a:xfrm>
          <a:prstGeom prst="rect">
            <a:avLst/>
          </a:prstGeom>
        </p:spPr>
      </p:pic>
      <p:sp>
        <p:nvSpPr>
          <p:cNvPr id="7" name="Oval 6">
            <a:extLst>
              <a:ext uri="{FF2B5EF4-FFF2-40B4-BE49-F238E27FC236}">
                <a16:creationId xmlns="" xmlns:a16="http://schemas.microsoft.com/office/drawing/2014/main" id="{2D39442D-53FF-4166-B571-2825DC5B4FCF}"/>
              </a:ext>
            </a:extLst>
          </p:cNvPr>
          <p:cNvSpPr/>
          <p:nvPr/>
        </p:nvSpPr>
        <p:spPr>
          <a:xfrm rot="19092062">
            <a:off x="2748387" y="2927986"/>
            <a:ext cx="341598" cy="9244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4A9B3751-D79D-4273-89DE-736CB3D03511}"/>
              </a:ext>
            </a:extLst>
          </p:cNvPr>
          <p:cNvSpPr/>
          <p:nvPr/>
        </p:nvSpPr>
        <p:spPr>
          <a:xfrm rot="19092062">
            <a:off x="6971864" y="3386419"/>
            <a:ext cx="341598" cy="9244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451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1641" y="0"/>
            <a:ext cx="7886700" cy="994172"/>
          </a:xfrm>
        </p:spPr>
        <p:txBody>
          <a:bodyPr>
            <a:normAutofit/>
          </a:bodyPr>
          <a:lstStyle/>
          <a:p>
            <a:r>
              <a:rPr lang="en-US" dirty="0"/>
              <a:t>3D mapping biopsy additional images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41886" y="2981491"/>
            <a:ext cx="3079225" cy="216200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41" y="1043543"/>
            <a:ext cx="3510245" cy="24646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774" y="746363"/>
            <a:ext cx="3079226" cy="2162010"/>
          </a:xfrm>
          <a:prstGeom prst="rect">
            <a:avLst/>
          </a:prstGeom>
        </p:spPr>
      </p:pic>
    </p:spTree>
    <p:extLst>
      <p:ext uri="{BB962C8B-B14F-4D97-AF65-F5344CB8AC3E}">
        <p14:creationId xmlns:p14="http://schemas.microsoft.com/office/powerpoint/2010/main" val="1354945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35672"/>
            <a:ext cx="9144000" cy="70788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000" dirty="0">
                <a:cs typeface="Browallia New" panose="020B0604020202020204" pitchFamily="34" charset="-34"/>
              </a:rPr>
              <a:t>RADAR I</a:t>
            </a:r>
          </a:p>
        </p:txBody>
      </p:sp>
      <p:pic>
        <p:nvPicPr>
          <p:cNvPr id="2" name="Picture 1">
            <a:extLst>
              <a:ext uri="{FF2B5EF4-FFF2-40B4-BE49-F238E27FC236}">
                <a16:creationId xmlns="" xmlns:a16="http://schemas.microsoft.com/office/drawing/2014/main" id="{EC2C704F-B3DD-495D-8016-6934BDCDF710}"/>
              </a:ext>
            </a:extLst>
          </p:cNvPr>
          <p:cNvPicPr>
            <a:picLocks noChangeAspect="1"/>
          </p:cNvPicPr>
          <p:nvPr/>
        </p:nvPicPr>
        <p:blipFill>
          <a:blip r:embed="rId3"/>
          <a:stretch>
            <a:fillRect/>
          </a:stretch>
        </p:blipFill>
        <p:spPr>
          <a:xfrm>
            <a:off x="17189" y="843558"/>
            <a:ext cx="3149079" cy="4299942"/>
          </a:xfrm>
          <a:prstGeom prst="rect">
            <a:avLst/>
          </a:prstGeom>
        </p:spPr>
      </p:pic>
      <p:sp>
        <p:nvSpPr>
          <p:cNvPr id="8" name="Rectangle 7">
            <a:extLst>
              <a:ext uri="{FF2B5EF4-FFF2-40B4-BE49-F238E27FC236}">
                <a16:creationId xmlns="" xmlns:a16="http://schemas.microsoft.com/office/drawing/2014/main" id="{3A56DFC6-D5AB-46C4-8B28-D22D423C15F0}"/>
              </a:ext>
            </a:extLst>
          </p:cNvPr>
          <p:cNvSpPr/>
          <p:nvPr/>
        </p:nvSpPr>
        <p:spPr>
          <a:xfrm>
            <a:off x="3563888" y="1239202"/>
            <a:ext cx="5328592" cy="3139321"/>
          </a:xfrm>
          <a:prstGeom prst="rect">
            <a:avLst/>
          </a:prstGeom>
        </p:spPr>
        <p:txBody>
          <a:bodyPr wrap="square">
            <a:spAutoFit/>
          </a:bodyPr>
          <a:lstStyle/>
          <a:p>
            <a:pPr marL="339328" lvl="2" indent="-85725">
              <a:buNone/>
            </a:pPr>
            <a:r>
              <a:rPr lang="en-US" u="sng" dirty="0"/>
              <a:t>Contributing Authors: </a:t>
            </a:r>
          </a:p>
          <a:p>
            <a:pPr marL="339328" lvl="2" indent="-85725">
              <a:buNone/>
            </a:pPr>
            <a:r>
              <a:rPr lang="en-US" sz="1500" dirty="0"/>
              <a:t>E. David Crawford</a:t>
            </a:r>
          </a:p>
          <a:p>
            <a:pPr marL="339328" lvl="2" indent="-85725">
              <a:buNone/>
            </a:pPr>
            <a:r>
              <a:rPr lang="en-US" sz="1500" dirty="0"/>
              <a:t>Nelson N. Stone</a:t>
            </a:r>
          </a:p>
          <a:p>
            <a:pPr marL="339328" lvl="2" indent="-85725">
              <a:buNone/>
            </a:pPr>
            <a:r>
              <a:rPr lang="en-US" sz="1500" dirty="0"/>
              <a:t>Evan Y. Yu</a:t>
            </a:r>
          </a:p>
          <a:p>
            <a:pPr marL="339328" lvl="2" indent="-85725">
              <a:buNone/>
            </a:pPr>
            <a:r>
              <a:rPr lang="en-US" sz="1500" dirty="0"/>
              <a:t>Phillip J. Koo </a:t>
            </a:r>
          </a:p>
          <a:p>
            <a:pPr marL="339328" lvl="2" indent="-85725">
              <a:buNone/>
            </a:pPr>
            <a:r>
              <a:rPr lang="en-US" sz="1500" dirty="0"/>
              <a:t>Stephen J. Freedland</a:t>
            </a:r>
          </a:p>
          <a:p>
            <a:pPr marL="339328" lvl="2" indent="-85725">
              <a:buNone/>
            </a:pPr>
            <a:r>
              <a:rPr lang="en-US" sz="1500" dirty="0"/>
              <a:t>Susan F. </a:t>
            </a:r>
            <a:r>
              <a:rPr lang="en-US" sz="1500" dirty="0" err="1"/>
              <a:t>Slovin</a:t>
            </a:r>
            <a:r>
              <a:rPr lang="en-US" sz="1500" dirty="0"/>
              <a:t> </a:t>
            </a:r>
          </a:p>
          <a:p>
            <a:pPr marL="339328" lvl="2" indent="-85725">
              <a:buNone/>
            </a:pPr>
            <a:r>
              <a:rPr lang="en-US" sz="1500" dirty="0"/>
              <a:t>Leonard G. Gomella</a:t>
            </a:r>
          </a:p>
          <a:p>
            <a:pPr marL="339328" lvl="2" indent="-85725">
              <a:buNone/>
            </a:pPr>
            <a:r>
              <a:rPr lang="en-US" sz="1500" dirty="0"/>
              <a:t>E. Roy Berger </a:t>
            </a:r>
          </a:p>
          <a:p>
            <a:pPr marL="339328" lvl="2" indent="-85725">
              <a:buNone/>
            </a:pPr>
            <a:r>
              <a:rPr lang="en-US" sz="1500" dirty="0"/>
              <a:t>Thomas E. Keane</a:t>
            </a:r>
          </a:p>
          <a:p>
            <a:pPr marL="339328" lvl="2" indent="-85725">
              <a:buNone/>
            </a:pPr>
            <a:r>
              <a:rPr lang="en-US" sz="1500" dirty="0"/>
              <a:t>Paul </a:t>
            </a:r>
            <a:r>
              <a:rPr lang="en-US" sz="1500" dirty="0" err="1"/>
              <a:t>Sieber</a:t>
            </a:r>
            <a:endParaRPr lang="en-US" sz="1500" dirty="0"/>
          </a:p>
          <a:p>
            <a:pPr marL="339328" lvl="2" indent="-85725">
              <a:buNone/>
            </a:pPr>
            <a:r>
              <a:rPr lang="en-US" sz="1500" dirty="0"/>
              <a:t>Neal D. Shore </a:t>
            </a:r>
          </a:p>
          <a:p>
            <a:pPr marL="339328" lvl="2" indent="-85725">
              <a:buNone/>
            </a:pPr>
            <a:r>
              <a:rPr lang="en-US" sz="1500" dirty="0"/>
              <a:t>Daniel P. Petrylak</a:t>
            </a:r>
          </a:p>
        </p:txBody>
      </p:sp>
      <p:sp>
        <p:nvSpPr>
          <p:cNvPr id="4" name="Rectangle 3">
            <a:extLst>
              <a:ext uri="{FF2B5EF4-FFF2-40B4-BE49-F238E27FC236}">
                <a16:creationId xmlns="" xmlns:a16="http://schemas.microsoft.com/office/drawing/2014/main" id="{97B14012-5E82-DD4C-98AA-981B92C6E6CC}"/>
              </a:ext>
            </a:extLst>
          </p:cNvPr>
          <p:cNvSpPr/>
          <p:nvPr/>
        </p:nvSpPr>
        <p:spPr>
          <a:xfrm>
            <a:off x="3563888" y="4774168"/>
            <a:ext cx="2071401" cy="261610"/>
          </a:xfrm>
          <a:prstGeom prst="rect">
            <a:avLst/>
          </a:prstGeom>
        </p:spPr>
        <p:txBody>
          <a:bodyPr wrap="none">
            <a:spAutoFit/>
          </a:bodyPr>
          <a:lstStyle/>
          <a:p>
            <a:r>
              <a:rPr lang="en-US" sz="1100" dirty="0">
                <a:cs typeface="Browallia New" panose="020B0604020202020204" pitchFamily="34" charset="-34"/>
              </a:rPr>
              <a:t>UROLOGY 83: 664-669, </a:t>
            </a:r>
            <a:r>
              <a:rPr lang="en-US" sz="1100" dirty="0">
                <a:solidFill>
                  <a:prstClr val="black"/>
                </a:solidFill>
              </a:rPr>
              <a:t>2014</a:t>
            </a:r>
            <a:endParaRPr lang="en-US" sz="1100" dirty="0"/>
          </a:p>
        </p:txBody>
      </p:sp>
    </p:spTree>
    <p:extLst>
      <p:ext uri="{BB962C8B-B14F-4D97-AF65-F5344CB8AC3E}">
        <p14:creationId xmlns:p14="http://schemas.microsoft.com/office/powerpoint/2010/main" val="2233423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250"/>
                                        <p:tgtEl>
                                          <p:spTgt spid="8">
                                            <p:txEl>
                                              <p:pRg st="1" end="1"/>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3000"/>
                                        <p:tgtEl>
                                          <p:spTgt spid="8">
                                            <p:txEl>
                                              <p:pRg st="2" end="2"/>
                                            </p:txEl>
                                          </p:spTgt>
                                        </p:tgtEl>
                                      </p:cBhvr>
                                    </p:animEffect>
                                  </p:childTnLst>
                                </p:cTn>
                              </p:par>
                              <p:par>
                                <p:cTn id="19" presetID="10" presetClass="entr" presetSubtype="0" fill="hold" nodeType="withEffect">
                                  <p:stCondLst>
                                    <p:cond delay="150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3000"/>
                                        <p:tgtEl>
                                          <p:spTgt spid="8">
                                            <p:txEl>
                                              <p:pRg st="3" end="3"/>
                                            </p:txEl>
                                          </p:spTgt>
                                        </p:tgtEl>
                                      </p:cBhvr>
                                    </p:animEffect>
                                  </p:childTnLst>
                                </p:cTn>
                              </p:par>
                              <p:par>
                                <p:cTn id="22" presetID="10" presetClass="entr" presetSubtype="0" fill="hold" nodeType="withEffect">
                                  <p:stCondLst>
                                    <p:cond delay="150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3000"/>
                                        <p:tgtEl>
                                          <p:spTgt spid="8">
                                            <p:txEl>
                                              <p:pRg st="4" end="4"/>
                                            </p:txEl>
                                          </p:spTgt>
                                        </p:tgtEl>
                                      </p:cBhvr>
                                    </p:animEffect>
                                  </p:childTnLst>
                                </p:cTn>
                              </p:par>
                              <p:par>
                                <p:cTn id="25" presetID="10" presetClass="entr" presetSubtype="0" fill="hold" nodeType="withEffect">
                                  <p:stCondLst>
                                    <p:cond delay="150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par>
                                <p:cTn id="28" presetID="10" presetClass="entr" presetSubtype="0" fill="hold" nodeType="withEffect">
                                  <p:stCondLst>
                                    <p:cond delay="150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3000"/>
                                        <p:tgtEl>
                                          <p:spTgt spid="8">
                                            <p:txEl>
                                              <p:pRg st="6" end="6"/>
                                            </p:txEl>
                                          </p:spTgt>
                                        </p:tgtEl>
                                      </p:cBhvr>
                                    </p:animEffect>
                                  </p:childTnLst>
                                </p:cTn>
                              </p:par>
                              <p:par>
                                <p:cTn id="31" presetID="10" presetClass="entr" presetSubtype="0" fill="hold" nodeType="withEffect">
                                  <p:stCondLst>
                                    <p:cond delay="150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3000"/>
                                        <p:tgtEl>
                                          <p:spTgt spid="8">
                                            <p:txEl>
                                              <p:pRg st="7" end="7"/>
                                            </p:txEl>
                                          </p:spTgt>
                                        </p:tgtEl>
                                      </p:cBhvr>
                                    </p:animEffect>
                                  </p:childTnLst>
                                </p:cTn>
                              </p:par>
                              <p:par>
                                <p:cTn id="34" presetID="10" presetClass="entr" presetSubtype="0" fill="hold" nodeType="withEffect">
                                  <p:stCondLst>
                                    <p:cond delay="150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3000"/>
                                        <p:tgtEl>
                                          <p:spTgt spid="8">
                                            <p:txEl>
                                              <p:pRg st="8" end="8"/>
                                            </p:txEl>
                                          </p:spTgt>
                                        </p:tgtEl>
                                      </p:cBhvr>
                                    </p:animEffect>
                                  </p:childTnLst>
                                </p:cTn>
                              </p:par>
                              <p:par>
                                <p:cTn id="37" presetID="10" presetClass="entr" presetSubtype="0" fill="hold" nodeType="withEffect">
                                  <p:stCondLst>
                                    <p:cond delay="150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fade">
                                      <p:cBhvr>
                                        <p:cTn id="39" dur="3000"/>
                                        <p:tgtEl>
                                          <p:spTgt spid="8">
                                            <p:txEl>
                                              <p:pRg st="9" end="9"/>
                                            </p:txEl>
                                          </p:spTgt>
                                        </p:tgtEl>
                                      </p:cBhvr>
                                    </p:animEffect>
                                  </p:childTnLst>
                                </p:cTn>
                              </p:par>
                              <p:par>
                                <p:cTn id="40" presetID="10" presetClass="entr" presetSubtype="0" fill="hold" nodeType="withEffect">
                                  <p:stCondLst>
                                    <p:cond delay="150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3000"/>
                                        <p:tgtEl>
                                          <p:spTgt spid="8">
                                            <p:txEl>
                                              <p:pRg st="10" end="10"/>
                                            </p:txEl>
                                          </p:spTgt>
                                        </p:tgtEl>
                                      </p:cBhvr>
                                    </p:animEffect>
                                  </p:childTnLst>
                                </p:cTn>
                              </p:par>
                              <p:par>
                                <p:cTn id="43" presetID="10" presetClass="entr" presetSubtype="0" fill="hold" nodeType="withEffect">
                                  <p:stCondLst>
                                    <p:cond delay="1500"/>
                                  </p:stCondLst>
                                  <p:childTnLst>
                                    <p:set>
                                      <p:cBhvr>
                                        <p:cTn id="44" dur="1" fill="hold">
                                          <p:stCondLst>
                                            <p:cond delay="0"/>
                                          </p:stCondLst>
                                        </p:cTn>
                                        <p:tgtEl>
                                          <p:spTgt spid="8">
                                            <p:txEl>
                                              <p:pRg st="11" end="11"/>
                                            </p:txEl>
                                          </p:spTgt>
                                        </p:tgtEl>
                                        <p:attrNameLst>
                                          <p:attrName>style.visibility</p:attrName>
                                        </p:attrNameLst>
                                      </p:cBhvr>
                                      <p:to>
                                        <p:strVal val="visible"/>
                                      </p:to>
                                    </p:set>
                                    <p:animEffect transition="in" filter="fade">
                                      <p:cBhvr>
                                        <p:cTn id="45" dur="3000"/>
                                        <p:tgtEl>
                                          <p:spTgt spid="8">
                                            <p:txEl>
                                              <p:pRg st="11" end="11"/>
                                            </p:txEl>
                                          </p:spTgt>
                                        </p:tgtEl>
                                      </p:cBhvr>
                                    </p:animEffect>
                                  </p:childTnLst>
                                </p:cTn>
                              </p:par>
                              <p:par>
                                <p:cTn id="46" presetID="10" presetClass="entr" presetSubtype="0" fill="hold" nodeType="withEffect">
                                  <p:stCondLst>
                                    <p:cond delay="1500"/>
                                  </p:stCondLst>
                                  <p:childTnLst>
                                    <p:set>
                                      <p:cBhvr>
                                        <p:cTn id="47" dur="1" fill="hold">
                                          <p:stCondLst>
                                            <p:cond delay="0"/>
                                          </p:stCondLst>
                                        </p:cTn>
                                        <p:tgtEl>
                                          <p:spTgt spid="8">
                                            <p:txEl>
                                              <p:pRg st="12" end="12"/>
                                            </p:txEl>
                                          </p:spTgt>
                                        </p:tgtEl>
                                        <p:attrNameLst>
                                          <p:attrName>style.visibility</p:attrName>
                                        </p:attrNameLst>
                                      </p:cBhvr>
                                      <p:to>
                                        <p:strVal val="visible"/>
                                      </p:to>
                                    </p:set>
                                    <p:animEffect transition="in" filter="fade">
                                      <p:cBhvr>
                                        <p:cTn id="48" dur="30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861774"/>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5000" dirty="0">
                <a:latin typeface="+mj-lt"/>
                <a:cs typeface="Browallia New" panose="020B0604020202020204" pitchFamily="34" charset="-34"/>
              </a:rPr>
              <a:t>RADAR I: OVERVIEW</a:t>
            </a:r>
          </a:p>
        </p:txBody>
      </p:sp>
      <p:sp>
        <p:nvSpPr>
          <p:cNvPr id="6" name="Rectangle 5">
            <a:extLst>
              <a:ext uri="{FF2B5EF4-FFF2-40B4-BE49-F238E27FC236}">
                <a16:creationId xmlns="" xmlns:a16="http://schemas.microsoft.com/office/drawing/2014/main" id="{F847C01E-0779-4B23-B504-F82955F64C1C}"/>
              </a:ext>
            </a:extLst>
          </p:cNvPr>
          <p:cNvSpPr>
            <a:spLocks noChangeArrowheads="1"/>
          </p:cNvSpPr>
          <p:nvPr/>
        </p:nvSpPr>
        <p:spPr bwMode="auto">
          <a:xfrm>
            <a:off x="0" y="823914"/>
            <a:ext cx="76683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342900" latinLnBrk="0"/>
            <a:r>
              <a:rPr lang="en-US" sz="1350" b="1" dirty="0">
                <a:solidFill>
                  <a:prstClr val="black"/>
                </a:solidFill>
                <a:latin typeface="Franklin Gothic Book" panose="020B0503020102020204"/>
              </a:rPr>
              <a:t>Prostate Cancer Radiographic Assessments for Detection of Advanced Recurrence (RADAR) Group </a:t>
            </a:r>
          </a:p>
        </p:txBody>
      </p:sp>
      <p:sp>
        <p:nvSpPr>
          <p:cNvPr id="7" name="TextBox 6">
            <a:extLst>
              <a:ext uri="{FF2B5EF4-FFF2-40B4-BE49-F238E27FC236}">
                <a16:creationId xmlns="" xmlns:a16="http://schemas.microsoft.com/office/drawing/2014/main" id="{7FF7746B-3097-4614-9C43-5D0E548C3E00}"/>
              </a:ext>
            </a:extLst>
          </p:cNvPr>
          <p:cNvSpPr txBox="1"/>
          <p:nvPr/>
        </p:nvSpPr>
        <p:spPr>
          <a:xfrm>
            <a:off x="1368239" y="1391773"/>
            <a:ext cx="5580025" cy="507831"/>
          </a:xfrm>
          <a:prstGeom prst="rect">
            <a:avLst/>
          </a:prstGeom>
          <a:solidFill>
            <a:schemeClr val="accent1"/>
          </a:solidFill>
          <a:ln>
            <a:solidFill>
              <a:schemeClr val="accent1"/>
            </a:solidFill>
          </a:ln>
          <a:scene3d>
            <a:camera prst="orthographicFront"/>
            <a:lightRig rig="threePt" dir="t"/>
          </a:scene3d>
          <a:sp3d>
            <a:bevelT/>
          </a:sp3d>
        </p:spPr>
        <p:txBody>
          <a:bodyPr wrap="square">
            <a:spAutoFit/>
          </a:bodyPr>
          <a:lstStyle/>
          <a:p>
            <a:pPr marL="0" lvl="1" algn="ctr" defTabSz="342900" latinLnBrk="0">
              <a:defRPr/>
            </a:pPr>
            <a:r>
              <a:rPr lang="en-US" sz="1350" b="1" dirty="0">
                <a:latin typeface="Franklin Gothic Book" panose="020B0503020102020204"/>
              </a:rPr>
              <a:t>Reviewed the currently available imaging guidelines and relevant clinical validation studies for metastatic disease in prostate cancer</a:t>
            </a:r>
          </a:p>
        </p:txBody>
      </p:sp>
      <p:sp>
        <p:nvSpPr>
          <p:cNvPr id="8" name="Down Arrow 7">
            <a:extLst>
              <a:ext uri="{FF2B5EF4-FFF2-40B4-BE49-F238E27FC236}">
                <a16:creationId xmlns="" xmlns:a16="http://schemas.microsoft.com/office/drawing/2014/main" id="{2F2A11B1-892E-4C2B-957D-055CEF70ADA2}"/>
              </a:ext>
            </a:extLst>
          </p:cNvPr>
          <p:cNvSpPr>
            <a:spLocks noChangeArrowheads="1"/>
          </p:cNvSpPr>
          <p:nvPr/>
        </p:nvSpPr>
        <p:spPr bwMode="auto">
          <a:xfrm>
            <a:off x="3995936" y="1984069"/>
            <a:ext cx="140050" cy="299649"/>
          </a:xfrm>
          <a:prstGeom prst="downArrow">
            <a:avLst>
              <a:gd name="adj1" fmla="val 50000"/>
              <a:gd name="adj2" fmla="val 49997"/>
            </a:avLst>
          </a:prstGeom>
          <a:solidFill>
            <a:schemeClr val="accent1"/>
          </a:solidFill>
          <a:ln w="12700">
            <a:solidFill>
              <a:schemeClr val="accent1"/>
            </a:solidFill>
            <a:miter lim="800000"/>
            <a:headEnd/>
            <a:tailEnd/>
          </a:ln>
          <a:effectLst>
            <a:outerShdw blurRad="63500" dist="23000" dir="5400000" rotWithShape="0">
              <a:srgbClr val="000000">
                <a:alpha val="34999"/>
              </a:srgbClr>
            </a:outerShdw>
          </a:effectLst>
        </p:spPr>
        <p:txBody>
          <a:bodyPr anchor="ctr"/>
          <a:lstStyle/>
          <a:p>
            <a:pPr algn="ctr" defTabSz="342900" latinLnBrk="0">
              <a:defRPr/>
            </a:pPr>
            <a:endParaRPr lang="en-US" sz="1350" dirty="0">
              <a:solidFill>
                <a:srgbClr val="FFFFFF"/>
              </a:solidFill>
              <a:latin typeface="Franklin Gothic Book" panose="020B0503020102020204"/>
            </a:endParaRPr>
          </a:p>
        </p:txBody>
      </p:sp>
      <p:sp>
        <p:nvSpPr>
          <p:cNvPr id="9" name="TextBox 8">
            <a:extLst>
              <a:ext uri="{FF2B5EF4-FFF2-40B4-BE49-F238E27FC236}">
                <a16:creationId xmlns="" xmlns:a16="http://schemas.microsoft.com/office/drawing/2014/main" id="{63BCEA03-04DF-4828-9FDE-2B787AFEFAAB}"/>
              </a:ext>
            </a:extLst>
          </p:cNvPr>
          <p:cNvSpPr txBox="1"/>
          <p:nvPr/>
        </p:nvSpPr>
        <p:spPr>
          <a:xfrm>
            <a:off x="1368239" y="2373408"/>
            <a:ext cx="5580025" cy="507831"/>
          </a:xfrm>
          <a:prstGeom prst="rect">
            <a:avLst/>
          </a:prstGeom>
          <a:solidFill>
            <a:schemeClr val="accent1"/>
          </a:solidFill>
          <a:ln>
            <a:solidFill>
              <a:schemeClr val="accent1"/>
            </a:solidFill>
          </a:ln>
          <a:scene3d>
            <a:camera prst="orthographicFront"/>
            <a:lightRig rig="threePt" dir="t"/>
          </a:scene3d>
          <a:sp3d>
            <a:bevelT/>
          </a:sp3d>
        </p:spPr>
        <p:txBody>
          <a:bodyPr wrap="square">
            <a:spAutoFit/>
          </a:bodyPr>
          <a:lstStyle/>
          <a:p>
            <a:pPr marL="0" lvl="1" algn="ctr" defTabSz="342900" latinLnBrk="0">
              <a:defRPr/>
            </a:pPr>
            <a:r>
              <a:rPr lang="en-US" sz="1350" b="1" dirty="0">
                <a:latin typeface="Franklin Gothic Book" panose="020B0503020102020204"/>
              </a:rPr>
              <a:t>Found no consensus on eligibility criteria, type of imaging modality, </a:t>
            </a:r>
            <a:r>
              <a:rPr lang="en-US" sz="1350" b="1" dirty="0" smtClean="0">
                <a:latin typeface="Franklin Gothic Book" panose="020B0503020102020204"/>
              </a:rPr>
              <a:t>or the </a:t>
            </a:r>
            <a:r>
              <a:rPr lang="en-US" sz="1350" b="1" dirty="0">
                <a:latin typeface="Franklin Gothic Book" panose="020B0503020102020204"/>
              </a:rPr>
              <a:t>frequency of scanning for detecting metastatic disease</a:t>
            </a:r>
          </a:p>
        </p:txBody>
      </p:sp>
      <p:sp>
        <p:nvSpPr>
          <p:cNvPr id="10" name="TextBox 9">
            <a:extLst>
              <a:ext uri="{FF2B5EF4-FFF2-40B4-BE49-F238E27FC236}">
                <a16:creationId xmlns="" xmlns:a16="http://schemas.microsoft.com/office/drawing/2014/main" id="{BE0B2836-2D78-48AF-AF9A-1E51AD4A46EC}"/>
              </a:ext>
            </a:extLst>
          </p:cNvPr>
          <p:cNvSpPr txBox="1"/>
          <p:nvPr/>
        </p:nvSpPr>
        <p:spPr>
          <a:xfrm>
            <a:off x="1368239" y="3395384"/>
            <a:ext cx="5580025" cy="507831"/>
          </a:xfrm>
          <a:prstGeom prst="rect">
            <a:avLst/>
          </a:prstGeom>
          <a:solidFill>
            <a:schemeClr val="accent1"/>
          </a:solidFill>
          <a:ln>
            <a:solidFill>
              <a:schemeClr val="accent1"/>
            </a:solidFill>
          </a:ln>
          <a:scene3d>
            <a:camera prst="orthographicFront"/>
            <a:lightRig rig="threePt" dir="t"/>
          </a:scene3d>
          <a:sp3d>
            <a:bevelT/>
          </a:sp3d>
        </p:spPr>
        <p:txBody>
          <a:bodyPr wrap="square">
            <a:spAutoFit/>
          </a:bodyPr>
          <a:lstStyle/>
          <a:p>
            <a:pPr marL="0" lvl="1" algn="ctr" defTabSz="342900" latinLnBrk="0">
              <a:defRPr/>
            </a:pPr>
            <a:r>
              <a:rPr lang="en-US" sz="1350" b="1" dirty="0">
                <a:latin typeface="Franklin Gothic Book" panose="020B0503020102020204"/>
              </a:rPr>
              <a:t>Developed consensus and recommendations among the group for clinical practice to improve the early detection of metastatic disease</a:t>
            </a:r>
          </a:p>
        </p:txBody>
      </p:sp>
      <p:sp>
        <p:nvSpPr>
          <p:cNvPr id="11" name="Down Arrow 11">
            <a:extLst>
              <a:ext uri="{FF2B5EF4-FFF2-40B4-BE49-F238E27FC236}">
                <a16:creationId xmlns="" xmlns:a16="http://schemas.microsoft.com/office/drawing/2014/main" id="{03BDDCD7-9FFE-4C01-879B-5E8D71A141D3}"/>
              </a:ext>
            </a:extLst>
          </p:cNvPr>
          <p:cNvSpPr>
            <a:spLocks noChangeArrowheads="1"/>
          </p:cNvSpPr>
          <p:nvPr/>
        </p:nvSpPr>
        <p:spPr bwMode="auto">
          <a:xfrm>
            <a:off x="4018201" y="3991952"/>
            <a:ext cx="140050" cy="299649"/>
          </a:xfrm>
          <a:prstGeom prst="downArrow">
            <a:avLst>
              <a:gd name="adj1" fmla="val 50000"/>
              <a:gd name="adj2" fmla="val 49997"/>
            </a:avLst>
          </a:prstGeom>
          <a:solidFill>
            <a:schemeClr val="accent1"/>
          </a:solidFill>
          <a:ln w="12700">
            <a:solidFill>
              <a:schemeClr val="accent1"/>
            </a:solidFill>
            <a:miter lim="800000"/>
            <a:headEnd/>
            <a:tailEnd/>
          </a:ln>
          <a:effectLst>
            <a:outerShdw blurRad="63500" dist="23000" dir="5400000" rotWithShape="0">
              <a:srgbClr val="000000">
                <a:alpha val="34999"/>
              </a:srgbClr>
            </a:outerShdw>
          </a:effectLst>
        </p:spPr>
        <p:txBody>
          <a:bodyPr anchor="ctr"/>
          <a:lstStyle/>
          <a:p>
            <a:pPr algn="ctr" defTabSz="342900" latinLnBrk="0">
              <a:defRPr/>
            </a:pPr>
            <a:endParaRPr lang="en-US" sz="1350" dirty="0">
              <a:solidFill>
                <a:srgbClr val="FFFFFF"/>
              </a:solidFill>
              <a:latin typeface="Franklin Gothic Book" panose="020B0503020102020204"/>
            </a:endParaRPr>
          </a:p>
        </p:txBody>
      </p:sp>
      <p:sp>
        <p:nvSpPr>
          <p:cNvPr id="12" name="TextBox 11">
            <a:extLst>
              <a:ext uri="{FF2B5EF4-FFF2-40B4-BE49-F238E27FC236}">
                <a16:creationId xmlns="" xmlns:a16="http://schemas.microsoft.com/office/drawing/2014/main" id="{6CF92885-AA74-4520-B8FD-AAE6AB99AE09}"/>
              </a:ext>
            </a:extLst>
          </p:cNvPr>
          <p:cNvSpPr txBox="1"/>
          <p:nvPr/>
        </p:nvSpPr>
        <p:spPr>
          <a:xfrm>
            <a:off x="1368239" y="4366934"/>
            <a:ext cx="5580025" cy="507831"/>
          </a:xfrm>
          <a:prstGeom prst="rect">
            <a:avLst/>
          </a:prstGeom>
          <a:solidFill>
            <a:schemeClr val="accent1"/>
          </a:solidFill>
          <a:ln>
            <a:solidFill>
              <a:schemeClr val="accent1"/>
            </a:solidFill>
          </a:ln>
          <a:scene3d>
            <a:camera prst="orthographicFront"/>
            <a:lightRig rig="threePt" dir="t"/>
          </a:scene3d>
          <a:sp3d>
            <a:bevelT/>
          </a:sp3d>
        </p:spPr>
        <p:txBody>
          <a:bodyPr wrap="square">
            <a:spAutoFit/>
          </a:bodyPr>
          <a:lstStyle/>
          <a:p>
            <a:pPr marL="0" lvl="1" algn="ctr" defTabSz="342900" latinLnBrk="0">
              <a:defRPr/>
            </a:pPr>
            <a:r>
              <a:rPr lang="en-US" sz="1350" b="1" dirty="0">
                <a:latin typeface="Franklin Gothic Book" panose="020B0503020102020204"/>
              </a:rPr>
              <a:t>Summarized the discussions and conclusions from the meeting into a review article, which was accepted by </a:t>
            </a:r>
            <a:r>
              <a:rPr lang="en-US" sz="1350" b="1" i="1" dirty="0">
                <a:latin typeface="Franklin Gothic Book" panose="020B0503020102020204"/>
              </a:rPr>
              <a:t>Urology</a:t>
            </a:r>
            <a:r>
              <a:rPr lang="en-US" sz="1350" b="1" dirty="0">
                <a:latin typeface="Franklin Gothic Book" panose="020B0503020102020204"/>
              </a:rPr>
              <a:t> for publication </a:t>
            </a:r>
          </a:p>
        </p:txBody>
      </p:sp>
      <p:sp>
        <p:nvSpPr>
          <p:cNvPr id="13" name="Down Arrow 7">
            <a:extLst>
              <a:ext uri="{FF2B5EF4-FFF2-40B4-BE49-F238E27FC236}">
                <a16:creationId xmlns="" xmlns:a16="http://schemas.microsoft.com/office/drawing/2014/main" id="{9A9D622F-454C-433A-BB57-DB43744C5F04}"/>
              </a:ext>
            </a:extLst>
          </p:cNvPr>
          <p:cNvSpPr>
            <a:spLocks noChangeArrowheads="1"/>
          </p:cNvSpPr>
          <p:nvPr/>
        </p:nvSpPr>
        <p:spPr bwMode="auto">
          <a:xfrm>
            <a:off x="3999902" y="2992181"/>
            <a:ext cx="140050" cy="299649"/>
          </a:xfrm>
          <a:prstGeom prst="downArrow">
            <a:avLst>
              <a:gd name="adj1" fmla="val 50000"/>
              <a:gd name="adj2" fmla="val 49997"/>
            </a:avLst>
          </a:prstGeom>
          <a:solidFill>
            <a:schemeClr val="accent1"/>
          </a:solidFill>
          <a:ln w="12700">
            <a:solidFill>
              <a:schemeClr val="accent1"/>
            </a:solidFill>
            <a:miter lim="800000"/>
            <a:headEnd/>
            <a:tailEnd/>
          </a:ln>
          <a:effectLst>
            <a:outerShdw blurRad="63500" dist="23000" dir="5400000" rotWithShape="0">
              <a:srgbClr val="000000">
                <a:alpha val="34999"/>
              </a:srgbClr>
            </a:outerShdw>
          </a:effectLst>
        </p:spPr>
        <p:txBody>
          <a:bodyPr anchor="ctr"/>
          <a:lstStyle/>
          <a:p>
            <a:pPr algn="ctr" defTabSz="342900" latinLnBrk="0">
              <a:defRPr/>
            </a:pPr>
            <a:endParaRPr lang="en-US" sz="1350" dirty="0">
              <a:solidFill>
                <a:srgbClr val="FFFFFF"/>
              </a:solidFill>
              <a:latin typeface="Franklin Gothic Book" panose="020B0503020102020204"/>
            </a:endParaRPr>
          </a:p>
        </p:txBody>
      </p:sp>
    </p:spTree>
    <p:extLst>
      <p:ext uri="{BB962C8B-B14F-4D97-AF65-F5344CB8AC3E}">
        <p14:creationId xmlns:p14="http://schemas.microsoft.com/office/powerpoint/2010/main" val="54335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500"/>
                            </p:stCondLst>
                            <p:childTnLst>
                              <p:par>
                                <p:cTn id="17" presetID="10" presetClass="entr" presetSubtype="0" fill="hold" grpId="0"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6000"/>
                            </p:stCondLst>
                            <p:childTnLst>
                              <p:par>
                                <p:cTn id="21" presetID="10" presetClass="entr" presetSubtype="0"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9000"/>
                            </p:stCondLst>
                            <p:childTnLst>
                              <p:par>
                                <p:cTn id="29" presetID="10" presetClass="entr" presetSubtype="0" fill="hold" grpId="0" nodeType="after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17363"/>
            <a:ext cx="9144000" cy="923330"/>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3000" dirty="0">
                <a:latin typeface="+mj-lt"/>
                <a:cs typeface="Browallia New" panose="020B0604020202020204" pitchFamily="34" charset="-34"/>
              </a:rPr>
              <a:t>RADAR I: </a:t>
            </a:r>
          </a:p>
          <a:p>
            <a:r>
              <a:rPr lang="en-US" sz="2400" dirty="0">
                <a:latin typeface="+mj-lt"/>
                <a:cs typeface="Browallia New" panose="020B0604020202020204" pitchFamily="34" charset="-34"/>
              </a:rPr>
              <a:t>GUIDELINE RECOMMENDATIONS REVIEWED</a:t>
            </a:r>
          </a:p>
        </p:txBody>
      </p:sp>
      <p:sp>
        <p:nvSpPr>
          <p:cNvPr id="4" name="TextBox 3">
            <a:extLst>
              <a:ext uri="{FF2B5EF4-FFF2-40B4-BE49-F238E27FC236}">
                <a16:creationId xmlns="" xmlns:a16="http://schemas.microsoft.com/office/drawing/2014/main" id="{05A41B05-3809-4C84-BA0D-3CA44F4294C5}"/>
              </a:ext>
            </a:extLst>
          </p:cNvPr>
          <p:cNvSpPr txBox="1"/>
          <p:nvPr/>
        </p:nvSpPr>
        <p:spPr>
          <a:xfrm>
            <a:off x="6997" y="1218068"/>
            <a:ext cx="9144000" cy="280525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dirty="0"/>
              <a:t>Prostate Cancer Clinical Trials Working Group 2 (2007)</a:t>
            </a:r>
          </a:p>
          <a:p>
            <a:pPr marL="342900" indent="-342900">
              <a:lnSpc>
                <a:spcPct val="150000"/>
              </a:lnSpc>
              <a:buFont typeface="Wingdings" panose="05000000000000000000" pitchFamily="2" charset="2"/>
              <a:buChar char="Ø"/>
            </a:pPr>
            <a:r>
              <a:rPr lang="en-US" sz="2000" dirty="0"/>
              <a:t>American College of Radiology (2010)</a:t>
            </a:r>
          </a:p>
          <a:p>
            <a:pPr marL="342900" indent="-342900">
              <a:lnSpc>
                <a:spcPct val="150000"/>
              </a:lnSpc>
              <a:buFont typeface="Wingdings" panose="05000000000000000000" pitchFamily="2" charset="2"/>
              <a:buChar char="Ø"/>
            </a:pPr>
            <a:r>
              <a:rPr lang="en-US" sz="2000" dirty="0"/>
              <a:t>European Society for Clinical Oncology (2010)</a:t>
            </a:r>
          </a:p>
          <a:p>
            <a:pPr marL="342900" indent="-342900">
              <a:lnSpc>
                <a:spcPct val="150000"/>
              </a:lnSpc>
              <a:buFont typeface="Wingdings" panose="05000000000000000000" pitchFamily="2" charset="2"/>
              <a:buChar char="Ø"/>
            </a:pPr>
            <a:r>
              <a:rPr lang="en-US" sz="2000" dirty="0"/>
              <a:t>American Urological Association (2007, updated 2011)</a:t>
            </a:r>
          </a:p>
          <a:p>
            <a:pPr marL="342900" indent="-342900">
              <a:lnSpc>
                <a:spcPct val="150000"/>
              </a:lnSpc>
              <a:buFont typeface="Wingdings" panose="05000000000000000000" pitchFamily="2" charset="2"/>
              <a:buChar char="Ø"/>
            </a:pPr>
            <a:r>
              <a:rPr lang="en-US" sz="2000" dirty="0"/>
              <a:t>European Association of Urology (2012)</a:t>
            </a:r>
          </a:p>
          <a:p>
            <a:pPr marL="342900" indent="-342900">
              <a:lnSpc>
                <a:spcPct val="150000"/>
              </a:lnSpc>
              <a:buFont typeface="Wingdings" panose="05000000000000000000" pitchFamily="2" charset="2"/>
              <a:buChar char="Ø"/>
            </a:pPr>
            <a:r>
              <a:rPr lang="en-US" sz="2000" dirty="0"/>
              <a:t>National Comprehensive Cancer Network (2013)</a:t>
            </a:r>
          </a:p>
        </p:txBody>
      </p:sp>
      <p:sp>
        <p:nvSpPr>
          <p:cNvPr id="5" name="TextBox 3">
            <a:extLst>
              <a:ext uri="{FF2B5EF4-FFF2-40B4-BE49-F238E27FC236}">
                <a16:creationId xmlns="" xmlns:a16="http://schemas.microsoft.com/office/drawing/2014/main" id="{29D14CAF-05BD-4181-A77E-9188400BA889}"/>
              </a:ext>
            </a:extLst>
          </p:cNvPr>
          <p:cNvSpPr txBox="1">
            <a:spLocks noChangeArrowheads="1"/>
          </p:cNvSpPr>
          <p:nvPr/>
        </p:nvSpPr>
        <p:spPr bwMode="auto">
          <a:xfrm>
            <a:off x="1314450" y="4733151"/>
            <a:ext cx="6515100" cy="261610"/>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342900" eaLnBrk="1" latinLnBrk="0" hangingPunct="1"/>
            <a:endParaRPr lang="en-US" sz="1100" b="1" dirty="0">
              <a:solidFill>
                <a:srgbClr val="FFFFFF"/>
              </a:solidFill>
            </a:endParaRPr>
          </a:p>
        </p:txBody>
      </p:sp>
    </p:spTree>
    <p:extLst>
      <p:ext uri="{BB962C8B-B14F-4D97-AF65-F5344CB8AC3E}">
        <p14:creationId xmlns:p14="http://schemas.microsoft.com/office/powerpoint/2010/main" val="4032824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A9BC6D-B642-44EC-B37C-D56D9A705ED2}"/>
              </a:ext>
            </a:extLst>
          </p:cNvPr>
          <p:cNvSpPr txBox="1"/>
          <p:nvPr/>
        </p:nvSpPr>
        <p:spPr>
          <a:xfrm>
            <a:off x="0" y="-20538"/>
            <a:ext cx="9144000" cy="707886"/>
          </a:xfrm>
          <a:prstGeom prst="rect">
            <a:avLst/>
          </a:prstGeom>
          <a:gradFill>
            <a:gsLst>
              <a:gs pos="35000">
                <a:schemeClr val="accent1">
                  <a:lumMod val="5000"/>
                  <a:lumOff val="95000"/>
                  <a:alpha val="0"/>
                </a:schemeClr>
              </a:gs>
              <a:gs pos="73000">
                <a:schemeClr val="accent1">
                  <a:lumMod val="45000"/>
                  <a:lumOff val="55000"/>
                </a:schemeClr>
              </a:gs>
              <a:gs pos="83000">
                <a:schemeClr val="accent1">
                  <a:lumMod val="45000"/>
                  <a:lumOff val="55000"/>
                </a:schemeClr>
              </a:gs>
              <a:gs pos="97000">
                <a:schemeClr val="accent1">
                  <a:lumMod val="30000"/>
                  <a:lumOff val="70000"/>
                </a:schemeClr>
              </a:gs>
            </a:gsLst>
            <a:lin ang="5400000" scaled="1"/>
          </a:gradFill>
        </p:spPr>
        <p:txBody>
          <a:bodyPr wrap="square" rtlCol="0">
            <a:spAutoFit/>
          </a:bodyPr>
          <a:lstStyle/>
          <a:p>
            <a:r>
              <a:rPr lang="en-US" sz="4000" dirty="0">
                <a:latin typeface="+mj-lt"/>
                <a:cs typeface="Browallia New" panose="020B0604020202020204" pitchFamily="34" charset="-34"/>
              </a:rPr>
              <a:t>RADAR I: IMAGING TRIGGERS</a:t>
            </a:r>
          </a:p>
        </p:txBody>
      </p:sp>
      <p:sp>
        <p:nvSpPr>
          <p:cNvPr id="4" name="TextBox 3">
            <a:extLst>
              <a:ext uri="{FF2B5EF4-FFF2-40B4-BE49-F238E27FC236}">
                <a16:creationId xmlns="" xmlns:a16="http://schemas.microsoft.com/office/drawing/2014/main" id="{681DBEB6-0B09-4CC9-B6DE-55DE3418D489}"/>
              </a:ext>
            </a:extLst>
          </p:cNvPr>
          <p:cNvSpPr txBox="1"/>
          <p:nvPr/>
        </p:nvSpPr>
        <p:spPr>
          <a:xfrm>
            <a:off x="-36512" y="4800223"/>
            <a:ext cx="3384376" cy="507831"/>
          </a:xfrm>
          <a:prstGeom prst="rect">
            <a:avLst/>
          </a:prstGeom>
          <a:noFill/>
        </p:spPr>
        <p:txBody>
          <a:bodyPr wrap="square" rtlCol="0">
            <a:spAutoFit/>
          </a:bodyPr>
          <a:lstStyle/>
          <a:p>
            <a:r>
              <a:rPr lang="en-US" sz="900" b="1" u="sng" dirty="0">
                <a:effectLst>
                  <a:outerShdw blurRad="38100" dist="38100" dir="2700000" algn="tl">
                    <a:srgbClr val="000000">
                      <a:alpha val="43137"/>
                    </a:srgbClr>
                  </a:outerShdw>
                </a:effectLst>
                <a:ea typeface="ＭＳ Ｐゴシック" charset="0"/>
              </a:rPr>
              <a:t>*Guidelines should allow for physicians</a:t>
            </a:r>
            <a:r>
              <a:rPr lang="ja-JP" altLang="en-US" sz="900" b="1" u="sng" dirty="0">
                <a:effectLst>
                  <a:outerShdw blurRad="38100" dist="38100" dir="2700000" algn="tl">
                    <a:srgbClr val="000000">
                      <a:alpha val="43137"/>
                    </a:srgbClr>
                  </a:outerShdw>
                </a:effectLst>
                <a:ea typeface="ＭＳ Ｐゴシック" charset="0"/>
              </a:rPr>
              <a:t>’</a:t>
            </a:r>
            <a:r>
              <a:rPr lang="en-US" sz="900" b="1" u="sng" dirty="0">
                <a:effectLst>
                  <a:outerShdw blurRad="38100" dist="38100" dir="2700000" algn="tl">
                    <a:srgbClr val="000000">
                      <a:alpha val="43137"/>
                    </a:srgbClr>
                  </a:outerShdw>
                </a:effectLst>
                <a:ea typeface="ＭＳ Ｐゴシック" charset="0"/>
              </a:rPr>
              <a:t>clinical judgment when metastatic patients are  suspected of having disease</a:t>
            </a:r>
            <a:endParaRPr lang="en-US" sz="900" b="1" u="sng" dirty="0">
              <a:effectLst>
                <a:outerShdw blurRad="38100" dist="38100" dir="2700000" algn="tl">
                  <a:srgbClr val="000000">
                    <a:alpha val="43137"/>
                  </a:srgbClr>
                </a:outerShdw>
              </a:effectLst>
            </a:endParaRPr>
          </a:p>
          <a:p>
            <a:endParaRPr lang="en-US" sz="900" dirty="0"/>
          </a:p>
        </p:txBody>
      </p:sp>
      <p:sp>
        <p:nvSpPr>
          <p:cNvPr id="5" name="Rectangle 4">
            <a:extLst>
              <a:ext uri="{FF2B5EF4-FFF2-40B4-BE49-F238E27FC236}">
                <a16:creationId xmlns="" xmlns:a16="http://schemas.microsoft.com/office/drawing/2014/main" id="{90DDB364-C284-034E-AA87-8A4AD4ABFA47}"/>
              </a:ext>
            </a:extLst>
          </p:cNvPr>
          <p:cNvSpPr/>
          <p:nvPr/>
        </p:nvSpPr>
        <p:spPr>
          <a:xfrm>
            <a:off x="179512" y="2415677"/>
            <a:ext cx="22322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a:effectLst>
                  <a:outerShdw blurRad="38100" dist="38100" dir="2700000" algn="tl">
                    <a:srgbClr val="000000">
                      <a:alpha val="43137"/>
                    </a:srgbClr>
                  </a:outerShdw>
                </a:effectLst>
              </a:rPr>
              <a:t>GOAL: EARLY </a:t>
            </a:r>
          </a:p>
          <a:p>
            <a:pPr lvl="0" algn="ctr"/>
            <a:r>
              <a:rPr lang="en-US" sz="1500" dirty="0">
                <a:effectLst>
                  <a:outerShdw blurRad="38100" dist="38100" dir="2700000" algn="tl">
                    <a:srgbClr val="000000">
                      <a:alpha val="43137"/>
                    </a:srgbClr>
                  </a:outerShdw>
                </a:effectLst>
              </a:rPr>
              <a:t>IDENTIFICATION OF</a:t>
            </a:r>
          </a:p>
          <a:p>
            <a:pPr lvl="0" algn="ctr"/>
            <a:r>
              <a:rPr lang="en-US" sz="1500" dirty="0">
                <a:effectLst>
                  <a:outerShdw blurRad="38100" dist="38100" dir="2700000" algn="tl">
                    <a:srgbClr val="000000">
                      <a:alpha val="43137"/>
                    </a:srgbClr>
                  </a:outerShdw>
                </a:effectLst>
              </a:rPr>
              <a:t>METASTATIC DISEASE</a:t>
            </a:r>
          </a:p>
        </p:txBody>
      </p:sp>
      <p:sp>
        <p:nvSpPr>
          <p:cNvPr id="6" name="Rectangle 5">
            <a:extLst>
              <a:ext uri="{FF2B5EF4-FFF2-40B4-BE49-F238E27FC236}">
                <a16:creationId xmlns="" xmlns:a16="http://schemas.microsoft.com/office/drawing/2014/main" id="{BD5581DC-22AD-9549-8AEB-A90441C7BB15}"/>
              </a:ext>
            </a:extLst>
          </p:cNvPr>
          <p:cNvSpPr/>
          <p:nvPr/>
        </p:nvSpPr>
        <p:spPr>
          <a:xfrm>
            <a:off x="2627784" y="1182138"/>
            <a:ext cx="22322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a:effectLst>
                  <a:outerShdw blurRad="38100" dist="38100" dir="2700000" algn="tl">
                    <a:srgbClr val="000000">
                      <a:alpha val="43137"/>
                    </a:srgbClr>
                  </a:outerShdw>
                </a:effectLst>
              </a:rPr>
              <a:t>Newly diagnosed</a:t>
            </a:r>
          </a:p>
          <a:p>
            <a:pPr lvl="0" algn="ctr"/>
            <a:r>
              <a:rPr lang="en-US" sz="1500" dirty="0">
                <a:effectLst>
                  <a:outerShdw blurRad="38100" dist="38100" dir="2700000" algn="tl">
                    <a:srgbClr val="000000">
                      <a:alpha val="43137"/>
                    </a:srgbClr>
                  </a:outerShdw>
                </a:effectLst>
              </a:rPr>
              <a:t>patients</a:t>
            </a:r>
          </a:p>
        </p:txBody>
      </p:sp>
      <p:sp>
        <p:nvSpPr>
          <p:cNvPr id="7" name="Rectangle 6">
            <a:extLst>
              <a:ext uri="{FF2B5EF4-FFF2-40B4-BE49-F238E27FC236}">
                <a16:creationId xmlns="" xmlns:a16="http://schemas.microsoft.com/office/drawing/2014/main" id="{ADF916C1-831A-2144-A99F-D4717DCF355B}"/>
              </a:ext>
            </a:extLst>
          </p:cNvPr>
          <p:cNvSpPr/>
          <p:nvPr/>
        </p:nvSpPr>
        <p:spPr>
          <a:xfrm>
            <a:off x="2627784" y="2393618"/>
            <a:ext cx="22322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a:effectLst>
                  <a:outerShdw blurRad="38100" dist="38100" dir="2700000" algn="tl">
                    <a:srgbClr val="000000">
                      <a:alpha val="43137"/>
                    </a:srgbClr>
                  </a:outerShdw>
                </a:effectLst>
              </a:rPr>
              <a:t>Biochemical recurrent </a:t>
            </a:r>
          </a:p>
          <a:p>
            <a:pPr lvl="0" algn="ctr"/>
            <a:r>
              <a:rPr lang="en-US" sz="1500" dirty="0">
                <a:effectLst>
                  <a:outerShdw blurRad="38100" dist="38100" dir="2700000" algn="tl">
                    <a:srgbClr val="000000">
                      <a:alpha val="43137"/>
                    </a:srgbClr>
                  </a:outerShdw>
                </a:effectLst>
              </a:rPr>
              <a:t> patients</a:t>
            </a:r>
          </a:p>
        </p:txBody>
      </p:sp>
      <p:sp>
        <p:nvSpPr>
          <p:cNvPr id="8" name="Rectangle 7">
            <a:extLst>
              <a:ext uri="{FF2B5EF4-FFF2-40B4-BE49-F238E27FC236}">
                <a16:creationId xmlns="" xmlns:a16="http://schemas.microsoft.com/office/drawing/2014/main" id="{DB3A8861-C8F9-0644-8DCE-94A7DB115E38}"/>
              </a:ext>
            </a:extLst>
          </p:cNvPr>
          <p:cNvSpPr/>
          <p:nvPr/>
        </p:nvSpPr>
        <p:spPr>
          <a:xfrm>
            <a:off x="2627784" y="3605098"/>
            <a:ext cx="22322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a:effectLst>
                  <a:outerShdw blurRad="38100" dist="38100" dir="2700000" algn="tl">
                    <a:srgbClr val="000000">
                      <a:alpha val="43137"/>
                    </a:srgbClr>
                  </a:outerShdw>
                </a:effectLst>
              </a:rPr>
              <a:t>M0 Castrate-</a:t>
            </a:r>
          </a:p>
          <a:p>
            <a:pPr lvl="0" algn="ctr"/>
            <a:r>
              <a:rPr lang="en-US" sz="1500" dirty="0">
                <a:effectLst>
                  <a:outerShdw blurRad="38100" dist="38100" dir="2700000" algn="tl">
                    <a:srgbClr val="000000">
                      <a:alpha val="43137"/>
                    </a:srgbClr>
                  </a:outerShdw>
                </a:effectLst>
              </a:rPr>
              <a:t>Resistant Patients</a:t>
            </a:r>
          </a:p>
        </p:txBody>
      </p:sp>
      <p:sp>
        <p:nvSpPr>
          <p:cNvPr id="9" name="Rectangle 8">
            <a:extLst>
              <a:ext uri="{FF2B5EF4-FFF2-40B4-BE49-F238E27FC236}">
                <a16:creationId xmlns="" xmlns:a16="http://schemas.microsoft.com/office/drawing/2014/main" id="{30ECD3BC-00A2-1643-AD81-DEE41BE28375}"/>
              </a:ext>
            </a:extLst>
          </p:cNvPr>
          <p:cNvSpPr/>
          <p:nvPr/>
        </p:nvSpPr>
        <p:spPr>
          <a:xfrm>
            <a:off x="5290224" y="2393618"/>
            <a:ext cx="309634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dirty="0">
                <a:effectLst>
                  <a:outerShdw blurRad="38100" dist="38100" dir="2700000" algn="tl">
                    <a:srgbClr val="000000">
                      <a:alpha val="43137"/>
                    </a:srgbClr>
                  </a:outerShdw>
                </a:effectLst>
              </a:rPr>
              <a:t>1. </a:t>
            </a:r>
            <a:r>
              <a:rPr lang="en-US" sz="1000" dirty="0">
                <a:effectLst>
                  <a:outerShdw blurRad="38100" dist="38100" dir="2700000" algn="tl">
                    <a:srgbClr val="000000">
                      <a:alpha val="43137"/>
                    </a:srgbClr>
                  </a:outerShdw>
                </a:effectLst>
              </a:rPr>
              <a:t>1</a:t>
            </a:r>
            <a:r>
              <a:rPr lang="en-US" sz="1000" baseline="30000" dirty="0">
                <a:effectLst>
                  <a:outerShdw blurRad="38100" dist="38100" dir="2700000" algn="tl">
                    <a:srgbClr val="000000">
                      <a:alpha val="43137"/>
                    </a:srgbClr>
                  </a:outerShdw>
                </a:effectLst>
              </a:rPr>
              <a:t>st</a:t>
            </a:r>
            <a:r>
              <a:rPr lang="en-US" sz="1000" dirty="0">
                <a:effectLst>
                  <a:outerShdw blurRad="38100" dist="38100" dir="2700000" algn="tl">
                    <a:srgbClr val="000000">
                      <a:alpha val="43137"/>
                    </a:srgbClr>
                  </a:outerShdw>
                </a:effectLst>
              </a:rPr>
              <a:t> scan when PSA level between 5 and 10ng/mL</a:t>
            </a:r>
          </a:p>
          <a:p>
            <a:pPr lvl="0"/>
            <a:r>
              <a:rPr lang="en-US" sz="1000" b="1" dirty="0">
                <a:effectLst>
                  <a:outerShdw blurRad="38100" dist="38100" dir="2700000" algn="tl">
                    <a:srgbClr val="000000">
                      <a:alpha val="43137"/>
                    </a:srgbClr>
                  </a:outerShdw>
                </a:effectLst>
              </a:rPr>
              <a:t>2. </a:t>
            </a:r>
            <a:r>
              <a:rPr lang="en-US" sz="1000" dirty="0">
                <a:effectLst>
                  <a:outerShdw blurRad="38100" dist="38100" dir="2700000" algn="tl">
                    <a:srgbClr val="000000">
                      <a:alpha val="43137"/>
                    </a:srgbClr>
                  </a:outerShdw>
                </a:effectLst>
              </a:rPr>
              <a:t>Imaging frequency if negative for previous scan: 2</a:t>
            </a:r>
            <a:r>
              <a:rPr lang="en-US" sz="1000" baseline="30000" dirty="0">
                <a:effectLst>
                  <a:outerShdw blurRad="38100" dist="38100" dir="2700000" algn="tl">
                    <a:srgbClr val="000000">
                      <a:alpha val="43137"/>
                    </a:srgbClr>
                  </a:outerShdw>
                </a:effectLst>
              </a:rPr>
              <a:t>nd</a:t>
            </a:r>
            <a:r>
              <a:rPr lang="en-US" sz="1000" dirty="0">
                <a:effectLst>
                  <a:outerShdw blurRad="38100" dist="38100" dir="2700000" algn="tl">
                    <a:srgbClr val="000000">
                      <a:alpha val="43137"/>
                    </a:srgbClr>
                  </a:outerShdw>
                </a:effectLst>
              </a:rPr>
              <a:t> scanning when PSA=20 ng/mL and every doubling of PSA level thereafter (based on PSA testing every 3 months)</a:t>
            </a:r>
          </a:p>
        </p:txBody>
      </p:sp>
      <p:sp>
        <p:nvSpPr>
          <p:cNvPr id="10" name="Rectangle 9">
            <a:extLst>
              <a:ext uri="{FF2B5EF4-FFF2-40B4-BE49-F238E27FC236}">
                <a16:creationId xmlns="" xmlns:a16="http://schemas.microsoft.com/office/drawing/2014/main" id="{069AC307-C73A-7949-8C79-CA66AB74894D}"/>
              </a:ext>
            </a:extLst>
          </p:cNvPr>
          <p:cNvSpPr/>
          <p:nvPr/>
        </p:nvSpPr>
        <p:spPr>
          <a:xfrm>
            <a:off x="5292080" y="1162638"/>
            <a:ext cx="309634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effectLst>
                  <a:outerShdw blurRad="38100" dist="38100" dir="2700000" algn="tl">
                    <a:srgbClr val="000000">
                      <a:alpha val="43137"/>
                    </a:srgbClr>
                  </a:outerShdw>
                </a:effectLst>
              </a:rPr>
              <a:t>Scan high-risk patient and intermediate-risk patient with at least 2 of the following criteria positive: </a:t>
            </a:r>
          </a:p>
          <a:p>
            <a:pPr lvl="0"/>
            <a:r>
              <a:rPr lang="en-US" sz="1000" dirty="0">
                <a:effectLst>
                  <a:outerShdw blurRad="38100" dist="38100" dir="2700000" algn="tl">
                    <a:srgbClr val="000000">
                      <a:alpha val="43137"/>
                    </a:srgbClr>
                  </a:outerShdw>
                </a:effectLst>
              </a:rPr>
              <a:t>  </a:t>
            </a:r>
            <a:r>
              <a:rPr lang="en-US" sz="1000" b="1" dirty="0">
                <a:effectLst>
                  <a:outerShdw blurRad="38100" dist="38100" dir="2700000" algn="tl">
                    <a:srgbClr val="000000">
                      <a:alpha val="43137"/>
                    </a:srgbClr>
                  </a:outerShdw>
                </a:effectLst>
              </a:rPr>
              <a:t>1.</a:t>
            </a:r>
            <a:r>
              <a:rPr lang="en-US" sz="1000" dirty="0">
                <a:effectLst>
                  <a:outerShdw blurRad="38100" dist="38100" dir="2700000" algn="tl">
                    <a:srgbClr val="000000">
                      <a:alpha val="43137"/>
                    </a:srgbClr>
                  </a:outerShdw>
                </a:effectLst>
              </a:rPr>
              <a:t> PSA level &gt;10 ng/</a:t>
            </a:r>
            <a:r>
              <a:rPr lang="en-US" sz="1000" dirty="0" smtClean="0">
                <a:effectLst>
                  <a:outerShdw blurRad="38100" dist="38100" dir="2700000" algn="tl">
                    <a:srgbClr val="000000">
                      <a:alpha val="43137"/>
                    </a:srgbClr>
                  </a:outerShdw>
                </a:effectLst>
              </a:rPr>
              <a:t>m</a:t>
            </a:r>
            <a:endParaRPr lang="en-US" sz="1000" dirty="0">
              <a:effectLst>
                <a:outerShdw blurRad="38100" dist="38100" dir="2700000" algn="tl">
                  <a:srgbClr val="000000">
                    <a:alpha val="43137"/>
                  </a:srgbClr>
                </a:outerShdw>
              </a:effectLst>
            </a:endParaRPr>
          </a:p>
          <a:p>
            <a:pPr lvl="0"/>
            <a:r>
              <a:rPr lang="en-US" sz="1000" dirty="0">
                <a:effectLst>
                  <a:outerShdw blurRad="38100" dist="38100" dir="2700000" algn="tl">
                    <a:srgbClr val="000000">
                      <a:alpha val="43137"/>
                    </a:srgbClr>
                  </a:outerShdw>
                </a:effectLst>
              </a:rPr>
              <a:t>  </a:t>
            </a:r>
            <a:r>
              <a:rPr lang="en-US" sz="1000" b="1" dirty="0">
                <a:effectLst>
                  <a:outerShdw blurRad="38100" dist="38100" dir="2700000" algn="tl">
                    <a:srgbClr val="000000">
                      <a:alpha val="43137"/>
                    </a:srgbClr>
                  </a:outerShdw>
                </a:effectLst>
              </a:rPr>
              <a:t>2.</a:t>
            </a:r>
            <a:r>
              <a:rPr lang="en-US" sz="1000" dirty="0">
                <a:effectLst>
                  <a:outerShdw blurRad="38100" dist="38100" dir="2700000" algn="tl">
                    <a:srgbClr val="000000">
                      <a:alpha val="43137"/>
                    </a:srgbClr>
                  </a:outerShdw>
                </a:effectLst>
              </a:rPr>
              <a:t> Gleason Score &gt;7</a:t>
            </a:r>
          </a:p>
          <a:p>
            <a:pPr lvl="0"/>
            <a:r>
              <a:rPr lang="en-US" sz="1000" dirty="0">
                <a:effectLst>
                  <a:outerShdw blurRad="38100" dist="38100" dir="2700000" algn="tl">
                    <a:srgbClr val="000000">
                      <a:alpha val="43137"/>
                    </a:srgbClr>
                  </a:outerShdw>
                </a:effectLst>
              </a:rPr>
              <a:t>  </a:t>
            </a:r>
            <a:r>
              <a:rPr lang="en-US" sz="1000" b="1" dirty="0">
                <a:effectLst>
                  <a:outerShdw blurRad="38100" dist="38100" dir="2700000" algn="tl">
                    <a:srgbClr val="000000">
                      <a:alpha val="43137"/>
                    </a:srgbClr>
                  </a:outerShdw>
                </a:effectLst>
              </a:rPr>
              <a:t>3.</a:t>
            </a:r>
            <a:r>
              <a:rPr lang="en-US" sz="1000" dirty="0">
                <a:effectLst>
                  <a:outerShdw blurRad="38100" dist="38100" dir="2700000" algn="tl">
                    <a:srgbClr val="000000">
                      <a:alpha val="43137"/>
                    </a:srgbClr>
                  </a:outerShdw>
                </a:effectLst>
              </a:rPr>
              <a:t> Palpable Disease (≥T2b)</a:t>
            </a:r>
          </a:p>
        </p:txBody>
      </p:sp>
      <p:sp>
        <p:nvSpPr>
          <p:cNvPr id="11" name="Rectangle 10">
            <a:extLst>
              <a:ext uri="{FF2B5EF4-FFF2-40B4-BE49-F238E27FC236}">
                <a16:creationId xmlns="" xmlns:a16="http://schemas.microsoft.com/office/drawing/2014/main" id="{8969E51D-0AD7-D949-AB17-DD5CA592008F}"/>
              </a:ext>
            </a:extLst>
          </p:cNvPr>
          <p:cNvSpPr/>
          <p:nvPr/>
        </p:nvSpPr>
        <p:spPr>
          <a:xfrm>
            <a:off x="5288337" y="3612289"/>
            <a:ext cx="309634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dirty="0">
                <a:effectLst>
                  <a:outerShdw blurRad="38100" dist="38100" dir="2700000" algn="tl">
                    <a:srgbClr val="000000">
                      <a:alpha val="43137"/>
                    </a:srgbClr>
                  </a:outerShdw>
                </a:effectLst>
              </a:rPr>
              <a:t>1. </a:t>
            </a:r>
            <a:r>
              <a:rPr lang="en-US" sz="1000" dirty="0">
                <a:effectLst>
                  <a:outerShdw blurRad="38100" dist="38100" dir="2700000" algn="tl">
                    <a:srgbClr val="000000">
                      <a:alpha val="43137"/>
                    </a:srgbClr>
                  </a:outerShdw>
                </a:effectLst>
              </a:rPr>
              <a:t>1</a:t>
            </a:r>
            <a:r>
              <a:rPr lang="en-US" sz="1000" baseline="30000" dirty="0">
                <a:effectLst>
                  <a:outerShdw blurRad="38100" dist="38100" dir="2700000" algn="tl">
                    <a:srgbClr val="000000">
                      <a:alpha val="43137"/>
                    </a:srgbClr>
                  </a:outerShdw>
                </a:effectLst>
              </a:rPr>
              <a:t>st</a:t>
            </a:r>
            <a:r>
              <a:rPr lang="en-US" sz="1000" dirty="0">
                <a:effectLst>
                  <a:outerShdw blurRad="38100" dist="38100" dir="2700000" algn="tl">
                    <a:srgbClr val="000000">
                      <a:alpha val="43137"/>
                    </a:srgbClr>
                  </a:outerShdw>
                </a:effectLst>
              </a:rPr>
              <a:t> scan when PSA level ≥2 ng/mL</a:t>
            </a:r>
          </a:p>
          <a:p>
            <a:pPr lvl="0"/>
            <a:r>
              <a:rPr lang="en-US" sz="1000" b="1" dirty="0">
                <a:effectLst>
                  <a:outerShdw blurRad="38100" dist="38100" dir="2700000" algn="tl">
                    <a:srgbClr val="000000">
                      <a:alpha val="43137"/>
                    </a:srgbClr>
                  </a:outerShdw>
                </a:effectLst>
              </a:rPr>
              <a:t>2. </a:t>
            </a:r>
            <a:r>
              <a:rPr lang="en-US" sz="1000" dirty="0">
                <a:effectLst>
                  <a:outerShdw blurRad="38100" dist="38100" dir="2700000" algn="tl">
                    <a:srgbClr val="000000">
                      <a:alpha val="43137"/>
                    </a:srgbClr>
                  </a:outerShdw>
                </a:effectLst>
              </a:rPr>
              <a:t>Imaging frequency if negative for previous scan: 2</a:t>
            </a:r>
            <a:r>
              <a:rPr lang="en-US" sz="1000" baseline="30000" dirty="0">
                <a:effectLst>
                  <a:outerShdw blurRad="38100" dist="38100" dir="2700000" algn="tl">
                    <a:srgbClr val="000000">
                      <a:alpha val="43137"/>
                    </a:srgbClr>
                  </a:outerShdw>
                </a:effectLst>
              </a:rPr>
              <a:t>nd</a:t>
            </a:r>
            <a:r>
              <a:rPr lang="en-US" sz="1000" dirty="0">
                <a:effectLst>
                  <a:outerShdw blurRad="38100" dist="38100" dir="2700000" algn="tl">
                    <a:srgbClr val="000000">
                      <a:alpha val="43137"/>
                    </a:srgbClr>
                  </a:outerShdw>
                </a:effectLst>
              </a:rPr>
              <a:t> scanning when PSA =5 ng/ml and every            doubling of PSA level thereafter (based on PSA testing every 3 months) </a:t>
            </a:r>
          </a:p>
        </p:txBody>
      </p:sp>
      <p:cxnSp>
        <p:nvCxnSpPr>
          <p:cNvPr id="12" name="Elbow Connector 11">
            <a:extLst>
              <a:ext uri="{FF2B5EF4-FFF2-40B4-BE49-F238E27FC236}">
                <a16:creationId xmlns="" xmlns:a16="http://schemas.microsoft.com/office/drawing/2014/main" id="{ED591B55-EE9C-FB45-9E5D-4F876810D224}"/>
              </a:ext>
            </a:extLst>
          </p:cNvPr>
          <p:cNvCxnSpPr>
            <a:stCxn id="5" idx="3"/>
            <a:endCxn id="6" idx="1"/>
          </p:cNvCxnSpPr>
          <p:nvPr/>
        </p:nvCxnSpPr>
        <p:spPr>
          <a:xfrm flipV="1">
            <a:off x="2411760" y="1686194"/>
            <a:ext cx="216024" cy="12335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 xmlns:a16="http://schemas.microsoft.com/office/drawing/2014/main" id="{F3B16A3A-DAA5-8542-9538-0795B1D805E8}"/>
              </a:ext>
            </a:extLst>
          </p:cNvPr>
          <p:cNvCxnSpPr>
            <a:stCxn id="5" idx="3"/>
            <a:endCxn id="8" idx="1"/>
          </p:cNvCxnSpPr>
          <p:nvPr/>
        </p:nvCxnSpPr>
        <p:spPr>
          <a:xfrm>
            <a:off x="2411760" y="2919733"/>
            <a:ext cx="216024" cy="11894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81B2113C-2D74-4B4A-B30A-DE8E3126677C}"/>
              </a:ext>
            </a:extLst>
          </p:cNvPr>
          <p:cNvCxnSpPr>
            <a:stCxn id="5" idx="3"/>
            <a:endCxn id="7" idx="1"/>
          </p:cNvCxnSpPr>
          <p:nvPr/>
        </p:nvCxnSpPr>
        <p:spPr>
          <a:xfrm flipV="1">
            <a:off x="2411760" y="2897674"/>
            <a:ext cx="216024" cy="22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02572ED3-D3C8-434C-AD0C-1887452A5C04}"/>
              </a:ext>
            </a:extLst>
          </p:cNvPr>
          <p:cNvCxnSpPr>
            <a:stCxn id="6" idx="3"/>
          </p:cNvCxnSpPr>
          <p:nvPr/>
        </p:nvCxnSpPr>
        <p:spPr>
          <a:xfrm>
            <a:off x="4860032" y="1686194"/>
            <a:ext cx="428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9B0866C8-76E8-1F4A-A21A-9A2D92910DB3}"/>
              </a:ext>
            </a:extLst>
          </p:cNvPr>
          <p:cNvCxnSpPr>
            <a:stCxn id="7" idx="3"/>
            <a:endCxn id="9" idx="1"/>
          </p:cNvCxnSpPr>
          <p:nvPr/>
        </p:nvCxnSpPr>
        <p:spPr>
          <a:xfrm>
            <a:off x="4860032" y="2897674"/>
            <a:ext cx="430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1C39B7A9-75BB-6D46-BAB3-E3F1980B31B4}"/>
              </a:ext>
            </a:extLst>
          </p:cNvPr>
          <p:cNvCxnSpPr>
            <a:stCxn id="8" idx="3"/>
            <a:endCxn id="11" idx="1"/>
          </p:cNvCxnSpPr>
          <p:nvPr/>
        </p:nvCxnSpPr>
        <p:spPr>
          <a:xfrm>
            <a:off x="4860032" y="4109154"/>
            <a:ext cx="428305" cy="7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894000"/>
      </p:ext>
    </p:extLst>
  </p:cSld>
  <p:clrMapOvr>
    <a:masterClrMapping/>
  </p:clrMapOvr>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145">
      <a:dk1>
        <a:srgbClr val="41454C"/>
      </a:dk1>
      <a:lt1>
        <a:srgbClr val="FFFFFF"/>
      </a:lt1>
      <a:dk2>
        <a:srgbClr val="515176"/>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9983</TotalTime>
  <Words>3781</Words>
  <Application>Microsoft Macintosh PowerPoint</Application>
  <PresentationFormat>On-screen Show (16:9)</PresentationFormat>
  <Paragraphs>645</Paragraphs>
  <Slides>51</Slides>
  <Notes>43</Notes>
  <HiddenSlides>9</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Cover and End Slide Master</vt:lpstr>
      <vt:lpstr>Section Break Slide Master</vt:lpstr>
      <vt:lpstr>Office Theme</vt:lpstr>
      <vt:lpstr>Custom Design</vt:lpstr>
      <vt:lpstr>Next Generation 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Generation Imaging (NGI*)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PowerPoint Presentation</vt:lpstr>
      <vt:lpstr>PowerPoint Presentation</vt:lpstr>
      <vt:lpstr>PowerPoint Presentation</vt:lpstr>
      <vt:lpstr>RADAR III CONCLUSIONS AND OVERALL CONCLUSIONS</vt:lpstr>
      <vt:lpstr>PowerPoint Presentation</vt:lpstr>
      <vt:lpstr>PowerPoint Presentation</vt:lpstr>
      <vt:lpstr>PowerPoint Presentation</vt:lpstr>
      <vt:lpstr>QUESTIONS?</vt:lpstr>
      <vt:lpstr>PowerPoint Presentation</vt:lpstr>
      <vt:lpstr>PowerPoint Presentation</vt:lpstr>
      <vt:lpstr>Conventional Imaging: Bone and CT Scans</vt:lpstr>
      <vt:lpstr>PowerPoint Presentation</vt:lpstr>
      <vt:lpstr>PowerPoint Presentation</vt:lpstr>
      <vt:lpstr>PowerPoint Presentation</vt:lpstr>
      <vt:lpstr>PowerPoint Presentation</vt:lpstr>
      <vt:lpstr>PowerPoint Presentation</vt:lpstr>
      <vt:lpstr>3D mapping biopsy additional images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Amy Howard</cp:lastModifiedBy>
  <cp:revision>323</cp:revision>
  <dcterms:created xsi:type="dcterms:W3CDTF">2016-11-17T01:16:25Z</dcterms:created>
  <dcterms:modified xsi:type="dcterms:W3CDTF">2019-02-01T18:59:19Z</dcterms:modified>
</cp:coreProperties>
</file>