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8" r:id="rId1"/>
  </p:sldMasterIdLst>
  <p:notesMasterIdLst>
    <p:notesMasterId r:id="rId38"/>
  </p:notesMasterIdLst>
  <p:sldIdLst>
    <p:sldId id="256" r:id="rId2"/>
    <p:sldId id="307" r:id="rId3"/>
    <p:sldId id="260" r:id="rId4"/>
    <p:sldId id="305" r:id="rId5"/>
    <p:sldId id="287" r:id="rId6"/>
    <p:sldId id="286" r:id="rId7"/>
    <p:sldId id="632" r:id="rId8"/>
    <p:sldId id="449" r:id="rId9"/>
    <p:sldId id="310" r:id="rId10"/>
    <p:sldId id="311" r:id="rId11"/>
    <p:sldId id="299" r:id="rId12"/>
    <p:sldId id="288" r:id="rId13"/>
    <p:sldId id="1589" r:id="rId14"/>
    <p:sldId id="289" r:id="rId15"/>
    <p:sldId id="290" r:id="rId16"/>
    <p:sldId id="300" r:id="rId17"/>
    <p:sldId id="291" r:id="rId18"/>
    <p:sldId id="292" r:id="rId19"/>
    <p:sldId id="301" r:id="rId20"/>
    <p:sldId id="293" r:id="rId21"/>
    <p:sldId id="294" r:id="rId22"/>
    <p:sldId id="295" r:id="rId23"/>
    <p:sldId id="296" r:id="rId24"/>
    <p:sldId id="297" r:id="rId25"/>
    <p:sldId id="1553" r:id="rId26"/>
    <p:sldId id="1541" r:id="rId27"/>
    <p:sldId id="298" r:id="rId28"/>
    <p:sldId id="1590" r:id="rId29"/>
    <p:sldId id="1591" r:id="rId30"/>
    <p:sldId id="1592" r:id="rId31"/>
    <p:sldId id="308" r:id="rId32"/>
    <p:sldId id="309" r:id="rId33"/>
    <p:sldId id="302" r:id="rId34"/>
    <p:sldId id="303" r:id="rId35"/>
    <p:sldId id="304" r:id="rId36"/>
    <p:sldId id="306" r:id="rId37"/>
  </p:sldIdLst>
  <p:sldSz cx="9144000" cy="5143500" type="screen16x9"/>
  <p:notesSz cx="6858000" cy="9144000"/>
  <p:embeddedFontLst>
    <p:embeddedFont>
      <p:font typeface="Dosis" panose="02010503020202060003" pitchFamily="2" charset="77"/>
      <p:regular r:id="rId39"/>
      <p:bold r:id="rId40"/>
    </p:embeddedFont>
    <p:embeddedFont>
      <p:font typeface="Source Sans Pro" panose="020B050303040302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ost8" initials="P" lastIdx="1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CE9851-887E-44D7-B97B-BB4EA54BFB79}">
  <a:tblStyle styleId="{7CCE9851-887E-44D7-B97B-BB4EA54BFB7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50" autoAdjust="0"/>
    <p:restoredTop sz="77007" autoAdjust="0"/>
  </p:normalViewPr>
  <p:slideViewPr>
    <p:cSldViewPr snapToGrid="0">
      <p:cViewPr varScale="1">
        <p:scale>
          <a:sx n="129" d="100"/>
          <a:sy n="129" d="100"/>
        </p:scale>
        <p:origin x="2272" y="192"/>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3-27T21:42:49.182" idx="4">
    <p:pos x="2646" y="1674"/>
    <p:text>Added this</p:text>
    <p:extLst>
      <p:ext uri="{C676402C-5697-4E1C-873F-D02D1690AC5C}">
        <p15:threadingInfo xmlns:p15="http://schemas.microsoft.com/office/powerpoint/2012/main" timeZoneBias="360"/>
      </p:ext>
    </p:extLst>
  </p:cm>
  <p:cm authorId="1" dt="2019-03-27T21:46:34.906" idx="7">
    <p:pos x="2646" y="1770"/>
    <p:text>As mentioned will get individual author photos</p:text>
    <p:extLst>
      <p:ext uri="{C676402C-5697-4E1C-873F-D02D1690AC5C}">
        <p15:threadingInfo xmlns:p15="http://schemas.microsoft.com/office/powerpoint/2012/main" timeZoneBias="360">
          <p15:parentCm authorId="1" idx="4"/>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27T22:12:06.406" idx="15">
    <p:pos x="5576" y="17"/>
    <p:text/>
    <p:extLst>
      <p:ext uri="{C676402C-5697-4E1C-873F-D02D1690AC5C}">
        <p15:threadingInfo xmlns:p15="http://schemas.microsoft.com/office/powerpoint/2012/main" timeZoneBias="3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057439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842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5244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Photos</a:t>
            </a:r>
            <a:r>
              <a:rPr lang="en-US" baseline="0" dirty="0"/>
              <a:t> from Dr. ED Crawford</a:t>
            </a:r>
          </a:p>
          <a:p>
            <a:r>
              <a:rPr lang="en-US" baseline="0" dirty="0"/>
              <a:t>USPIs for Flutamide, </a:t>
            </a:r>
            <a:r>
              <a:rPr lang="en-US" baseline="0" dirty="0" err="1"/>
              <a:t>Nilutamide</a:t>
            </a:r>
            <a:r>
              <a:rPr lang="en-US" baseline="0" dirty="0"/>
              <a:t>, Bicalutamide</a:t>
            </a:r>
            <a:endParaRPr lang="en-US" dirty="0"/>
          </a:p>
          <a:p>
            <a:endParaRPr lang="en-US" dirty="0"/>
          </a:p>
        </p:txBody>
      </p:sp>
      <p:sp>
        <p:nvSpPr>
          <p:cNvPr id="4" name="Slide Number Placeholder 3"/>
          <p:cNvSpPr>
            <a:spLocks noGrp="1"/>
          </p:cNvSpPr>
          <p:nvPr>
            <p:ph type="sldNum" sz="quarter" idx="10"/>
          </p:nvPr>
        </p:nvSpPr>
        <p:spPr/>
        <p:txBody>
          <a:bodyPr/>
          <a:lstStyle/>
          <a:p>
            <a:fld id="{F2EA629F-AB62-554F-982D-994ABCF70947}" type="slidenum">
              <a:rPr lang="en-US" smtClean="0"/>
              <a:t>13</a:t>
            </a:fld>
            <a:endParaRPr lang="en-US"/>
          </a:p>
        </p:txBody>
      </p:sp>
    </p:spTree>
    <p:extLst>
      <p:ext uri="{BB962C8B-B14F-4D97-AF65-F5344CB8AC3E}">
        <p14:creationId xmlns:p14="http://schemas.microsoft.com/office/powerpoint/2010/main" val="503735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baseline="0" dirty="0">
                <a:solidFill>
                  <a:srgbClr val="000000"/>
                </a:solidFill>
                <a:latin typeface="Arial"/>
                <a:ea typeface="Arial"/>
                <a:cs typeface="Arial"/>
                <a:sym typeface="Arial"/>
              </a:rPr>
              <a:t>1.   </a:t>
            </a:r>
            <a:r>
              <a:rPr lang="en-US" sz="1100" b="0" i="0" u="none" strike="noStrike" cap="none" baseline="0" dirty="0" err="1">
                <a:solidFill>
                  <a:srgbClr val="000000"/>
                </a:solidFill>
                <a:latin typeface="Arial"/>
                <a:ea typeface="Arial"/>
                <a:cs typeface="Arial"/>
                <a:sym typeface="Arial"/>
              </a:rPr>
              <a:t>Neri</a:t>
            </a:r>
            <a:r>
              <a:rPr lang="en-US" sz="1100" b="0" i="0" u="none" strike="noStrike" cap="none" baseline="0" dirty="0">
                <a:solidFill>
                  <a:srgbClr val="000000"/>
                </a:solidFill>
                <a:latin typeface="Arial"/>
                <a:ea typeface="Arial"/>
                <a:cs typeface="Arial"/>
                <a:sym typeface="Arial"/>
              </a:rPr>
              <a:t> R: Pharmacology and pharmacokinetics of </a:t>
            </a:r>
            <a:r>
              <a:rPr lang="en-US" sz="1100" b="0" i="0" u="none" strike="noStrike" cap="none" baseline="0" dirty="0" err="1">
                <a:solidFill>
                  <a:srgbClr val="000000"/>
                </a:solidFill>
                <a:latin typeface="Arial"/>
                <a:ea typeface="Arial"/>
                <a:cs typeface="Arial"/>
                <a:sym typeface="Arial"/>
              </a:rPr>
              <a:t>flutamide</a:t>
            </a:r>
            <a:r>
              <a:rPr lang="en-US" sz="1100" b="0" i="0" u="none" strike="noStrike" cap="none" baseline="0" dirty="0">
                <a:solidFill>
                  <a:srgbClr val="000000"/>
                </a:solidFill>
                <a:latin typeface="Arial"/>
                <a:ea typeface="Arial"/>
                <a:cs typeface="Arial"/>
                <a:sym typeface="Arial"/>
              </a:rPr>
              <a:t>. Urology 1989; 34: 19.</a:t>
            </a:r>
          </a:p>
          <a:p>
            <a:pPr marL="139700" indent="0">
              <a:buNone/>
            </a:pPr>
            <a:r>
              <a:rPr lang="en-US" sz="1100" b="0" i="0" u="none" strike="noStrike" cap="none" baseline="0" dirty="0">
                <a:solidFill>
                  <a:srgbClr val="000000"/>
                </a:solidFill>
                <a:latin typeface="Arial"/>
                <a:ea typeface="Arial"/>
                <a:cs typeface="Arial"/>
                <a:sym typeface="Arial"/>
              </a:rPr>
              <a:t>2.   </a:t>
            </a:r>
            <a:r>
              <a:rPr lang="en-US" sz="1100" b="0" i="0" u="none" strike="noStrike" cap="none" baseline="0" dirty="0" err="1">
                <a:solidFill>
                  <a:srgbClr val="000000"/>
                </a:solidFill>
                <a:latin typeface="Arial"/>
                <a:ea typeface="Arial"/>
                <a:cs typeface="Arial"/>
                <a:sym typeface="Arial"/>
              </a:rPr>
              <a:t>Labrie</a:t>
            </a:r>
            <a:r>
              <a:rPr lang="en-US" sz="1100" b="0" i="0" u="none" strike="noStrike" cap="none" baseline="0" dirty="0">
                <a:solidFill>
                  <a:srgbClr val="000000"/>
                </a:solidFill>
                <a:latin typeface="Arial"/>
                <a:ea typeface="Arial"/>
                <a:cs typeface="Arial"/>
                <a:sym typeface="Arial"/>
              </a:rPr>
              <a:t> F, </a:t>
            </a:r>
            <a:r>
              <a:rPr lang="en-US" sz="1100" b="0" i="0" u="none" strike="noStrike" cap="none" baseline="0" dirty="0" err="1">
                <a:solidFill>
                  <a:srgbClr val="000000"/>
                </a:solidFill>
                <a:latin typeface="Arial"/>
                <a:ea typeface="Arial"/>
                <a:cs typeface="Arial"/>
                <a:sym typeface="Arial"/>
              </a:rPr>
              <a:t>Dupont</a:t>
            </a:r>
            <a:r>
              <a:rPr lang="en-US" sz="1100" b="0" i="0" u="none" strike="noStrike" cap="none" baseline="0" dirty="0">
                <a:solidFill>
                  <a:srgbClr val="000000"/>
                </a:solidFill>
                <a:latin typeface="Arial"/>
                <a:ea typeface="Arial"/>
                <a:cs typeface="Arial"/>
                <a:sym typeface="Arial"/>
              </a:rPr>
              <a:t> A and Belanger A: Complete androgen blockade for the treatment of prostate cancer. In: Important Advances in Oncology 1985. Edited by VT </a:t>
            </a:r>
            <a:r>
              <a:rPr lang="en-US" sz="1100" b="0" i="0" u="none" strike="noStrike" cap="none" baseline="0" dirty="0" err="1">
                <a:solidFill>
                  <a:srgbClr val="000000"/>
                </a:solidFill>
                <a:latin typeface="Arial"/>
                <a:ea typeface="Arial"/>
                <a:cs typeface="Arial"/>
                <a:sym typeface="Arial"/>
              </a:rPr>
              <a:t>DeVita</a:t>
            </a:r>
            <a:r>
              <a:rPr lang="en-US" sz="1100" b="0" i="0" u="none" strike="noStrike" cap="none" baseline="0" dirty="0">
                <a:solidFill>
                  <a:srgbClr val="000000"/>
                </a:solidFill>
                <a:latin typeface="Arial"/>
                <a:ea typeface="Arial"/>
                <a:cs typeface="Arial"/>
                <a:sym typeface="Arial"/>
              </a:rPr>
              <a:t> Jr, S Hellman and SA Rosenberg. Philadelphia: Lippincott Williams &amp; Wilkins 1985; pp 193e217.</a:t>
            </a:r>
          </a:p>
          <a:p>
            <a:pPr marL="139700" indent="0">
              <a:buNone/>
            </a:pPr>
            <a:r>
              <a:rPr lang="en-US" dirty="0"/>
              <a:t>3.   </a:t>
            </a:r>
            <a:r>
              <a:rPr lang="en-US" sz="1100" b="0" i="0" u="none" strike="noStrike" cap="none" baseline="0" dirty="0" err="1">
                <a:solidFill>
                  <a:srgbClr val="000000"/>
                </a:solidFill>
                <a:latin typeface="Arial"/>
                <a:ea typeface="Arial"/>
                <a:cs typeface="Arial"/>
                <a:sym typeface="Arial"/>
              </a:rPr>
              <a:t>Labrie</a:t>
            </a:r>
            <a:r>
              <a:rPr lang="en-US" sz="1100" b="0" i="0" u="none" strike="noStrike" cap="none" baseline="0" dirty="0">
                <a:solidFill>
                  <a:srgbClr val="000000"/>
                </a:solidFill>
                <a:latin typeface="Arial"/>
                <a:ea typeface="Arial"/>
                <a:cs typeface="Arial"/>
                <a:sym typeface="Arial"/>
              </a:rPr>
              <a:t> F, </a:t>
            </a:r>
            <a:r>
              <a:rPr lang="en-US" sz="1100" b="0" i="0" u="none" strike="noStrike" cap="none" baseline="0" dirty="0" err="1">
                <a:solidFill>
                  <a:srgbClr val="000000"/>
                </a:solidFill>
                <a:latin typeface="Arial"/>
                <a:ea typeface="Arial"/>
                <a:cs typeface="Arial"/>
                <a:sym typeface="Arial"/>
              </a:rPr>
              <a:t>Dupont</a:t>
            </a:r>
            <a:r>
              <a:rPr lang="en-US" sz="1100" b="0" i="0" u="none" strike="noStrike" cap="none" baseline="0" dirty="0">
                <a:solidFill>
                  <a:srgbClr val="000000"/>
                </a:solidFill>
                <a:latin typeface="Arial"/>
                <a:ea typeface="Arial"/>
                <a:cs typeface="Arial"/>
                <a:sym typeface="Arial"/>
              </a:rPr>
              <a:t> A, Belanger A et al: New hormonal therapy in prostatic carcinoma: combined treatment with an LHRH agonist and an antiandrogen. </a:t>
            </a:r>
            <a:r>
              <a:rPr lang="en-US" sz="1100" b="0" i="0" u="none" strike="noStrike" cap="none" baseline="0" dirty="0" err="1">
                <a:solidFill>
                  <a:srgbClr val="000000"/>
                </a:solidFill>
                <a:latin typeface="Arial"/>
                <a:ea typeface="Arial"/>
                <a:cs typeface="Arial"/>
                <a:sym typeface="Arial"/>
              </a:rPr>
              <a:t>Clin</a:t>
            </a:r>
            <a:r>
              <a:rPr lang="en-US" sz="1100" b="0" i="0" u="none" strike="noStrike" cap="none" baseline="0" dirty="0">
                <a:solidFill>
                  <a:srgbClr val="000000"/>
                </a:solidFill>
                <a:latin typeface="Arial"/>
                <a:ea typeface="Arial"/>
                <a:cs typeface="Arial"/>
                <a:sym typeface="Arial"/>
              </a:rPr>
              <a:t> Invest Med 1982; 5: 267.</a:t>
            </a:r>
          </a:p>
          <a:p>
            <a:pPr marL="139700" indent="0">
              <a:buNone/>
            </a:pPr>
            <a:r>
              <a:rPr lang="en-US" dirty="0"/>
              <a:t>4.   </a:t>
            </a:r>
            <a:r>
              <a:rPr lang="fr-FR" sz="1100" b="0" i="0" u="none" strike="noStrike" cap="none" baseline="0" dirty="0">
                <a:solidFill>
                  <a:srgbClr val="000000"/>
                </a:solidFill>
                <a:latin typeface="Arial"/>
                <a:ea typeface="Arial"/>
                <a:cs typeface="Arial"/>
                <a:sym typeface="Arial"/>
              </a:rPr>
              <a:t>Labrie F, Dupont A, Belanger A et al: New </a:t>
            </a:r>
            <a:r>
              <a:rPr lang="en-US" sz="1100" b="0" i="0" u="none" strike="noStrike" cap="none" baseline="0" dirty="0">
                <a:solidFill>
                  <a:srgbClr val="000000"/>
                </a:solidFill>
                <a:latin typeface="Arial"/>
                <a:ea typeface="Arial"/>
                <a:cs typeface="Arial"/>
                <a:sym typeface="Arial"/>
              </a:rPr>
              <a:t>approach in the treatment of prostate cancer: complete instead of partial withdrawal of androgens. Prostate 1983; 4: 579.</a:t>
            </a:r>
          </a:p>
          <a:p>
            <a:pPr marL="368300" indent="-228600">
              <a:buAutoNum type="arabicPeriod" startAt="5"/>
            </a:pPr>
            <a:r>
              <a:rPr lang="en-US" sz="1100" b="0" i="0" u="none" strike="noStrike" cap="none" baseline="0" dirty="0" err="1">
                <a:solidFill>
                  <a:srgbClr val="000000"/>
                </a:solidFill>
                <a:latin typeface="Arial"/>
                <a:ea typeface="Arial"/>
                <a:cs typeface="Arial"/>
                <a:sym typeface="Arial"/>
              </a:rPr>
              <a:t>Tombal</a:t>
            </a:r>
            <a:r>
              <a:rPr lang="en-US" sz="1100" b="0" i="0" u="none" strike="noStrike" cap="none" baseline="0" dirty="0">
                <a:solidFill>
                  <a:srgbClr val="000000"/>
                </a:solidFill>
                <a:latin typeface="Arial"/>
                <a:ea typeface="Arial"/>
                <a:cs typeface="Arial"/>
                <a:sym typeface="Arial"/>
              </a:rPr>
              <a:t> B and van </a:t>
            </a:r>
            <a:r>
              <a:rPr lang="en-US" sz="1100" b="0" i="0" u="none" strike="noStrike" cap="none" baseline="0" dirty="0" err="1">
                <a:solidFill>
                  <a:srgbClr val="000000"/>
                </a:solidFill>
                <a:latin typeface="Arial"/>
                <a:ea typeface="Arial"/>
                <a:cs typeface="Arial"/>
                <a:sym typeface="Arial"/>
              </a:rPr>
              <a:t>Soest</a:t>
            </a:r>
            <a:r>
              <a:rPr lang="en-US" sz="1100" b="0" i="0" u="none" strike="noStrike" cap="none" baseline="0" dirty="0">
                <a:solidFill>
                  <a:srgbClr val="000000"/>
                </a:solidFill>
                <a:latin typeface="Arial"/>
                <a:ea typeface="Arial"/>
                <a:cs typeface="Arial"/>
                <a:sym typeface="Arial"/>
              </a:rPr>
              <a:t> RJ: Prostate cancer: STAMPEDE, LATITUDE and Fernand </a:t>
            </a:r>
            <a:r>
              <a:rPr lang="en-US" sz="1100" b="0" i="0" u="none" strike="noStrike" cap="none" baseline="0" dirty="0" err="1">
                <a:solidFill>
                  <a:srgbClr val="000000"/>
                </a:solidFill>
                <a:latin typeface="Arial"/>
                <a:ea typeface="Arial"/>
                <a:cs typeface="Arial"/>
                <a:sym typeface="Arial"/>
              </a:rPr>
              <a:t>Labrie’s</a:t>
            </a:r>
            <a:r>
              <a:rPr lang="en-US" sz="1100" b="0" i="0" u="none" strike="noStrike" cap="none" baseline="0" dirty="0">
                <a:solidFill>
                  <a:srgbClr val="000000"/>
                </a:solidFill>
                <a:latin typeface="Arial"/>
                <a:ea typeface="Arial"/>
                <a:cs typeface="Arial"/>
                <a:sym typeface="Arial"/>
              </a:rPr>
              <a:t> legacy. Nat Rev </a:t>
            </a:r>
            <a:r>
              <a:rPr lang="en-US" sz="1100" b="0" i="0" u="none" strike="noStrike" cap="none" baseline="0" dirty="0" err="1">
                <a:solidFill>
                  <a:srgbClr val="000000"/>
                </a:solidFill>
                <a:latin typeface="Arial"/>
                <a:ea typeface="Arial"/>
                <a:cs typeface="Arial"/>
                <a:sym typeface="Arial"/>
              </a:rPr>
              <a:t>Urol</a:t>
            </a:r>
            <a:r>
              <a:rPr lang="en-US" sz="1100" b="0" i="0" u="none" strike="noStrike" cap="none" baseline="0" dirty="0">
                <a:solidFill>
                  <a:srgbClr val="000000"/>
                </a:solidFill>
                <a:latin typeface="Arial"/>
                <a:ea typeface="Arial"/>
                <a:cs typeface="Arial"/>
                <a:sym typeface="Arial"/>
              </a:rPr>
              <a:t> 2017; 14: 588.</a:t>
            </a:r>
          </a:p>
          <a:p>
            <a:pPr marL="368300" indent="-228600">
              <a:buAutoNum type="arabicPeriod" startAt="6"/>
            </a:pPr>
            <a:r>
              <a:rPr lang="en-US" sz="1100" b="0" i="0" u="none" strike="noStrike" cap="none" baseline="0" dirty="0" err="1">
                <a:solidFill>
                  <a:srgbClr val="000000"/>
                </a:solidFill>
                <a:latin typeface="Arial"/>
                <a:ea typeface="Arial"/>
                <a:cs typeface="Arial"/>
                <a:sym typeface="Arial"/>
              </a:rPr>
              <a:t>Stoliar</a:t>
            </a:r>
            <a:r>
              <a:rPr lang="en-US" sz="1100" b="0" i="0" u="none" strike="noStrike" cap="none" baseline="0" dirty="0">
                <a:solidFill>
                  <a:srgbClr val="000000"/>
                </a:solidFill>
                <a:latin typeface="Arial"/>
                <a:ea typeface="Arial"/>
                <a:cs typeface="Arial"/>
                <a:sym typeface="Arial"/>
              </a:rPr>
              <a:t> B and Albert DJ: SCH 13521 in the treatment of advanced carcinoma of the prostate. </a:t>
            </a:r>
            <a:r>
              <a:rPr lang="pl-PL" sz="1100" b="0" i="0" u="none" strike="noStrike" cap="none" baseline="0" dirty="0">
                <a:solidFill>
                  <a:srgbClr val="000000"/>
                </a:solidFill>
                <a:latin typeface="Arial"/>
                <a:ea typeface="Arial"/>
                <a:cs typeface="Arial"/>
                <a:sym typeface="Arial"/>
              </a:rPr>
              <a:t>J Urol 1974; 111: 803.</a:t>
            </a:r>
            <a:endParaRPr lang="en-US" sz="1100" b="0" i="0" u="none" strike="noStrike" cap="none" baseline="0" dirty="0">
              <a:solidFill>
                <a:srgbClr val="000000"/>
              </a:solidFill>
              <a:latin typeface="Arial"/>
              <a:ea typeface="Arial"/>
              <a:cs typeface="Arial"/>
              <a:sym typeface="Arial"/>
            </a:endParaRPr>
          </a:p>
          <a:p>
            <a:pPr marL="139700" indent="0">
              <a:buNone/>
            </a:pPr>
            <a:r>
              <a:rPr lang="en-US" sz="1100" b="0" i="0" u="none" strike="noStrike" cap="none" baseline="0" dirty="0">
                <a:solidFill>
                  <a:srgbClr val="000000"/>
                </a:solidFill>
                <a:latin typeface="Arial"/>
                <a:ea typeface="Arial"/>
                <a:cs typeface="Arial"/>
                <a:sym typeface="Arial"/>
              </a:rPr>
              <a:t>7.   ATLAS (NCT02531516), ACIS (NCT02257736), TITAN (NCT02489318, ARASENS (NCT02799602), EMBARK (NCT02319837), ARCHES (NCT02677896), PEACE III (NCT02194842)</a:t>
            </a:r>
          </a:p>
          <a:p>
            <a:pPr marL="368300" indent="-228600">
              <a:buAutoNum type="arabicPeriod" startAt="8"/>
            </a:pPr>
            <a:r>
              <a:rPr lang="en-US" sz="1100" b="0" i="0" u="none" strike="noStrike" cap="none" baseline="0" dirty="0">
                <a:solidFill>
                  <a:srgbClr val="000000"/>
                </a:solidFill>
                <a:latin typeface="Arial"/>
                <a:ea typeface="Arial"/>
                <a:cs typeface="Arial"/>
                <a:sym typeface="Arial"/>
              </a:rPr>
              <a:t>Crawford ED, </a:t>
            </a:r>
            <a:r>
              <a:rPr lang="en-US" sz="1100" b="0" i="0" u="none" strike="noStrike" cap="none" baseline="0" dirty="0" err="1">
                <a:solidFill>
                  <a:srgbClr val="000000"/>
                </a:solidFill>
                <a:latin typeface="Arial"/>
                <a:ea typeface="Arial"/>
                <a:cs typeface="Arial"/>
                <a:sym typeface="Arial"/>
              </a:rPr>
              <a:t>Eisenberger</a:t>
            </a:r>
            <a:r>
              <a:rPr lang="en-US" sz="1100" b="0" i="0" u="none" strike="noStrike" cap="none" baseline="0" dirty="0">
                <a:solidFill>
                  <a:srgbClr val="000000"/>
                </a:solidFill>
                <a:latin typeface="Arial"/>
                <a:ea typeface="Arial"/>
                <a:cs typeface="Arial"/>
                <a:sym typeface="Arial"/>
              </a:rPr>
              <a:t> MA, McLeod DG et al: A controlled trial of leuprolide with and without </a:t>
            </a:r>
            <a:r>
              <a:rPr lang="it-IT" sz="1100" b="0" i="0" u="none" strike="noStrike" cap="none" baseline="0" dirty="0">
                <a:solidFill>
                  <a:srgbClr val="000000"/>
                </a:solidFill>
                <a:latin typeface="Arial"/>
                <a:ea typeface="Arial"/>
                <a:cs typeface="Arial"/>
                <a:sym typeface="Arial"/>
              </a:rPr>
              <a:t>flutamide in prostatic carcinoma. N Engl J Med </a:t>
            </a:r>
            <a:r>
              <a:rPr lang="en-US" sz="1100" b="0" i="0" u="none" strike="noStrike" cap="none" baseline="0" dirty="0">
                <a:solidFill>
                  <a:srgbClr val="000000"/>
                </a:solidFill>
                <a:latin typeface="Arial"/>
                <a:ea typeface="Arial"/>
                <a:cs typeface="Arial"/>
                <a:sym typeface="Arial"/>
              </a:rPr>
              <a:t>1989; 321: 419.</a:t>
            </a:r>
          </a:p>
          <a:p>
            <a:pPr marL="368300" indent="-228600">
              <a:buAutoNum type="arabicPeriod" startAt="9"/>
            </a:pPr>
            <a:r>
              <a:rPr lang="en-US" sz="1100" b="0" i="0" u="none" strike="noStrike" cap="none" baseline="0" dirty="0" err="1">
                <a:solidFill>
                  <a:srgbClr val="000000"/>
                </a:solidFill>
                <a:latin typeface="Arial"/>
                <a:ea typeface="Arial"/>
                <a:cs typeface="Arial"/>
                <a:sym typeface="Arial"/>
              </a:rPr>
              <a:t>Caubet</a:t>
            </a:r>
            <a:r>
              <a:rPr lang="en-US" sz="1100" b="0" i="0" u="none" strike="noStrike" cap="none" baseline="0" dirty="0">
                <a:solidFill>
                  <a:srgbClr val="000000"/>
                </a:solidFill>
                <a:latin typeface="Arial"/>
                <a:ea typeface="Arial"/>
                <a:cs typeface="Arial"/>
                <a:sym typeface="Arial"/>
              </a:rPr>
              <a:t>: NSAA (3732), </a:t>
            </a:r>
            <a:r>
              <a:rPr lang="en-US" sz="1100" b="0" i="0" u="none" strike="noStrike" cap="none" baseline="0" dirty="0" err="1">
                <a:solidFill>
                  <a:srgbClr val="000000"/>
                </a:solidFill>
                <a:latin typeface="Arial"/>
                <a:ea typeface="Arial"/>
                <a:cs typeface="Arial"/>
                <a:sym typeface="Arial"/>
              </a:rPr>
              <a:t>Caubet</a:t>
            </a:r>
            <a:r>
              <a:rPr lang="en-US" sz="1100" b="0" i="0" u="none" strike="noStrike" cap="none" baseline="0" dirty="0">
                <a:solidFill>
                  <a:srgbClr val="000000"/>
                </a:solidFill>
                <a:latin typeface="Arial"/>
                <a:ea typeface="Arial"/>
                <a:cs typeface="Arial"/>
                <a:sym typeface="Arial"/>
              </a:rPr>
              <a:t>: NSAA (1978) and </a:t>
            </a:r>
            <a:r>
              <a:rPr lang="en-US" sz="1100" b="0" i="0" u="none" strike="noStrike" cap="none" baseline="0" dirty="0" err="1">
                <a:solidFill>
                  <a:srgbClr val="000000"/>
                </a:solidFill>
                <a:latin typeface="Arial"/>
                <a:ea typeface="Arial"/>
                <a:cs typeface="Arial"/>
                <a:sym typeface="Arial"/>
              </a:rPr>
              <a:t>Caubet</a:t>
            </a:r>
            <a:r>
              <a:rPr lang="en-US" sz="1100" b="0" i="0" u="none" strike="noStrike" cap="none" baseline="0" dirty="0">
                <a:solidFill>
                  <a:srgbClr val="000000"/>
                </a:solidFill>
                <a:latin typeface="Arial"/>
                <a:ea typeface="Arial"/>
                <a:cs typeface="Arial"/>
                <a:sym typeface="Arial"/>
              </a:rPr>
              <a:t>: NSAA (2357), </a:t>
            </a:r>
            <a:r>
              <a:rPr lang="en-US" sz="1100" b="0" i="0" u="none" strike="noStrike" cap="none" baseline="0" dirty="0" err="1">
                <a:solidFill>
                  <a:srgbClr val="000000"/>
                </a:solidFill>
                <a:latin typeface="Arial"/>
                <a:ea typeface="Arial"/>
                <a:cs typeface="Arial"/>
                <a:sym typeface="Arial"/>
              </a:rPr>
              <a:t>Caubet</a:t>
            </a:r>
            <a:r>
              <a:rPr lang="en-US" sz="1100" b="0" i="0" u="none" strike="noStrike" cap="none" baseline="0" dirty="0">
                <a:solidFill>
                  <a:srgbClr val="000000"/>
                </a:solidFill>
                <a:latin typeface="Arial"/>
                <a:ea typeface="Arial"/>
                <a:cs typeface="Arial"/>
                <a:sym typeface="Arial"/>
              </a:rPr>
              <a:t> JF: Urology 1997</a:t>
            </a:r>
          </a:p>
          <a:p>
            <a:pPr marL="368300" indent="-228600">
              <a:buAutoNum type="arabicPeriod" startAt="10"/>
            </a:pPr>
            <a:r>
              <a:rPr lang="en-US" sz="1100" b="0" i="0" u="none" strike="noStrike" cap="none" baseline="0" dirty="0" err="1">
                <a:solidFill>
                  <a:srgbClr val="000000"/>
                </a:solidFill>
                <a:latin typeface="Arial"/>
                <a:ea typeface="Arial"/>
                <a:cs typeface="Arial"/>
                <a:sym typeface="Arial"/>
              </a:rPr>
              <a:t>Debruyne</a:t>
            </a:r>
            <a:r>
              <a:rPr lang="en-US" sz="1100" b="0" i="0" u="none" strike="noStrike" cap="none" baseline="0" dirty="0">
                <a:solidFill>
                  <a:srgbClr val="000000"/>
                </a:solidFill>
                <a:latin typeface="Arial"/>
                <a:ea typeface="Arial"/>
                <a:cs typeface="Arial"/>
                <a:sym typeface="Arial"/>
              </a:rPr>
              <a:t>: </a:t>
            </a:r>
            <a:r>
              <a:rPr lang="en-US" sz="1100" b="0" i="0" u="none" strike="noStrike" cap="none" baseline="0" dirty="0" err="1">
                <a:solidFill>
                  <a:srgbClr val="000000"/>
                </a:solidFill>
                <a:latin typeface="Arial"/>
                <a:ea typeface="Arial"/>
                <a:cs typeface="Arial"/>
                <a:sym typeface="Arial"/>
              </a:rPr>
              <a:t>nilutamide</a:t>
            </a:r>
            <a:r>
              <a:rPr lang="en-US" sz="1100" b="0" i="0" u="none" strike="noStrike" cap="none" baseline="0" dirty="0">
                <a:solidFill>
                  <a:srgbClr val="000000"/>
                </a:solidFill>
                <a:latin typeface="Arial"/>
                <a:ea typeface="Arial"/>
                <a:cs typeface="Arial"/>
                <a:sym typeface="Arial"/>
              </a:rPr>
              <a:t>, </a:t>
            </a:r>
            <a:r>
              <a:rPr lang="en-US" sz="1100" b="0" i="0" u="none" strike="noStrike" cap="none" baseline="0" dirty="0" err="1">
                <a:solidFill>
                  <a:srgbClr val="000000"/>
                </a:solidFill>
                <a:latin typeface="Arial"/>
                <a:ea typeface="Arial"/>
                <a:cs typeface="Arial"/>
                <a:sym typeface="Arial"/>
              </a:rPr>
              <a:t>Debruyne</a:t>
            </a:r>
            <a:r>
              <a:rPr lang="en-US" sz="1100" b="0" i="0" u="none" strike="noStrike" cap="none" baseline="0" dirty="0">
                <a:solidFill>
                  <a:srgbClr val="000000"/>
                </a:solidFill>
                <a:latin typeface="Arial"/>
                <a:ea typeface="Arial"/>
                <a:cs typeface="Arial"/>
                <a:sym typeface="Arial"/>
              </a:rPr>
              <a:t> FM: </a:t>
            </a:r>
            <a:r>
              <a:rPr lang="en-US" sz="1100" b="0" i="0" u="none" strike="noStrike" cap="none" baseline="0" dirty="0" err="1">
                <a:solidFill>
                  <a:srgbClr val="000000"/>
                </a:solidFill>
                <a:latin typeface="Arial"/>
                <a:ea typeface="Arial"/>
                <a:cs typeface="Arial"/>
                <a:sym typeface="Arial"/>
              </a:rPr>
              <a:t>Eur</a:t>
            </a:r>
            <a:r>
              <a:rPr lang="en-US" sz="1100" b="0" i="0" u="none" strike="noStrike" cap="none" baseline="0" dirty="0">
                <a:solidFill>
                  <a:srgbClr val="000000"/>
                </a:solidFill>
                <a:latin typeface="Arial"/>
                <a:ea typeface="Arial"/>
                <a:cs typeface="Arial"/>
                <a:sym typeface="Arial"/>
              </a:rPr>
              <a:t> </a:t>
            </a:r>
            <a:r>
              <a:rPr lang="en-US" sz="1100" b="0" i="0" u="none" strike="noStrike" cap="none" baseline="0" dirty="0" err="1">
                <a:solidFill>
                  <a:srgbClr val="000000"/>
                </a:solidFill>
                <a:latin typeface="Arial"/>
                <a:ea typeface="Arial"/>
                <a:cs typeface="Arial"/>
                <a:sym typeface="Arial"/>
              </a:rPr>
              <a:t>Urol</a:t>
            </a:r>
            <a:r>
              <a:rPr lang="en-US" sz="1100" b="0" i="0" u="none" strike="noStrike" cap="none" baseline="0" dirty="0">
                <a:solidFill>
                  <a:srgbClr val="000000"/>
                </a:solidFill>
                <a:latin typeface="Arial"/>
                <a:ea typeface="Arial"/>
                <a:cs typeface="Arial"/>
                <a:sym typeface="Arial"/>
              </a:rPr>
              <a:t>, </a:t>
            </a:r>
            <a:r>
              <a:rPr lang="en-US" sz="1100" b="0" i="0" u="none" strike="noStrike" cap="none" baseline="0" dirty="0" err="1">
                <a:solidFill>
                  <a:srgbClr val="000000"/>
                </a:solidFill>
                <a:latin typeface="Arial"/>
                <a:ea typeface="Arial"/>
                <a:cs typeface="Arial"/>
                <a:sym typeface="Arial"/>
              </a:rPr>
              <a:t>suppl</a:t>
            </a:r>
            <a:r>
              <a:rPr lang="en-US" sz="1100" b="0" i="0" u="none" strike="noStrike" cap="none" baseline="0" dirty="0">
                <a:solidFill>
                  <a:srgbClr val="000000"/>
                </a:solidFill>
                <a:latin typeface="Arial"/>
                <a:ea typeface="Arial"/>
                <a:cs typeface="Arial"/>
                <a:sym typeface="Arial"/>
              </a:rPr>
              <a:t>, 1996</a:t>
            </a:r>
          </a:p>
          <a:p>
            <a:pPr marL="139700" indent="0">
              <a:buNone/>
            </a:pPr>
            <a:r>
              <a:rPr lang="en-US" sz="1100" b="0" i="0" u="none" strike="noStrike" cap="none" baseline="0" dirty="0">
                <a:solidFill>
                  <a:srgbClr val="000000"/>
                </a:solidFill>
                <a:latin typeface="Arial"/>
                <a:ea typeface="Arial"/>
                <a:cs typeface="Arial"/>
                <a:sym typeface="Arial"/>
              </a:rPr>
              <a:t>11. Bennett: </a:t>
            </a:r>
            <a:r>
              <a:rPr lang="en-US" sz="1100" b="0" i="0" u="none" strike="noStrike" cap="none" baseline="0" dirty="0" err="1">
                <a:solidFill>
                  <a:srgbClr val="000000"/>
                </a:solidFill>
                <a:latin typeface="Arial"/>
                <a:ea typeface="Arial"/>
                <a:cs typeface="Arial"/>
                <a:sym typeface="Arial"/>
              </a:rPr>
              <a:t>flutamide</a:t>
            </a:r>
            <a:r>
              <a:rPr lang="en-US" sz="1100" b="0" i="0" u="none" strike="noStrike" cap="none" baseline="0" dirty="0">
                <a:solidFill>
                  <a:srgbClr val="000000"/>
                </a:solidFill>
                <a:latin typeface="Arial"/>
                <a:ea typeface="Arial"/>
                <a:cs typeface="Arial"/>
                <a:sym typeface="Arial"/>
              </a:rPr>
              <a:t>, Bennett CL: </a:t>
            </a:r>
            <a:r>
              <a:rPr lang="it-IT" sz="1100" b="0" i="1" u="none" strike="noStrike" cap="none" baseline="0" dirty="0">
                <a:solidFill>
                  <a:srgbClr val="000000"/>
                </a:solidFill>
                <a:latin typeface="Arial"/>
                <a:ea typeface="Arial"/>
                <a:cs typeface="Arial"/>
                <a:sym typeface="Arial"/>
              </a:rPr>
              <a:t>Prostate Cancer Prostatic Dis </a:t>
            </a:r>
            <a:r>
              <a:rPr lang="it-IT" sz="1100" b="0" i="0" u="none" strike="noStrike" cap="none" baseline="0" dirty="0">
                <a:solidFill>
                  <a:srgbClr val="000000"/>
                </a:solidFill>
                <a:latin typeface="Arial"/>
                <a:ea typeface="Arial"/>
                <a:cs typeface="Arial"/>
                <a:sym typeface="Arial"/>
              </a:rPr>
              <a:t>1999</a:t>
            </a:r>
            <a:endParaRPr dirty="0"/>
          </a:p>
        </p:txBody>
      </p:sp>
    </p:spTree>
    <p:extLst>
      <p:ext uri="{BB962C8B-B14F-4D97-AF65-F5344CB8AC3E}">
        <p14:creationId xmlns:p14="http://schemas.microsoft.com/office/powerpoint/2010/main" val="1954818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sz="1100" b="0" i="0" u="none" strike="noStrike" cap="none" dirty="0" err="1">
                <a:solidFill>
                  <a:srgbClr val="000000"/>
                </a:solidFill>
                <a:effectLst/>
                <a:latin typeface="Arial"/>
                <a:ea typeface="Arial"/>
                <a:cs typeface="Arial"/>
                <a:sym typeface="Arial"/>
              </a:rPr>
              <a:t>Scher</a:t>
            </a:r>
            <a:r>
              <a:rPr lang="en-US" sz="1100" b="0" i="0" u="none" strike="noStrike" cap="none" dirty="0">
                <a:solidFill>
                  <a:srgbClr val="000000"/>
                </a:solidFill>
                <a:effectLst/>
                <a:latin typeface="Arial"/>
                <a:ea typeface="Arial"/>
                <a:cs typeface="Arial"/>
                <a:sym typeface="Arial"/>
              </a:rPr>
              <a:t> HI, </a:t>
            </a:r>
            <a:r>
              <a:rPr lang="en-US" sz="1100" b="0" i="0" u="none" strike="noStrike" cap="none" dirty="0" err="1">
                <a:solidFill>
                  <a:srgbClr val="000000"/>
                </a:solidFill>
                <a:effectLst/>
                <a:latin typeface="Arial"/>
                <a:ea typeface="Arial"/>
                <a:cs typeface="Arial"/>
                <a:sym typeface="Arial"/>
              </a:rPr>
              <a:t>Fizazi</a:t>
            </a:r>
            <a:r>
              <a:rPr lang="en-US" sz="1100" b="0" i="0" u="none" strike="noStrike" cap="none" dirty="0">
                <a:solidFill>
                  <a:srgbClr val="000000"/>
                </a:solidFill>
                <a:effectLst/>
                <a:latin typeface="Arial"/>
                <a:ea typeface="Arial"/>
                <a:cs typeface="Arial"/>
                <a:sym typeface="Arial"/>
              </a:rPr>
              <a:t> K, </a:t>
            </a:r>
            <a:r>
              <a:rPr lang="en-US" sz="1100" b="0" i="0" u="none" strike="noStrike" cap="none" dirty="0" err="1">
                <a:solidFill>
                  <a:srgbClr val="000000"/>
                </a:solidFill>
                <a:effectLst/>
                <a:latin typeface="Arial"/>
                <a:ea typeface="Arial"/>
                <a:cs typeface="Arial"/>
                <a:sym typeface="Arial"/>
              </a:rPr>
              <a:t>Saad</a:t>
            </a:r>
            <a:r>
              <a:rPr lang="en-US" sz="1100" b="0" i="0" u="none" strike="noStrike" cap="none" dirty="0">
                <a:solidFill>
                  <a:srgbClr val="000000"/>
                </a:solidFill>
                <a:effectLst/>
                <a:latin typeface="Arial"/>
                <a:ea typeface="Arial"/>
                <a:cs typeface="Arial"/>
                <a:sym typeface="Arial"/>
              </a:rPr>
              <a:t> F et al: Increased survival with enzalutamide in prostate cancer after chemotherapy. N </a:t>
            </a:r>
            <a:r>
              <a:rPr lang="en-US" sz="1100" b="0" i="0" u="none" strike="noStrike" cap="none" dirty="0" err="1">
                <a:solidFill>
                  <a:srgbClr val="000000"/>
                </a:solidFill>
                <a:effectLst/>
                <a:latin typeface="Arial"/>
                <a:ea typeface="Arial"/>
                <a:cs typeface="Arial"/>
                <a:sym typeface="Arial"/>
              </a:rPr>
              <a:t>Engl</a:t>
            </a:r>
            <a:r>
              <a:rPr lang="en-US" sz="1100" b="0" i="0" u="none" strike="noStrike" cap="none" dirty="0">
                <a:solidFill>
                  <a:srgbClr val="000000"/>
                </a:solidFill>
                <a:effectLst/>
                <a:latin typeface="Arial"/>
                <a:ea typeface="Arial"/>
                <a:cs typeface="Arial"/>
                <a:sym typeface="Arial"/>
              </a:rPr>
              <a:t> J Med 2012;</a:t>
            </a:r>
            <a:r>
              <a:rPr lang="en-US" sz="1100" b="1" i="0" u="none" strike="noStrike" cap="none" dirty="0">
                <a:solidFill>
                  <a:srgbClr val="000000"/>
                </a:solidFill>
                <a:effectLst/>
                <a:latin typeface="Arial"/>
                <a:ea typeface="Arial"/>
                <a:cs typeface="Arial"/>
                <a:sym typeface="Arial"/>
              </a:rPr>
              <a:t> 367</a:t>
            </a:r>
            <a:r>
              <a:rPr lang="en-US" sz="1100" b="0" i="0" u="none" strike="noStrike" cap="none" dirty="0">
                <a:solidFill>
                  <a:srgbClr val="000000"/>
                </a:solidFill>
                <a:effectLst/>
                <a:latin typeface="Arial"/>
                <a:ea typeface="Arial"/>
                <a:cs typeface="Arial"/>
                <a:sym typeface="Arial"/>
              </a:rPr>
              <a:t>: 1187-97.</a:t>
            </a:r>
          </a:p>
          <a:p>
            <a:pPr marL="228600" lvl="0" indent="-228600" algn="l" rtl="0">
              <a:spcBef>
                <a:spcPts val="0"/>
              </a:spcBef>
              <a:spcAft>
                <a:spcPts val="0"/>
              </a:spcAft>
              <a:buAutoNum type="arabicPeriod"/>
            </a:pPr>
            <a:r>
              <a:rPr lang="it-IT" sz="1100" b="0" i="0" u="none" strike="noStrike" cap="none" baseline="0" dirty="0">
                <a:solidFill>
                  <a:srgbClr val="000000"/>
                </a:solidFill>
                <a:latin typeface="Arial"/>
                <a:ea typeface="Arial"/>
                <a:cs typeface="Arial"/>
                <a:sym typeface="Arial"/>
              </a:rPr>
              <a:t>Boccardo F, Decensi AU, Guarneri D et al: </a:t>
            </a:r>
            <a:r>
              <a:rPr lang="en-US" sz="1100" b="0" i="0" u="none" strike="noStrike" cap="none" baseline="0" dirty="0" err="1">
                <a:solidFill>
                  <a:srgbClr val="000000"/>
                </a:solidFill>
                <a:latin typeface="Arial"/>
                <a:ea typeface="Arial"/>
                <a:cs typeface="Arial"/>
                <a:sym typeface="Arial"/>
              </a:rPr>
              <a:t>Anandron</a:t>
            </a:r>
            <a:r>
              <a:rPr lang="en-US" sz="1100" b="0" i="0" u="none" strike="noStrike" cap="none" baseline="0" dirty="0">
                <a:solidFill>
                  <a:srgbClr val="000000"/>
                </a:solidFill>
                <a:latin typeface="Arial"/>
                <a:ea typeface="Arial"/>
                <a:cs typeface="Arial"/>
                <a:sym typeface="Arial"/>
              </a:rPr>
              <a:t> (RU 23908) in metastatic prostate cancer: preliminary results of a </a:t>
            </a:r>
            <a:r>
              <a:rPr lang="en-US" sz="1100" b="0" i="0" u="none" strike="noStrike" cap="none" baseline="0" dirty="0" err="1">
                <a:solidFill>
                  <a:srgbClr val="000000"/>
                </a:solidFill>
                <a:latin typeface="Arial"/>
                <a:ea typeface="Arial"/>
                <a:cs typeface="Arial"/>
                <a:sym typeface="Arial"/>
              </a:rPr>
              <a:t>multicentric</a:t>
            </a:r>
            <a:r>
              <a:rPr lang="en-US" sz="1100" b="0" i="0" u="none" strike="noStrike" cap="none" baseline="0" dirty="0">
                <a:solidFill>
                  <a:srgbClr val="000000"/>
                </a:solidFill>
                <a:latin typeface="Arial"/>
                <a:ea typeface="Arial"/>
                <a:cs typeface="Arial"/>
                <a:sym typeface="Arial"/>
              </a:rPr>
              <a:t> Italian study. Cancer Detect </a:t>
            </a:r>
            <a:r>
              <a:rPr lang="en-US" sz="1100" b="0" i="0" u="none" strike="noStrike" cap="none" baseline="0" dirty="0" err="1">
                <a:solidFill>
                  <a:srgbClr val="000000"/>
                </a:solidFill>
                <a:latin typeface="Arial"/>
                <a:ea typeface="Arial"/>
                <a:cs typeface="Arial"/>
                <a:sym typeface="Arial"/>
              </a:rPr>
              <a:t>Prev</a:t>
            </a:r>
            <a:r>
              <a:rPr lang="en-US" sz="1100" b="0" i="0" u="none" strike="noStrike" cap="none" baseline="0" dirty="0">
                <a:solidFill>
                  <a:srgbClr val="000000"/>
                </a:solidFill>
                <a:latin typeface="Arial"/>
                <a:ea typeface="Arial"/>
                <a:cs typeface="Arial"/>
                <a:sym typeface="Arial"/>
              </a:rPr>
              <a:t> 1991; 15: 501.</a:t>
            </a:r>
          </a:p>
          <a:p>
            <a:pPr marL="228600" lvl="0" indent="-228600" algn="l" rtl="0">
              <a:spcBef>
                <a:spcPts val="0"/>
              </a:spcBef>
              <a:spcAft>
                <a:spcPts val="0"/>
              </a:spcAft>
              <a:buAutoNum type="arabicPeriod"/>
            </a:pPr>
            <a:r>
              <a:rPr lang="it-IT" sz="1100" b="0" i="0" u="none" strike="noStrike" cap="none" baseline="0" dirty="0">
                <a:solidFill>
                  <a:srgbClr val="000000"/>
                </a:solidFill>
                <a:latin typeface="Arial"/>
                <a:ea typeface="Arial"/>
                <a:cs typeface="Arial"/>
                <a:sym typeface="Arial"/>
              </a:rPr>
              <a:t>Decensi AU, Boccardo F, Guarneri D et al: </a:t>
            </a:r>
            <a:r>
              <a:rPr lang="en-US" sz="1100" b="0" i="0" u="none" strike="noStrike" cap="none" baseline="0" dirty="0">
                <a:solidFill>
                  <a:srgbClr val="000000"/>
                </a:solidFill>
                <a:latin typeface="Arial"/>
                <a:ea typeface="Arial"/>
                <a:cs typeface="Arial"/>
                <a:sym typeface="Arial"/>
              </a:rPr>
              <a:t>Monotherapy with </a:t>
            </a:r>
            <a:r>
              <a:rPr lang="en-US" sz="1100" b="0" i="0" u="none" strike="noStrike" cap="none" baseline="0" dirty="0" err="1">
                <a:solidFill>
                  <a:srgbClr val="000000"/>
                </a:solidFill>
                <a:latin typeface="Arial"/>
                <a:ea typeface="Arial"/>
                <a:cs typeface="Arial"/>
                <a:sym typeface="Arial"/>
              </a:rPr>
              <a:t>nilutamide</a:t>
            </a:r>
            <a:r>
              <a:rPr lang="en-US" sz="1100" b="0" i="0" u="none" strike="noStrike" cap="none" baseline="0" dirty="0">
                <a:solidFill>
                  <a:srgbClr val="000000"/>
                </a:solidFill>
                <a:latin typeface="Arial"/>
                <a:ea typeface="Arial"/>
                <a:cs typeface="Arial"/>
                <a:sym typeface="Arial"/>
              </a:rPr>
              <a:t>, a pure nonsteroidal antiandrogen, in untreated patients with metastatic carcinoma of the prostate. The Italian Prostatic Cancer Project. J </a:t>
            </a:r>
            <a:r>
              <a:rPr lang="en-US" sz="1100" b="0" i="0" u="none" strike="noStrike" cap="none" baseline="0" dirty="0" err="1">
                <a:solidFill>
                  <a:srgbClr val="000000"/>
                </a:solidFill>
                <a:latin typeface="Arial"/>
                <a:ea typeface="Arial"/>
                <a:cs typeface="Arial"/>
                <a:sym typeface="Arial"/>
              </a:rPr>
              <a:t>Urol</a:t>
            </a:r>
            <a:r>
              <a:rPr lang="en-US" sz="1100" b="0" i="0" u="none" strike="noStrike" cap="none" baseline="0" dirty="0">
                <a:solidFill>
                  <a:srgbClr val="000000"/>
                </a:solidFill>
                <a:latin typeface="Arial"/>
                <a:ea typeface="Arial"/>
                <a:cs typeface="Arial"/>
                <a:sym typeface="Arial"/>
              </a:rPr>
              <a:t> 1991; 146: 377.</a:t>
            </a:r>
          </a:p>
          <a:p>
            <a:pPr marL="228600" lvl="0" indent="-228600" algn="l" rtl="0">
              <a:spcBef>
                <a:spcPts val="0"/>
              </a:spcBef>
              <a:spcAft>
                <a:spcPts val="0"/>
              </a:spcAft>
              <a:buAutoNum type="arabicPeriod"/>
            </a:pPr>
            <a:r>
              <a:rPr lang="en-US" sz="1100" b="0" i="0" u="none" strike="noStrike" cap="none" dirty="0">
                <a:solidFill>
                  <a:srgbClr val="000000"/>
                </a:solidFill>
                <a:effectLst/>
                <a:latin typeface="Arial"/>
                <a:ea typeface="Arial"/>
                <a:cs typeface="Arial"/>
                <a:sym typeface="Arial"/>
              </a:rPr>
              <a:t>Beer TM, Armstrong AJ, </a:t>
            </a:r>
            <a:r>
              <a:rPr lang="en-US" sz="1100" b="0" i="0" u="none" strike="noStrike" cap="none" dirty="0" err="1">
                <a:solidFill>
                  <a:srgbClr val="000000"/>
                </a:solidFill>
                <a:effectLst/>
                <a:latin typeface="Arial"/>
                <a:ea typeface="Arial"/>
                <a:cs typeface="Arial"/>
                <a:sym typeface="Arial"/>
              </a:rPr>
              <a:t>Rathkopf</a:t>
            </a:r>
            <a:r>
              <a:rPr lang="en-US" sz="1100" b="0" i="0" u="none" strike="noStrike" cap="none" dirty="0">
                <a:solidFill>
                  <a:srgbClr val="000000"/>
                </a:solidFill>
                <a:effectLst/>
                <a:latin typeface="Arial"/>
                <a:ea typeface="Arial"/>
                <a:cs typeface="Arial"/>
                <a:sym typeface="Arial"/>
              </a:rPr>
              <a:t> DE et al: Enzalutamide in metastatic prostate cancer before chemotherapy. N </a:t>
            </a:r>
            <a:r>
              <a:rPr lang="en-US" sz="1100" b="0" i="0" u="none" strike="noStrike" cap="none" dirty="0" err="1">
                <a:solidFill>
                  <a:srgbClr val="000000"/>
                </a:solidFill>
                <a:effectLst/>
                <a:latin typeface="Arial"/>
                <a:ea typeface="Arial"/>
                <a:cs typeface="Arial"/>
                <a:sym typeface="Arial"/>
              </a:rPr>
              <a:t>Engl</a:t>
            </a:r>
            <a:r>
              <a:rPr lang="en-US" sz="1100" b="0" i="0" u="none" strike="noStrike" cap="none" dirty="0">
                <a:solidFill>
                  <a:srgbClr val="000000"/>
                </a:solidFill>
                <a:effectLst/>
                <a:latin typeface="Arial"/>
                <a:ea typeface="Arial"/>
                <a:cs typeface="Arial"/>
                <a:sym typeface="Arial"/>
              </a:rPr>
              <a:t> J Med 2014;</a:t>
            </a:r>
            <a:r>
              <a:rPr lang="en-US" sz="1100" b="1" i="0" u="none" strike="noStrike" cap="none" dirty="0">
                <a:solidFill>
                  <a:srgbClr val="000000"/>
                </a:solidFill>
                <a:effectLst/>
                <a:latin typeface="Arial"/>
                <a:ea typeface="Arial"/>
                <a:cs typeface="Arial"/>
                <a:sym typeface="Arial"/>
              </a:rPr>
              <a:t> 371</a:t>
            </a:r>
            <a:r>
              <a:rPr lang="en-US" sz="1100" b="0" i="0" u="none" strike="noStrike" cap="none" dirty="0">
                <a:solidFill>
                  <a:srgbClr val="000000"/>
                </a:solidFill>
                <a:effectLst/>
                <a:latin typeface="Arial"/>
                <a:ea typeface="Arial"/>
                <a:cs typeface="Arial"/>
                <a:sym typeface="Arial"/>
              </a:rPr>
              <a:t>: 424-33. </a:t>
            </a:r>
          </a:p>
          <a:p>
            <a:pPr marL="228600" lvl="0" indent="-228600" algn="l" rtl="0">
              <a:spcBef>
                <a:spcPts val="0"/>
              </a:spcBef>
              <a:spcAft>
                <a:spcPts val="0"/>
              </a:spcAft>
              <a:buAutoNum type="arabicPeriod"/>
            </a:pPr>
            <a:r>
              <a:rPr lang="en-US" sz="1100" b="0" i="0" u="none" strike="noStrike" cap="none" dirty="0">
                <a:solidFill>
                  <a:srgbClr val="000000"/>
                </a:solidFill>
                <a:effectLst/>
                <a:latin typeface="Arial"/>
                <a:ea typeface="Arial"/>
                <a:cs typeface="Arial"/>
                <a:sym typeface="Arial"/>
              </a:rPr>
              <a:t>Shore ND, Chowdhury S, </a:t>
            </a:r>
            <a:r>
              <a:rPr lang="en-US" sz="1100" b="0" i="0" u="none" strike="noStrike" cap="none" dirty="0" err="1">
                <a:solidFill>
                  <a:srgbClr val="000000"/>
                </a:solidFill>
                <a:effectLst/>
                <a:latin typeface="Arial"/>
                <a:ea typeface="Arial"/>
                <a:cs typeface="Arial"/>
                <a:sym typeface="Arial"/>
              </a:rPr>
              <a:t>Villers</a:t>
            </a:r>
            <a:r>
              <a:rPr lang="en-US" sz="1100" b="0" i="0" u="none" strike="noStrike" cap="none" dirty="0">
                <a:solidFill>
                  <a:srgbClr val="000000"/>
                </a:solidFill>
                <a:effectLst/>
                <a:latin typeface="Arial"/>
                <a:ea typeface="Arial"/>
                <a:cs typeface="Arial"/>
                <a:sym typeface="Arial"/>
              </a:rPr>
              <a:t> A et al: Efficacy and safety of enzalutamide versus </a:t>
            </a:r>
            <a:r>
              <a:rPr lang="en-US" sz="1100" b="0" i="0" u="none" strike="noStrike" cap="none" dirty="0" err="1">
                <a:solidFill>
                  <a:srgbClr val="000000"/>
                </a:solidFill>
                <a:effectLst/>
                <a:latin typeface="Arial"/>
                <a:ea typeface="Arial"/>
                <a:cs typeface="Arial"/>
                <a:sym typeface="Arial"/>
              </a:rPr>
              <a:t>bicalutamide</a:t>
            </a:r>
            <a:r>
              <a:rPr lang="en-US" sz="1100" b="0" i="0" u="none" strike="noStrike" cap="none" dirty="0">
                <a:solidFill>
                  <a:srgbClr val="000000"/>
                </a:solidFill>
                <a:effectLst/>
                <a:latin typeface="Arial"/>
                <a:ea typeface="Arial"/>
                <a:cs typeface="Arial"/>
                <a:sym typeface="Arial"/>
              </a:rPr>
              <a:t> for patients with metastatic prostate cancer (TERRAIN): a </a:t>
            </a:r>
            <a:r>
              <a:rPr lang="en-US" sz="1100" b="0" i="0" u="none" strike="noStrike" cap="none" dirty="0" err="1">
                <a:solidFill>
                  <a:srgbClr val="000000"/>
                </a:solidFill>
                <a:effectLst/>
                <a:latin typeface="Arial"/>
                <a:ea typeface="Arial"/>
                <a:cs typeface="Arial"/>
                <a:sym typeface="Arial"/>
              </a:rPr>
              <a:t>randomised</a:t>
            </a:r>
            <a:r>
              <a:rPr lang="en-US" sz="1100" b="0" i="0" u="none" strike="noStrike" cap="none" dirty="0">
                <a:solidFill>
                  <a:srgbClr val="000000"/>
                </a:solidFill>
                <a:effectLst/>
                <a:latin typeface="Arial"/>
                <a:ea typeface="Arial"/>
                <a:cs typeface="Arial"/>
                <a:sym typeface="Arial"/>
              </a:rPr>
              <a:t>, double-blind, phase 2 study. Lancet </a:t>
            </a:r>
            <a:r>
              <a:rPr lang="en-US" sz="1100" b="0" i="0" u="none" strike="noStrike" cap="none" dirty="0" err="1">
                <a:solidFill>
                  <a:srgbClr val="000000"/>
                </a:solidFill>
                <a:effectLst/>
                <a:latin typeface="Arial"/>
                <a:ea typeface="Arial"/>
                <a:cs typeface="Arial"/>
                <a:sym typeface="Arial"/>
              </a:rPr>
              <a:t>Oncol</a:t>
            </a:r>
            <a:r>
              <a:rPr lang="en-US" sz="1100" b="0" i="0" u="none" strike="noStrike" cap="none" dirty="0">
                <a:solidFill>
                  <a:srgbClr val="000000"/>
                </a:solidFill>
                <a:effectLst/>
                <a:latin typeface="Arial"/>
                <a:ea typeface="Arial"/>
                <a:cs typeface="Arial"/>
                <a:sym typeface="Arial"/>
              </a:rPr>
              <a:t> 2016;</a:t>
            </a:r>
            <a:r>
              <a:rPr lang="en-US" sz="1100" b="1" i="0" u="none" strike="noStrike" cap="none" dirty="0">
                <a:solidFill>
                  <a:srgbClr val="000000"/>
                </a:solidFill>
                <a:effectLst/>
                <a:latin typeface="Arial"/>
                <a:ea typeface="Arial"/>
                <a:cs typeface="Arial"/>
                <a:sym typeface="Arial"/>
              </a:rPr>
              <a:t> 17</a:t>
            </a:r>
            <a:r>
              <a:rPr lang="en-US" sz="1100" b="0" i="0" u="none" strike="noStrike" cap="none" dirty="0">
                <a:solidFill>
                  <a:srgbClr val="000000"/>
                </a:solidFill>
                <a:effectLst/>
                <a:latin typeface="Arial"/>
                <a:ea typeface="Arial"/>
                <a:cs typeface="Arial"/>
                <a:sym typeface="Arial"/>
              </a:rPr>
              <a:t>: 153-63. </a:t>
            </a:r>
          </a:p>
          <a:p>
            <a:pPr marL="228600" lvl="0" indent="-228600" algn="l" rtl="0">
              <a:spcBef>
                <a:spcPts val="0"/>
              </a:spcBef>
              <a:spcAft>
                <a:spcPts val="0"/>
              </a:spcAft>
              <a:buAutoNum type="arabicPeriod"/>
            </a:pPr>
            <a:r>
              <a:rPr lang="en-US" sz="1100" b="0" i="0" u="none" strike="noStrike" cap="none" dirty="0" err="1">
                <a:solidFill>
                  <a:srgbClr val="000000"/>
                </a:solidFill>
                <a:effectLst/>
                <a:latin typeface="Arial"/>
                <a:ea typeface="Arial"/>
                <a:cs typeface="Arial"/>
                <a:sym typeface="Arial"/>
              </a:rPr>
              <a:t>Penson</a:t>
            </a:r>
            <a:r>
              <a:rPr lang="en-US" sz="1100" b="0" i="0" u="none" strike="noStrike" cap="none" dirty="0">
                <a:solidFill>
                  <a:srgbClr val="000000"/>
                </a:solidFill>
                <a:effectLst/>
                <a:latin typeface="Arial"/>
                <a:ea typeface="Arial"/>
                <a:cs typeface="Arial"/>
                <a:sym typeface="Arial"/>
              </a:rPr>
              <a:t> DF, Armstrong AJ, Concepcion R et al: Enzalutamide versus </a:t>
            </a:r>
            <a:r>
              <a:rPr lang="en-US" sz="1100" b="0" i="0" u="none" strike="noStrike" cap="none" dirty="0" err="1">
                <a:solidFill>
                  <a:srgbClr val="000000"/>
                </a:solidFill>
                <a:effectLst/>
                <a:latin typeface="Arial"/>
                <a:ea typeface="Arial"/>
                <a:cs typeface="Arial"/>
                <a:sym typeface="Arial"/>
              </a:rPr>
              <a:t>bicalutamide</a:t>
            </a:r>
            <a:r>
              <a:rPr lang="en-US" sz="1100" b="0" i="0" u="none" strike="noStrike" cap="none" dirty="0">
                <a:solidFill>
                  <a:srgbClr val="000000"/>
                </a:solidFill>
                <a:effectLst/>
                <a:latin typeface="Arial"/>
                <a:ea typeface="Arial"/>
                <a:cs typeface="Arial"/>
                <a:sym typeface="Arial"/>
              </a:rPr>
              <a:t> in castration-resistant prostate cancer: the STRIVE trial. J </a:t>
            </a:r>
            <a:r>
              <a:rPr lang="en-US" sz="1100" b="0" i="0" u="none" strike="noStrike" cap="none" dirty="0" err="1">
                <a:solidFill>
                  <a:srgbClr val="000000"/>
                </a:solidFill>
                <a:effectLst/>
                <a:latin typeface="Arial"/>
                <a:ea typeface="Arial"/>
                <a:cs typeface="Arial"/>
                <a:sym typeface="Arial"/>
              </a:rPr>
              <a:t>Clin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Oncol</a:t>
            </a:r>
            <a:r>
              <a:rPr lang="en-US" sz="1100" b="0" i="0" u="none" strike="noStrike" cap="none" dirty="0">
                <a:solidFill>
                  <a:srgbClr val="000000"/>
                </a:solidFill>
                <a:effectLst/>
                <a:latin typeface="Arial"/>
                <a:ea typeface="Arial"/>
                <a:cs typeface="Arial"/>
                <a:sym typeface="Arial"/>
              </a:rPr>
              <a:t> 2016;</a:t>
            </a:r>
            <a:r>
              <a:rPr lang="en-US" sz="1100" b="1" i="0" u="none" strike="noStrike" cap="none" dirty="0">
                <a:solidFill>
                  <a:srgbClr val="000000"/>
                </a:solidFill>
                <a:effectLst/>
                <a:latin typeface="Arial"/>
                <a:ea typeface="Arial"/>
                <a:cs typeface="Arial"/>
                <a:sym typeface="Arial"/>
              </a:rPr>
              <a:t> 34</a:t>
            </a:r>
            <a:r>
              <a:rPr lang="en-US" sz="1100" b="0" i="0" u="none" strike="noStrike" cap="none" dirty="0">
                <a:solidFill>
                  <a:srgbClr val="000000"/>
                </a:solidFill>
                <a:effectLst/>
                <a:latin typeface="Arial"/>
                <a:ea typeface="Arial"/>
                <a:cs typeface="Arial"/>
                <a:sym typeface="Arial"/>
              </a:rPr>
              <a:t>: 2098-106.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67107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1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sz="1100" b="0" i="0" u="none" strike="noStrike" cap="none" dirty="0" err="1">
                <a:solidFill>
                  <a:srgbClr val="000000"/>
                </a:solidFill>
                <a:effectLst/>
                <a:latin typeface="Arial"/>
                <a:ea typeface="Arial"/>
                <a:cs typeface="Arial"/>
                <a:sym typeface="Arial"/>
              </a:rPr>
              <a:t>Tombal</a:t>
            </a:r>
            <a:r>
              <a:rPr lang="en-US" sz="1100" b="0" i="0" u="none" strike="noStrike" cap="none" dirty="0">
                <a:solidFill>
                  <a:srgbClr val="000000"/>
                </a:solidFill>
                <a:effectLst/>
                <a:latin typeface="Arial"/>
                <a:ea typeface="Arial"/>
                <a:cs typeface="Arial"/>
                <a:sym typeface="Arial"/>
              </a:rPr>
              <a:t> B, </a:t>
            </a:r>
            <a:r>
              <a:rPr lang="en-US" sz="1100" b="0" i="0" u="none" strike="noStrike" cap="none" dirty="0" err="1">
                <a:solidFill>
                  <a:srgbClr val="000000"/>
                </a:solidFill>
                <a:effectLst/>
                <a:latin typeface="Arial"/>
                <a:ea typeface="Arial"/>
                <a:cs typeface="Arial"/>
                <a:sym typeface="Arial"/>
              </a:rPr>
              <a:t>Borre</a:t>
            </a:r>
            <a:r>
              <a:rPr lang="en-US" sz="1100" b="0" i="0" u="none" strike="noStrike" cap="none" dirty="0">
                <a:solidFill>
                  <a:srgbClr val="000000"/>
                </a:solidFill>
                <a:effectLst/>
                <a:latin typeface="Arial"/>
                <a:ea typeface="Arial"/>
                <a:cs typeface="Arial"/>
                <a:sym typeface="Arial"/>
              </a:rPr>
              <a:t> M, </a:t>
            </a:r>
            <a:r>
              <a:rPr lang="en-US" sz="1100" b="0" i="0" u="none" strike="noStrike" cap="none" dirty="0" err="1">
                <a:solidFill>
                  <a:srgbClr val="000000"/>
                </a:solidFill>
                <a:effectLst/>
                <a:latin typeface="Arial"/>
                <a:ea typeface="Arial"/>
                <a:cs typeface="Arial"/>
                <a:sym typeface="Arial"/>
              </a:rPr>
              <a:t>Rathenborg</a:t>
            </a:r>
            <a:r>
              <a:rPr lang="en-US" sz="1100" b="0" i="0" u="none" strike="noStrike" cap="none" dirty="0">
                <a:solidFill>
                  <a:srgbClr val="000000"/>
                </a:solidFill>
                <a:effectLst/>
                <a:latin typeface="Arial"/>
                <a:ea typeface="Arial"/>
                <a:cs typeface="Arial"/>
                <a:sym typeface="Arial"/>
              </a:rPr>
              <a:t> P et al: Long-term antitumor activity and safety of enzalutamide monotherapy in hormone naive prostate cancer: 3-year open label </a:t>
            </a:r>
            <a:r>
              <a:rPr lang="en-US" sz="1100" b="0" i="0" u="none" strike="noStrike" cap="none" dirty="0" err="1">
                <a:solidFill>
                  <a:srgbClr val="000000"/>
                </a:solidFill>
                <a:effectLst/>
                <a:latin typeface="Arial"/>
                <a:ea typeface="Arial"/>
                <a:cs typeface="Arial"/>
                <a:sym typeface="Arial"/>
              </a:rPr>
              <a:t>followup</a:t>
            </a:r>
            <a:r>
              <a:rPr lang="en-US" sz="1100" b="0" i="0" u="none" strike="noStrike" cap="none" dirty="0">
                <a:solidFill>
                  <a:srgbClr val="000000"/>
                </a:solidFill>
                <a:effectLst/>
                <a:latin typeface="Arial"/>
                <a:ea typeface="Arial"/>
                <a:cs typeface="Arial"/>
                <a:sym typeface="Arial"/>
              </a:rPr>
              <a:t> results. J </a:t>
            </a:r>
            <a:r>
              <a:rPr lang="en-US" sz="1100" b="0" i="0" u="none" strike="noStrike" cap="none" dirty="0" err="1">
                <a:solidFill>
                  <a:srgbClr val="000000"/>
                </a:solidFill>
                <a:effectLst/>
                <a:latin typeface="Arial"/>
                <a:ea typeface="Arial"/>
                <a:cs typeface="Arial"/>
                <a:sym typeface="Arial"/>
              </a:rPr>
              <a:t>Urol</a:t>
            </a:r>
            <a:r>
              <a:rPr lang="en-US" sz="1100" b="0" i="0" u="none" strike="noStrike" cap="none" dirty="0">
                <a:solidFill>
                  <a:srgbClr val="000000"/>
                </a:solidFill>
                <a:effectLst/>
                <a:latin typeface="Arial"/>
                <a:ea typeface="Arial"/>
                <a:cs typeface="Arial"/>
                <a:sym typeface="Arial"/>
              </a:rPr>
              <a:t> 2018;</a:t>
            </a:r>
            <a:r>
              <a:rPr lang="en-US" sz="1100" b="1" i="0" u="none" strike="noStrike" cap="none" dirty="0">
                <a:solidFill>
                  <a:srgbClr val="000000"/>
                </a:solidFill>
                <a:effectLst/>
                <a:latin typeface="Arial"/>
                <a:ea typeface="Arial"/>
                <a:cs typeface="Arial"/>
                <a:sym typeface="Arial"/>
              </a:rPr>
              <a:t> 199</a:t>
            </a:r>
            <a:r>
              <a:rPr lang="en-US" sz="1100" b="0" i="0" u="none" strike="noStrike" cap="none" dirty="0">
                <a:solidFill>
                  <a:srgbClr val="000000"/>
                </a:solidFill>
                <a:effectLst/>
                <a:latin typeface="Arial"/>
                <a:ea typeface="Arial"/>
                <a:cs typeface="Arial"/>
                <a:sym typeface="Arial"/>
              </a:rPr>
              <a:t>: 459-64.</a:t>
            </a:r>
            <a:endParaRPr lang="en-US" baseline="0" dirty="0"/>
          </a:p>
          <a:p>
            <a:pPr marL="228600" lvl="0" indent="-228600" algn="l" rtl="0">
              <a:spcBef>
                <a:spcPts val="0"/>
              </a:spcBef>
              <a:spcAft>
                <a:spcPts val="0"/>
              </a:spcAft>
              <a:buAutoNum type="arabicPeriod"/>
            </a:pPr>
            <a:r>
              <a:rPr lang="en-US" sz="1100" b="0" i="0" u="none" strike="noStrike" cap="none" baseline="0" dirty="0" err="1">
                <a:solidFill>
                  <a:srgbClr val="000000"/>
                </a:solidFill>
                <a:latin typeface="Arial"/>
                <a:ea typeface="Arial"/>
                <a:cs typeface="Arial"/>
                <a:sym typeface="Arial"/>
              </a:rPr>
              <a:t>Iversen</a:t>
            </a:r>
            <a:r>
              <a:rPr lang="en-US" sz="1100" b="0" i="0" u="none" strike="noStrike" cap="none" baseline="0" dirty="0">
                <a:solidFill>
                  <a:srgbClr val="000000"/>
                </a:solidFill>
                <a:latin typeface="Arial"/>
                <a:ea typeface="Arial"/>
                <a:cs typeface="Arial"/>
                <a:sym typeface="Arial"/>
              </a:rPr>
              <a:t> P, McLeod DG, See WA et al: Antiandrogen monotherapy in patients with localized or locally advanced prostate cancer: final results from the </a:t>
            </a:r>
            <a:r>
              <a:rPr lang="en-US" sz="1100" b="0" i="0" u="none" strike="noStrike" cap="none" baseline="0" dirty="0" err="1">
                <a:solidFill>
                  <a:srgbClr val="000000"/>
                </a:solidFill>
                <a:latin typeface="Arial"/>
                <a:ea typeface="Arial"/>
                <a:cs typeface="Arial"/>
                <a:sym typeface="Arial"/>
              </a:rPr>
              <a:t>bicalutamide</a:t>
            </a:r>
            <a:r>
              <a:rPr lang="en-US" sz="1100" b="0" i="0" u="none" strike="noStrike" cap="none" baseline="0" dirty="0">
                <a:solidFill>
                  <a:srgbClr val="000000"/>
                </a:solidFill>
                <a:latin typeface="Arial"/>
                <a:ea typeface="Arial"/>
                <a:cs typeface="Arial"/>
                <a:sym typeface="Arial"/>
              </a:rPr>
              <a:t> Early Prostate Cancer </a:t>
            </a:r>
            <a:r>
              <a:rPr lang="en-US" sz="1100" b="0" i="0" u="none" strike="noStrike" cap="none" baseline="0" dirty="0" err="1">
                <a:solidFill>
                  <a:srgbClr val="000000"/>
                </a:solidFill>
                <a:latin typeface="Arial"/>
                <a:ea typeface="Arial"/>
                <a:cs typeface="Arial"/>
                <a:sym typeface="Arial"/>
              </a:rPr>
              <a:t>programme</a:t>
            </a:r>
            <a:r>
              <a:rPr lang="en-US" sz="1100" b="0" i="0" u="none" strike="noStrike" cap="none" baseline="0" dirty="0">
                <a:solidFill>
                  <a:srgbClr val="000000"/>
                </a:solidFill>
                <a:latin typeface="Arial"/>
                <a:ea typeface="Arial"/>
                <a:cs typeface="Arial"/>
                <a:sym typeface="Arial"/>
              </a:rPr>
              <a:t> at a median follow-up of 9.7 years. </a:t>
            </a:r>
            <a:r>
              <a:rPr lang="sv-SE" sz="1100" b="0" i="0" u="none" strike="noStrike" cap="none" baseline="0" dirty="0">
                <a:solidFill>
                  <a:srgbClr val="000000"/>
                </a:solidFill>
                <a:latin typeface="Arial"/>
                <a:ea typeface="Arial"/>
                <a:cs typeface="Arial"/>
                <a:sym typeface="Arial"/>
              </a:rPr>
              <a:t>BJU Int 2010; 105: 1074.</a:t>
            </a:r>
          </a:p>
          <a:p>
            <a:pPr marL="228600" lvl="0" indent="-228600" algn="l" rtl="0">
              <a:spcBef>
                <a:spcPts val="0"/>
              </a:spcBef>
              <a:spcAft>
                <a:spcPts val="0"/>
              </a:spcAft>
              <a:buAutoNum type="arabicPeriod"/>
            </a:pPr>
            <a:r>
              <a:rPr lang="en-US" sz="1100" b="0" i="0" u="none" strike="noStrike" cap="none" dirty="0" err="1">
                <a:solidFill>
                  <a:srgbClr val="000000"/>
                </a:solidFill>
                <a:effectLst/>
                <a:latin typeface="Arial"/>
                <a:ea typeface="Arial"/>
                <a:cs typeface="Arial"/>
                <a:sym typeface="Arial"/>
              </a:rPr>
              <a:t>Slovin</a:t>
            </a:r>
            <a:r>
              <a:rPr lang="en-US" sz="1100" b="0" i="0" u="none" strike="noStrike" cap="none" dirty="0">
                <a:solidFill>
                  <a:srgbClr val="000000"/>
                </a:solidFill>
                <a:effectLst/>
                <a:latin typeface="Arial"/>
                <a:ea typeface="Arial"/>
                <a:cs typeface="Arial"/>
                <a:sym typeface="Arial"/>
              </a:rPr>
              <a:t> S, Clark W, </a:t>
            </a:r>
            <a:r>
              <a:rPr lang="en-US" sz="1100" b="0" i="0" u="none" strike="noStrike" cap="none" dirty="0" err="1">
                <a:solidFill>
                  <a:srgbClr val="000000"/>
                </a:solidFill>
                <a:effectLst/>
                <a:latin typeface="Arial"/>
                <a:ea typeface="Arial"/>
                <a:cs typeface="Arial"/>
                <a:sym typeface="Arial"/>
              </a:rPr>
              <a:t>Carles</a:t>
            </a:r>
            <a:r>
              <a:rPr lang="en-US" sz="1100" b="0" i="0" u="none" strike="noStrike" cap="none" dirty="0">
                <a:solidFill>
                  <a:srgbClr val="000000"/>
                </a:solidFill>
                <a:effectLst/>
                <a:latin typeface="Arial"/>
                <a:ea typeface="Arial"/>
                <a:cs typeface="Arial"/>
                <a:sym typeface="Arial"/>
              </a:rPr>
              <a:t> J et al: Seizure rates in enzalutamide-treated men with metastatic castration-resistant prostate cancer and risk of seizure: the UPWARD study. JAMA </a:t>
            </a:r>
            <a:r>
              <a:rPr lang="en-US" sz="1100" b="0" i="0" u="none" strike="noStrike" cap="none" dirty="0" err="1">
                <a:solidFill>
                  <a:srgbClr val="000000"/>
                </a:solidFill>
                <a:effectLst/>
                <a:latin typeface="Arial"/>
                <a:ea typeface="Arial"/>
                <a:cs typeface="Arial"/>
                <a:sym typeface="Arial"/>
              </a:rPr>
              <a:t>Oncol</a:t>
            </a:r>
            <a:r>
              <a:rPr lang="en-US" sz="1100" b="0" i="0" u="none" strike="noStrike" cap="none" dirty="0">
                <a:solidFill>
                  <a:srgbClr val="000000"/>
                </a:solidFill>
                <a:effectLst/>
                <a:latin typeface="Arial"/>
                <a:ea typeface="Arial"/>
                <a:cs typeface="Arial"/>
                <a:sym typeface="Arial"/>
              </a:rPr>
              <a:t> 2017: 2017 Dec [</a:t>
            </a:r>
            <a:r>
              <a:rPr lang="en-US" sz="1100" b="0" i="0" u="none" strike="noStrike" cap="none" dirty="0" err="1">
                <a:solidFill>
                  <a:srgbClr val="000000"/>
                </a:solidFill>
                <a:effectLst/>
                <a:latin typeface="Arial"/>
                <a:ea typeface="Arial"/>
                <a:cs typeface="Arial"/>
                <a:sym typeface="Arial"/>
              </a:rPr>
              <a:t>Epub</a:t>
            </a:r>
            <a:r>
              <a:rPr lang="en-US" sz="1100" b="0" i="0" u="none" strike="noStrike" cap="none" dirty="0">
                <a:solidFill>
                  <a:srgbClr val="000000"/>
                </a:solidFill>
                <a:effectLst/>
                <a:latin typeface="Arial"/>
                <a:ea typeface="Arial"/>
                <a:cs typeface="Arial"/>
                <a:sym typeface="Arial"/>
              </a:rPr>
              <a:t> ahead of print]. </a:t>
            </a:r>
            <a:endParaRPr lang="sv-SE" sz="1100" b="0" i="0" u="none" strike="noStrike" cap="none" baseline="0" dirty="0">
              <a:solidFill>
                <a:srgbClr val="000000"/>
              </a:solidFill>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sz="1100" b="0" i="0" u="none" strike="noStrike" cap="none" dirty="0" err="1">
                <a:solidFill>
                  <a:srgbClr val="000000"/>
                </a:solidFill>
                <a:effectLst/>
                <a:latin typeface="Arial"/>
                <a:ea typeface="Arial"/>
                <a:cs typeface="Arial"/>
                <a:sym typeface="Arial"/>
              </a:rPr>
              <a:t>Rathkopf</a:t>
            </a:r>
            <a:r>
              <a:rPr lang="en-US" sz="1100" b="0" i="0" u="none" strike="noStrike" cap="none" dirty="0">
                <a:solidFill>
                  <a:srgbClr val="000000"/>
                </a:solidFill>
                <a:effectLst/>
                <a:latin typeface="Arial"/>
                <a:ea typeface="Arial"/>
                <a:cs typeface="Arial"/>
                <a:sym typeface="Arial"/>
              </a:rPr>
              <a:t> DE, Morris MJ, Fox JJ et al: Phase I study of ARN-509, a novel antiandrogen, in the treatment of castration-resistant prostate cancer. J </a:t>
            </a:r>
            <a:r>
              <a:rPr lang="en-US" sz="1100" b="0" i="0" u="none" strike="noStrike" cap="none" dirty="0" err="1">
                <a:solidFill>
                  <a:srgbClr val="000000"/>
                </a:solidFill>
                <a:effectLst/>
                <a:latin typeface="Arial"/>
                <a:ea typeface="Arial"/>
                <a:cs typeface="Arial"/>
                <a:sym typeface="Arial"/>
              </a:rPr>
              <a:t>Clin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Oncol</a:t>
            </a:r>
            <a:r>
              <a:rPr lang="en-US" sz="1100" b="0" i="0" u="none" strike="noStrike" cap="none" dirty="0">
                <a:solidFill>
                  <a:srgbClr val="000000"/>
                </a:solidFill>
                <a:effectLst/>
                <a:latin typeface="Arial"/>
                <a:ea typeface="Arial"/>
                <a:cs typeface="Arial"/>
                <a:sym typeface="Arial"/>
              </a:rPr>
              <a:t> 2013;</a:t>
            </a:r>
            <a:r>
              <a:rPr lang="en-US" sz="1100" b="1" i="0" u="none" strike="noStrike" cap="none" dirty="0">
                <a:solidFill>
                  <a:srgbClr val="000000"/>
                </a:solidFill>
                <a:effectLst/>
                <a:latin typeface="Arial"/>
                <a:ea typeface="Arial"/>
                <a:cs typeface="Arial"/>
                <a:sym typeface="Arial"/>
              </a:rPr>
              <a:t> 31</a:t>
            </a:r>
            <a:r>
              <a:rPr lang="en-US" sz="1100" b="0" i="0" u="none" strike="noStrike" cap="none" dirty="0">
                <a:solidFill>
                  <a:srgbClr val="000000"/>
                </a:solidFill>
                <a:effectLst/>
                <a:latin typeface="Arial"/>
                <a:ea typeface="Arial"/>
                <a:cs typeface="Arial"/>
                <a:sym typeface="Arial"/>
              </a:rPr>
              <a:t>: 3525-30.</a:t>
            </a:r>
            <a:endParaRPr lang="sv-SE" sz="1100" b="0" i="0" u="none" strike="noStrike" cap="none" baseline="0" dirty="0">
              <a:solidFill>
                <a:srgbClr val="000000"/>
              </a:solidFill>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400"/>
              <a:buFont typeface="Arial"/>
              <a:buAutoNum type="arabicPeriod"/>
              <a:tabLst/>
              <a:defRPr/>
            </a:pPr>
            <a:r>
              <a:rPr lang="en-US" sz="1100" b="0" i="0" u="none" strike="noStrike" cap="none" dirty="0">
                <a:solidFill>
                  <a:srgbClr val="000000"/>
                </a:solidFill>
                <a:effectLst/>
                <a:latin typeface="Arial"/>
                <a:ea typeface="Arial"/>
                <a:cs typeface="Arial"/>
                <a:sym typeface="Arial"/>
              </a:rPr>
              <a:t>Smith MR, </a:t>
            </a:r>
            <a:r>
              <a:rPr lang="en-US" sz="1100" b="0" i="0" u="none" strike="noStrike" cap="none" dirty="0" err="1">
                <a:solidFill>
                  <a:srgbClr val="000000"/>
                </a:solidFill>
                <a:effectLst/>
                <a:latin typeface="Arial"/>
                <a:ea typeface="Arial"/>
                <a:cs typeface="Arial"/>
                <a:sym typeface="Arial"/>
              </a:rPr>
              <a:t>Antonarakis</a:t>
            </a:r>
            <a:r>
              <a:rPr lang="en-US" sz="1100" b="0" i="0" u="none" strike="noStrike" cap="none" dirty="0">
                <a:solidFill>
                  <a:srgbClr val="000000"/>
                </a:solidFill>
                <a:effectLst/>
                <a:latin typeface="Arial"/>
                <a:ea typeface="Arial"/>
                <a:cs typeface="Arial"/>
                <a:sym typeface="Arial"/>
              </a:rPr>
              <a:t> ES, Ryan CJ et al: Phase 2 study of the safety and antitumor activity of </a:t>
            </a:r>
            <a:r>
              <a:rPr lang="en-US" sz="1100" b="0" i="0" u="none" strike="noStrike" cap="none" dirty="0" err="1">
                <a:solidFill>
                  <a:srgbClr val="000000"/>
                </a:solidFill>
                <a:effectLst/>
                <a:latin typeface="Arial"/>
                <a:ea typeface="Arial"/>
                <a:cs typeface="Arial"/>
                <a:sym typeface="Arial"/>
              </a:rPr>
              <a:t>apalutamide</a:t>
            </a:r>
            <a:r>
              <a:rPr lang="en-US" sz="1100" b="0" i="0" u="none" strike="noStrike" cap="none" dirty="0">
                <a:solidFill>
                  <a:srgbClr val="000000"/>
                </a:solidFill>
                <a:effectLst/>
                <a:latin typeface="Arial"/>
                <a:ea typeface="Arial"/>
                <a:cs typeface="Arial"/>
                <a:sym typeface="Arial"/>
              </a:rPr>
              <a:t> (ARN-509), a potent androgen receptor antagonist, in the high-risk </a:t>
            </a:r>
            <a:r>
              <a:rPr lang="en-US" sz="1100" b="0" i="0" u="none" strike="noStrike" cap="none" dirty="0" err="1">
                <a:solidFill>
                  <a:srgbClr val="000000"/>
                </a:solidFill>
                <a:effectLst/>
                <a:latin typeface="Arial"/>
                <a:ea typeface="Arial"/>
                <a:cs typeface="Arial"/>
                <a:sym typeface="Arial"/>
              </a:rPr>
              <a:t>nonmetastatic</a:t>
            </a:r>
            <a:r>
              <a:rPr lang="en-US" sz="1100" b="0" i="0" u="none" strike="noStrike" cap="none" dirty="0">
                <a:solidFill>
                  <a:srgbClr val="000000"/>
                </a:solidFill>
                <a:effectLst/>
                <a:latin typeface="Arial"/>
                <a:ea typeface="Arial"/>
                <a:cs typeface="Arial"/>
                <a:sym typeface="Arial"/>
              </a:rPr>
              <a:t> castration-resistant prostate cancer cohort. </a:t>
            </a:r>
            <a:r>
              <a:rPr lang="en-US" sz="1100" b="0" i="0" u="none" strike="noStrike" cap="none" dirty="0" err="1">
                <a:solidFill>
                  <a:srgbClr val="000000"/>
                </a:solidFill>
                <a:effectLst/>
                <a:latin typeface="Arial"/>
                <a:ea typeface="Arial"/>
                <a:cs typeface="Arial"/>
                <a:sym typeface="Arial"/>
              </a:rPr>
              <a:t>Eur</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Urol</a:t>
            </a:r>
            <a:r>
              <a:rPr lang="en-US" sz="1100" b="0" i="0" u="none" strike="noStrike" cap="none" dirty="0">
                <a:solidFill>
                  <a:srgbClr val="000000"/>
                </a:solidFill>
                <a:effectLst/>
                <a:latin typeface="Arial"/>
                <a:ea typeface="Arial"/>
                <a:cs typeface="Arial"/>
                <a:sym typeface="Arial"/>
              </a:rPr>
              <a:t> 2016;</a:t>
            </a:r>
            <a:r>
              <a:rPr lang="en-US" sz="1100" b="1" i="0" u="none" strike="noStrike" cap="none" dirty="0">
                <a:solidFill>
                  <a:srgbClr val="000000"/>
                </a:solidFill>
                <a:effectLst/>
                <a:latin typeface="Arial"/>
                <a:ea typeface="Arial"/>
                <a:cs typeface="Arial"/>
                <a:sym typeface="Arial"/>
              </a:rPr>
              <a:t> 70</a:t>
            </a:r>
            <a:r>
              <a:rPr lang="en-US" sz="1100" b="0" i="0" u="none" strike="noStrike" cap="none" dirty="0">
                <a:solidFill>
                  <a:srgbClr val="000000"/>
                </a:solidFill>
                <a:effectLst/>
                <a:latin typeface="Arial"/>
                <a:ea typeface="Arial"/>
                <a:cs typeface="Arial"/>
                <a:sym typeface="Arial"/>
              </a:rPr>
              <a:t>: 963-70.</a:t>
            </a:r>
            <a:endParaRPr lang="sv-SE" sz="1100" b="0" i="0" u="none" strike="noStrike" cap="none" baseline="0" dirty="0">
              <a:solidFill>
                <a:srgbClr val="000000"/>
              </a:solidFill>
              <a:latin typeface="Arial"/>
              <a:cs typeface="Arial"/>
              <a:sym typeface="Arial"/>
            </a:endParaRPr>
          </a:p>
          <a:p>
            <a:pPr marL="228600" lvl="0" indent="-228600" algn="l" rtl="0">
              <a:spcBef>
                <a:spcPts val="0"/>
              </a:spcBef>
              <a:spcAft>
                <a:spcPts val="0"/>
              </a:spcAft>
              <a:buAutoNum type="arabicPeriod"/>
            </a:pPr>
            <a:endParaRPr lang="en-US" baseline="0" dirty="0"/>
          </a:p>
          <a:p>
            <a:pPr marL="228600" lvl="0" indent="-228600" algn="l" rtl="0">
              <a:spcBef>
                <a:spcPts val="0"/>
              </a:spcBef>
              <a:spcAft>
                <a:spcPts val="0"/>
              </a:spcAft>
              <a:buAutoNum type="arabicPeriod"/>
            </a:pPr>
            <a:endParaRPr dirty="0"/>
          </a:p>
        </p:txBody>
      </p:sp>
    </p:spTree>
    <p:extLst>
      <p:ext uri="{BB962C8B-B14F-4D97-AF65-F5344CB8AC3E}">
        <p14:creationId xmlns:p14="http://schemas.microsoft.com/office/powerpoint/2010/main" val="43244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2067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9398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extLst>
      <p:ext uri="{BB962C8B-B14F-4D97-AF65-F5344CB8AC3E}">
        <p14:creationId xmlns:p14="http://schemas.microsoft.com/office/powerpoint/2010/main" val="3118235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indent="-228600">
              <a:buAutoNum type="arabicPeriod"/>
            </a:pPr>
            <a:r>
              <a:rPr lang="en-US" sz="1100" b="0" i="0" u="none" strike="noStrike" cap="none" baseline="0" dirty="0">
                <a:solidFill>
                  <a:srgbClr val="000000"/>
                </a:solidFill>
                <a:latin typeface="Arial"/>
                <a:ea typeface="Arial"/>
                <a:cs typeface="Arial"/>
                <a:sym typeface="Arial"/>
              </a:rPr>
              <a:t>Tran C, </a:t>
            </a:r>
            <a:r>
              <a:rPr lang="en-US" sz="1100" b="0" i="0" u="none" strike="noStrike" cap="none" baseline="0" dirty="0" err="1">
                <a:solidFill>
                  <a:srgbClr val="000000"/>
                </a:solidFill>
                <a:latin typeface="Arial"/>
                <a:ea typeface="Arial"/>
                <a:cs typeface="Arial"/>
                <a:sym typeface="Arial"/>
              </a:rPr>
              <a:t>Ouk</a:t>
            </a:r>
            <a:r>
              <a:rPr lang="en-US" sz="1100" b="0" i="0" u="none" strike="noStrike" cap="none" baseline="0" dirty="0">
                <a:solidFill>
                  <a:srgbClr val="000000"/>
                </a:solidFill>
                <a:latin typeface="Arial"/>
                <a:ea typeface="Arial"/>
                <a:cs typeface="Arial"/>
                <a:sym typeface="Arial"/>
              </a:rPr>
              <a:t> S, Clegg NJ et al: Development of a second-generation antiandrogen for treatment of advanced prostate cancer. Science 2009; 324: 787.</a:t>
            </a:r>
          </a:p>
          <a:p>
            <a:pPr marL="368300" indent="-228600">
              <a:buAutoNum type="arabicPeriod"/>
            </a:pPr>
            <a:r>
              <a:rPr lang="en-US" sz="1100" b="0" i="0" u="none" strike="noStrike" cap="none" dirty="0">
                <a:solidFill>
                  <a:srgbClr val="000000"/>
                </a:solidFill>
                <a:effectLst/>
                <a:latin typeface="Arial"/>
                <a:ea typeface="Arial"/>
                <a:cs typeface="Arial"/>
                <a:sym typeface="Arial"/>
              </a:rPr>
              <a:t>Davies AH, Beltran H, </a:t>
            </a:r>
            <a:r>
              <a:rPr lang="en-US" sz="1100" b="0" i="0" u="none" strike="noStrike" cap="none" dirty="0" err="1">
                <a:solidFill>
                  <a:srgbClr val="000000"/>
                </a:solidFill>
                <a:effectLst/>
                <a:latin typeface="Arial"/>
                <a:ea typeface="Arial"/>
                <a:cs typeface="Arial"/>
                <a:sym typeface="Arial"/>
              </a:rPr>
              <a:t>Zoubeidi</a:t>
            </a:r>
            <a:r>
              <a:rPr lang="en-US" sz="1100" b="0" i="0" u="none" strike="noStrike" cap="none" dirty="0">
                <a:solidFill>
                  <a:srgbClr val="000000"/>
                </a:solidFill>
                <a:effectLst/>
                <a:latin typeface="Arial"/>
                <a:ea typeface="Arial"/>
                <a:cs typeface="Arial"/>
                <a:sym typeface="Arial"/>
              </a:rPr>
              <a:t> A: Cellular plasticity and the neuroendocrine phenotype in prostate cancer. Nat Rev </a:t>
            </a:r>
            <a:r>
              <a:rPr lang="en-US" sz="1100" b="0" i="0" u="none" strike="noStrike" cap="none" dirty="0" err="1">
                <a:solidFill>
                  <a:srgbClr val="000000"/>
                </a:solidFill>
                <a:effectLst/>
                <a:latin typeface="Arial"/>
                <a:ea typeface="Arial"/>
                <a:cs typeface="Arial"/>
                <a:sym typeface="Arial"/>
              </a:rPr>
              <a:t>Urol</a:t>
            </a:r>
            <a:r>
              <a:rPr lang="en-US" sz="1100" b="0" i="0" u="none" strike="noStrike" cap="none" dirty="0">
                <a:solidFill>
                  <a:srgbClr val="000000"/>
                </a:solidFill>
                <a:effectLst/>
                <a:latin typeface="Arial"/>
                <a:ea typeface="Arial"/>
                <a:cs typeface="Arial"/>
                <a:sym typeface="Arial"/>
              </a:rPr>
              <a:t> 2018.</a:t>
            </a:r>
            <a:endParaRPr lang="en-US" sz="1100" b="0" i="0" u="none" strike="noStrike" cap="none" baseline="0" dirty="0">
              <a:solidFill>
                <a:srgbClr val="000000"/>
              </a:solidFill>
              <a:latin typeface="Arial"/>
              <a:cs typeface="Arial"/>
              <a:sym typeface="Arial"/>
            </a:endParaRPr>
          </a:p>
          <a:p>
            <a:pPr marL="368300" indent="-228600">
              <a:buAutoNum type="arabicPeriod"/>
            </a:pPr>
            <a:r>
              <a:rPr lang="en-US" sz="1100" b="0" i="0" u="none" strike="noStrike" cap="none" dirty="0">
                <a:solidFill>
                  <a:srgbClr val="000000"/>
                </a:solidFill>
                <a:effectLst/>
                <a:latin typeface="Arial"/>
                <a:ea typeface="Arial"/>
                <a:cs typeface="Arial"/>
                <a:sym typeface="Arial"/>
              </a:rPr>
              <a:t>Li N, Truong S, Nouri M et al: Non-canonical activation of hedgehog in prostate cancer cells mediated by the interaction of transcriptionally active androgen receptor proteins with Gli3. Oncogene 2018.</a:t>
            </a:r>
            <a:endParaRPr dirty="0"/>
          </a:p>
        </p:txBody>
      </p:sp>
    </p:spTree>
    <p:extLst>
      <p:ext uri="{BB962C8B-B14F-4D97-AF65-F5344CB8AC3E}">
        <p14:creationId xmlns:p14="http://schemas.microsoft.com/office/powerpoint/2010/main" val="1950557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indent="-228600">
              <a:buAutoNum type="arabicPeriod"/>
            </a:pPr>
            <a:r>
              <a:rPr lang="en-US" sz="1100" b="0" i="0" u="none" strike="noStrike" cap="none" baseline="0" dirty="0">
                <a:solidFill>
                  <a:srgbClr val="000000"/>
                </a:solidFill>
                <a:latin typeface="Arial"/>
                <a:ea typeface="Arial"/>
                <a:cs typeface="Arial"/>
                <a:sym typeface="Arial"/>
              </a:rPr>
              <a:t>AFFIRM (Safety and Efficacy Study of MDV3100 in Patients With Castration-Resistant Prostate Cancer Who Have Been Previously Treated With Docetaxel-based Chemotherapy, ClinicalTrials.gov NCT00974311)</a:t>
            </a:r>
          </a:p>
          <a:p>
            <a:pPr marL="368300" indent="-228600">
              <a:buAutoNum type="arabicPeriod"/>
            </a:pPr>
            <a:r>
              <a:rPr lang="en-US" sz="1100" b="0" i="0" u="none" strike="noStrike" cap="none" baseline="0" dirty="0">
                <a:solidFill>
                  <a:srgbClr val="000000"/>
                </a:solidFill>
                <a:latin typeface="Arial"/>
                <a:ea typeface="Arial"/>
                <a:cs typeface="Arial"/>
                <a:sym typeface="Arial"/>
              </a:rPr>
              <a:t>PREVAIL Study (Clinical-Trials.gov NCT03260517)</a:t>
            </a:r>
          </a:p>
          <a:p>
            <a:pPr marL="368300" indent="-228600">
              <a:buAutoNum type="arabicPeriod"/>
            </a:pPr>
            <a:r>
              <a:rPr lang="en-US" sz="1100" b="0" i="0" u="none" strike="noStrike" cap="none" baseline="0" dirty="0">
                <a:solidFill>
                  <a:srgbClr val="000000"/>
                </a:solidFill>
                <a:latin typeface="Arial"/>
                <a:ea typeface="Arial"/>
                <a:cs typeface="Arial"/>
                <a:sym typeface="Arial"/>
              </a:rPr>
              <a:t>Phase 2 TERRAIN (A Study of </a:t>
            </a:r>
            <a:r>
              <a:rPr lang="it-IT" sz="1100" b="0" i="0" u="none" strike="noStrike" cap="none" baseline="0" dirty="0">
                <a:solidFill>
                  <a:srgbClr val="000000"/>
                </a:solidFill>
                <a:latin typeface="Arial"/>
                <a:ea typeface="Arial"/>
                <a:cs typeface="Arial"/>
                <a:sym typeface="Arial"/>
              </a:rPr>
              <a:t>Enzalutamide Versus Bicalutamide in Castrate Men with </a:t>
            </a:r>
            <a:r>
              <a:rPr lang="en-US" sz="1100" b="0" i="0" u="none" strike="noStrike" cap="none" baseline="0" dirty="0">
                <a:solidFill>
                  <a:srgbClr val="000000"/>
                </a:solidFill>
                <a:latin typeface="Arial"/>
                <a:ea typeface="Arial"/>
                <a:cs typeface="Arial"/>
                <a:sym typeface="Arial"/>
              </a:rPr>
              <a:t>Metastatic Prostate Cancer, ClinicalTrials.gov NCT01288911)</a:t>
            </a:r>
            <a:endParaRPr dirty="0"/>
          </a:p>
        </p:txBody>
      </p:sp>
    </p:spTree>
    <p:extLst>
      <p:ext uri="{BB962C8B-B14F-4D97-AF65-F5344CB8AC3E}">
        <p14:creationId xmlns:p14="http://schemas.microsoft.com/office/powerpoint/2010/main" val="9105595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68300" indent="-228600">
              <a:buAutoNum type="arabicPeriod"/>
            </a:pPr>
            <a:r>
              <a:rPr lang="en-US" sz="1100" b="0" i="0" u="none" strike="noStrike" cap="none" baseline="0" dirty="0">
                <a:solidFill>
                  <a:srgbClr val="000000"/>
                </a:solidFill>
                <a:latin typeface="Arial"/>
                <a:ea typeface="Arial"/>
                <a:cs typeface="Arial"/>
                <a:sym typeface="Arial"/>
              </a:rPr>
              <a:t>STRIVE (Safety and Efficacy Study of Enzalutamide versus </a:t>
            </a:r>
            <a:r>
              <a:rPr lang="en-US" sz="1100" b="0" i="0" u="none" strike="noStrike" cap="none" baseline="0" dirty="0" err="1">
                <a:solidFill>
                  <a:srgbClr val="000000"/>
                </a:solidFill>
                <a:latin typeface="Arial"/>
                <a:ea typeface="Arial"/>
                <a:cs typeface="Arial"/>
                <a:sym typeface="Arial"/>
              </a:rPr>
              <a:t>Bicalutamide</a:t>
            </a:r>
            <a:r>
              <a:rPr lang="en-US" sz="1100" b="0" i="0" u="none" strike="noStrike" cap="none" baseline="0" dirty="0">
                <a:solidFill>
                  <a:srgbClr val="000000"/>
                </a:solidFill>
                <a:latin typeface="Arial"/>
                <a:ea typeface="Arial"/>
                <a:cs typeface="Arial"/>
                <a:sym typeface="Arial"/>
              </a:rPr>
              <a:t> in Men with Prostate Cancer, ClinicalTrials.gov NCT01664923)</a:t>
            </a:r>
          </a:p>
          <a:p>
            <a:pPr marL="368300" indent="-228600">
              <a:buAutoNum type="arabicPeriod"/>
            </a:pPr>
            <a:r>
              <a:rPr lang="en-US" sz="1100" b="0" i="0" u="none" strike="noStrike" cap="none" baseline="0" dirty="0">
                <a:solidFill>
                  <a:srgbClr val="000000"/>
                </a:solidFill>
                <a:latin typeface="Arial"/>
                <a:ea typeface="Arial"/>
                <a:cs typeface="Arial"/>
                <a:sym typeface="Arial"/>
              </a:rPr>
              <a:t>Phase 3 EMBARK (Safety and Efficacy Study of Enzalutamide Plus Leuprolide in Patients with </a:t>
            </a:r>
            <a:r>
              <a:rPr lang="en-US" sz="1100" b="0" i="0" u="none" strike="noStrike" cap="none" baseline="0" dirty="0" err="1">
                <a:solidFill>
                  <a:srgbClr val="000000"/>
                </a:solidFill>
                <a:latin typeface="Arial"/>
                <a:ea typeface="Arial"/>
                <a:cs typeface="Arial"/>
                <a:sym typeface="Arial"/>
              </a:rPr>
              <a:t>Nonmetastatic</a:t>
            </a:r>
            <a:r>
              <a:rPr lang="en-US" sz="1100" b="0" i="0" u="none" strike="noStrike" cap="none" baseline="0" dirty="0">
                <a:solidFill>
                  <a:srgbClr val="000000"/>
                </a:solidFill>
                <a:latin typeface="Arial"/>
                <a:ea typeface="Arial"/>
                <a:cs typeface="Arial"/>
                <a:sym typeface="Arial"/>
              </a:rPr>
              <a:t> Prostate Cancer, ClinicalTrials.gov NCT02319837)</a:t>
            </a:r>
          </a:p>
          <a:p>
            <a:pPr marL="368300" indent="-228600">
              <a:buAutoNum type="arabicPeriod"/>
            </a:pPr>
            <a:r>
              <a:rPr lang="en-US" sz="1100" b="0" i="0" u="none" strike="noStrike" cap="none" baseline="0" dirty="0">
                <a:solidFill>
                  <a:srgbClr val="000000"/>
                </a:solidFill>
                <a:latin typeface="Arial"/>
                <a:ea typeface="Arial"/>
                <a:cs typeface="Arial"/>
                <a:sym typeface="Arial"/>
              </a:rPr>
              <a:t>PROSPER (Safety and Efficacy Study of Enzalutamide in Patients with </a:t>
            </a:r>
            <a:r>
              <a:rPr lang="en-US" sz="1100" b="0" i="0" u="none" strike="noStrike" cap="none" baseline="0" dirty="0" err="1">
                <a:solidFill>
                  <a:srgbClr val="000000"/>
                </a:solidFill>
                <a:latin typeface="Arial"/>
                <a:ea typeface="Arial"/>
                <a:cs typeface="Arial"/>
                <a:sym typeface="Arial"/>
              </a:rPr>
              <a:t>Nonmetastatic</a:t>
            </a:r>
            <a:r>
              <a:rPr lang="en-US" sz="1100" b="0" i="0" u="none" strike="noStrike" cap="none" baseline="0" dirty="0">
                <a:solidFill>
                  <a:srgbClr val="000000"/>
                </a:solidFill>
                <a:latin typeface="Arial"/>
                <a:ea typeface="Arial"/>
                <a:cs typeface="Arial"/>
                <a:sym typeface="Arial"/>
              </a:rPr>
              <a:t> Castration-Resistant Prostate Cancer)</a:t>
            </a:r>
            <a:endParaRPr dirty="0"/>
          </a:p>
        </p:txBody>
      </p:sp>
    </p:spTree>
    <p:extLst>
      <p:ext uri="{BB962C8B-B14F-4D97-AF65-F5344CB8AC3E}">
        <p14:creationId xmlns:p14="http://schemas.microsoft.com/office/powerpoint/2010/main" val="19041200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17619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sz="1100" b="0" i="0" u="none" strike="noStrike" cap="none" dirty="0">
                <a:solidFill>
                  <a:srgbClr val="000000"/>
                </a:solidFill>
                <a:effectLst/>
                <a:latin typeface="Arial"/>
                <a:ea typeface="Arial"/>
                <a:cs typeface="Arial"/>
                <a:sym typeface="Arial"/>
              </a:rPr>
              <a:t>Davies AH, Beltran H, </a:t>
            </a:r>
            <a:r>
              <a:rPr lang="en-US" sz="1100" b="0" i="0" u="none" strike="noStrike" cap="none" dirty="0" err="1">
                <a:solidFill>
                  <a:srgbClr val="000000"/>
                </a:solidFill>
                <a:effectLst/>
                <a:latin typeface="Arial"/>
                <a:ea typeface="Arial"/>
                <a:cs typeface="Arial"/>
                <a:sym typeface="Arial"/>
              </a:rPr>
              <a:t>Zoubeidi</a:t>
            </a:r>
            <a:r>
              <a:rPr lang="en-US" sz="1100" b="0" i="0" u="none" strike="noStrike" cap="none" dirty="0">
                <a:solidFill>
                  <a:srgbClr val="000000"/>
                </a:solidFill>
                <a:effectLst/>
                <a:latin typeface="Arial"/>
                <a:ea typeface="Arial"/>
                <a:cs typeface="Arial"/>
                <a:sym typeface="Arial"/>
              </a:rPr>
              <a:t> A: Cellular plasticity and the neuroendocrine phenotype in prostate cancer. Nat Rev </a:t>
            </a:r>
            <a:r>
              <a:rPr lang="en-US" sz="1100" b="0" i="0" u="none" strike="noStrike" cap="none" dirty="0" err="1">
                <a:solidFill>
                  <a:srgbClr val="000000"/>
                </a:solidFill>
                <a:effectLst/>
                <a:latin typeface="Arial"/>
                <a:ea typeface="Arial"/>
                <a:cs typeface="Arial"/>
                <a:sym typeface="Arial"/>
              </a:rPr>
              <a:t>Urol</a:t>
            </a:r>
            <a:r>
              <a:rPr lang="en-US" sz="1100" b="0" i="0" u="none" strike="noStrike" cap="none" dirty="0">
                <a:solidFill>
                  <a:srgbClr val="000000"/>
                </a:solidFill>
                <a:effectLst/>
                <a:latin typeface="Arial"/>
                <a:ea typeface="Arial"/>
                <a:cs typeface="Arial"/>
                <a:sym typeface="Arial"/>
              </a:rPr>
              <a:t> 2018.</a:t>
            </a:r>
          </a:p>
          <a:p>
            <a:pPr marL="228600" lvl="0" indent="-228600" algn="l" rtl="0">
              <a:spcBef>
                <a:spcPts val="0"/>
              </a:spcBef>
              <a:spcAft>
                <a:spcPts val="0"/>
              </a:spcAft>
              <a:buAutoNum type="arabicPeriod"/>
            </a:pPr>
            <a:r>
              <a:rPr lang="en-US" sz="1100" b="0" i="0" u="none" strike="noStrike" cap="none" dirty="0">
                <a:solidFill>
                  <a:srgbClr val="000000"/>
                </a:solidFill>
                <a:effectLst/>
                <a:latin typeface="Arial"/>
                <a:ea typeface="Arial"/>
                <a:cs typeface="Arial"/>
                <a:sym typeface="Arial"/>
              </a:rPr>
              <a:t>Silberstein JL, Taylor MN, </a:t>
            </a:r>
            <a:r>
              <a:rPr lang="en-US" sz="1100" b="0" i="0" u="none" strike="noStrike" cap="none" dirty="0" err="1">
                <a:solidFill>
                  <a:srgbClr val="000000"/>
                </a:solidFill>
                <a:effectLst/>
                <a:latin typeface="Arial"/>
                <a:ea typeface="Arial"/>
                <a:cs typeface="Arial"/>
                <a:sym typeface="Arial"/>
              </a:rPr>
              <a:t>Antonarakis</a:t>
            </a:r>
            <a:r>
              <a:rPr lang="en-US" sz="1100" b="0" i="0" u="none" strike="noStrike" cap="none" dirty="0">
                <a:solidFill>
                  <a:srgbClr val="000000"/>
                </a:solidFill>
                <a:effectLst/>
                <a:latin typeface="Arial"/>
                <a:ea typeface="Arial"/>
                <a:cs typeface="Arial"/>
                <a:sym typeface="Arial"/>
              </a:rPr>
              <a:t> ES: Novel insights into molecular indicators of response and resistance to modern androgen-axis therapies in prostate cancer. </a:t>
            </a:r>
            <a:r>
              <a:rPr lang="en-US" sz="1100" b="0" i="0" u="none" strike="noStrike" cap="none" dirty="0" err="1">
                <a:solidFill>
                  <a:srgbClr val="000000"/>
                </a:solidFill>
                <a:effectLst/>
                <a:latin typeface="Arial"/>
                <a:ea typeface="Arial"/>
                <a:cs typeface="Arial"/>
                <a:sym typeface="Arial"/>
              </a:rPr>
              <a:t>Curr</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Urol</a:t>
            </a:r>
            <a:r>
              <a:rPr lang="en-US" sz="1100" b="0" i="0" u="none" strike="noStrike" cap="none" dirty="0">
                <a:solidFill>
                  <a:srgbClr val="000000"/>
                </a:solidFill>
                <a:effectLst/>
                <a:latin typeface="Arial"/>
                <a:ea typeface="Arial"/>
                <a:cs typeface="Arial"/>
                <a:sym typeface="Arial"/>
              </a:rPr>
              <a:t> Rep 2016;</a:t>
            </a:r>
            <a:r>
              <a:rPr lang="en-US" sz="1100" b="1" i="0" u="none" strike="noStrike" cap="none" dirty="0">
                <a:solidFill>
                  <a:srgbClr val="000000"/>
                </a:solidFill>
                <a:effectLst/>
                <a:latin typeface="Arial"/>
                <a:ea typeface="Arial"/>
                <a:cs typeface="Arial"/>
                <a:sym typeface="Arial"/>
              </a:rPr>
              <a:t> 17</a:t>
            </a:r>
            <a:r>
              <a:rPr lang="en-US" sz="1100" b="0" i="0" u="none" strike="noStrike" cap="none" dirty="0">
                <a:solidFill>
                  <a:srgbClr val="000000"/>
                </a:solidFill>
                <a:effectLst/>
                <a:latin typeface="Arial"/>
                <a:ea typeface="Arial"/>
                <a:cs typeface="Arial"/>
                <a:sym typeface="Arial"/>
              </a:rPr>
              <a:t>: 29.</a:t>
            </a:r>
          </a:p>
          <a:p>
            <a:pPr marL="228600" lvl="0" indent="-228600" algn="l" rtl="0">
              <a:spcBef>
                <a:spcPts val="0"/>
              </a:spcBef>
              <a:spcAft>
                <a:spcPts val="0"/>
              </a:spcAft>
              <a:buAutoNum type="arabicPeriod"/>
            </a:pPr>
            <a:r>
              <a:rPr lang="en-US" sz="1100" b="0" i="0" u="none" strike="noStrike" cap="none" dirty="0">
                <a:solidFill>
                  <a:srgbClr val="000000"/>
                </a:solidFill>
                <a:effectLst/>
                <a:latin typeface="Arial"/>
                <a:ea typeface="Arial"/>
                <a:cs typeface="Arial"/>
                <a:sym typeface="Arial"/>
              </a:rPr>
              <a:t>Tyrrell CJ, </a:t>
            </a:r>
            <a:r>
              <a:rPr lang="en-US" sz="1100" b="0" i="0" u="none" strike="noStrike" cap="none" dirty="0" err="1">
                <a:solidFill>
                  <a:srgbClr val="000000"/>
                </a:solidFill>
                <a:effectLst/>
                <a:latin typeface="Arial"/>
                <a:ea typeface="Arial"/>
                <a:cs typeface="Arial"/>
                <a:sym typeface="Arial"/>
              </a:rPr>
              <a:t>Kaisary</a:t>
            </a:r>
            <a:r>
              <a:rPr lang="en-US" sz="1100" b="0" i="0" u="none" strike="noStrike" cap="none" dirty="0">
                <a:solidFill>
                  <a:srgbClr val="000000"/>
                </a:solidFill>
                <a:effectLst/>
                <a:latin typeface="Arial"/>
                <a:ea typeface="Arial"/>
                <a:cs typeface="Arial"/>
                <a:sym typeface="Arial"/>
              </a:rPr>
              <a:t> AV, </a:t>
            </a:r>
            <a:r>
              <a:rPr lang="en-US" sz="1100" b="0" i="0" u="none" strike="noStrike" cap="none" dirty="0" err="1">
                <a:solidFill>
                  <a:srgbClr val="000000"/>
                </a:solidFill>
                <a:effectLst/>
                <a:latin typeface="Arial"/>
                <a:ea typeface="Arial"/>
                <a:cs typeface="Arial"/>
                <a:sym typeface="Arial"/>
              </a:rPr>
              <a:t>Iversen</a:t>
            </a:r>
            <a:r>
              <a:rPr lang="en-US" sz="1100" b="0" i="0" u="none" strike="noStrike" cap="none" dirty="0">
                <a:solidFill>
                  <a:srgbClr val="000000"/>
                </a:solidFill>
                <a:effectLst/>
                <a:latin typeface="Arial"/>
                <a:ea typeface="Arial"/>
                <a:cs typeface="Arial"/>
                <a:sym typeface="Arial"/>
              </a:rPr>
              <a:t> P et al: A </a:t>
            </a:r>
            <a:r>
              <a:rPr lang="en-US" sz="1100" b="0" i="0" u="none" strike="noStrike" cap="none" dirty="0" err="1">
                <a:solidFill>
                  <a:srgbClr val="000000"/>
                </a:solidFill>
                <a:effectLst/>
                <a:latin typeface="Arial"/>
                <a:ea typeface="Arial"/>
                <a:cs typeface="Arial"/>
                <a:sym typeface="Arial"/>
              </a:rPr>
              <a:t>randomised</a:t>
            </a:r>
            <a:r>
              <a:rPr lang="en-US" sz="1100" b="0" i="0" u="none" strike="noStrike" cap="none" dirty="0">
                <a:solidFill>
                  <a:srgbClr val="000000"/>
                </a:solidFill>
                <a:effectLst/>
                <a:latin typeface="Arial"/>
                <a:ea typeface="Arial"/>
                <a:cs typeface="Arial"/>
                <a:sym typeface="Arial"/>
              </a:rPr>
              <a:t> comparison of '</a:t>
            </a:r>
            <a:r>
              <a:rPr lang="en-US" sz="1100" b="0" i="0" u="none" strike="noStrike" cap="none" dirty="0" err="1">
                <a:solidFill>
                  <a:srgbClr val="000000"/>
                </a:solidFill>
                <a:effectLst/>
                <a:latin typeface="Arial"/>
                <a:ea typeface="Arial"/>
                <a:cs typeface="Arial"/>
                <a:sym typeface="Arial"/>
              </a:rPr>
              <a:t>Casodex</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bicalutamide</a:t>
            </a:r>
            <a:r>
              <a:rPr lang="en-US" sz="1100" b="0" i="0" u="none" strike="noStrike" cap="none" dirty="0">
                <a:solidFill>
                  <a:srgbClr val="000000"/>
                </a:solidFill>
                <a:effectLst/>
                <a:latin typeface="Arial"/>
                <a:ea typeface="Arial"/>
                <a:cs typeface="Arial"/>
                <a:sym typeface="Arial"/>
              </a:rPr>
              <a:t>) 150 mg monotherapy versus castration in the treatment of metastatic and locally advanced prostate cancer. </a:t>
            </a:r>
            <a:r>
              <a:rPr lang="en-US" sz="1100" b="0" i="0" u="none" strike="noStrike" cap="none" dirty="0" err="1">
                <a:solidFill>
                  <a:srgbClr val="000000"/>
                </a:solidFill>
                <a:effectLst/>
                <a:latin typeface="Arial"/>
                <a:ea typeface="Arial"/>
                <a:cs typeface="Arial"/>
                <a:sym typeface="Arial"/>
              </a:rPr>
              <a:t>Eur</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Urol</a:t>
            </a:r>
            <a:r>
              <a:rPr lang="en-US" sz="1100" b="0" i="0" u="none" strike="noStrike" cap="none" dirty="0">
                <a:solidFill>
                  <a:srgbClr val="000000"/>
                </a:solidFill>
                <a:effectLst/>
                <a:latin typeface="Arial"/>
                <a:ea typeface="Arial"/>
                <a:cs typeface="Arial"/>
                <a:sym typeface="Arial"/>
              </a:rPr>
              <a:t> 1998;</a:t>
            </a:r>
            <a:r>
              <a:rPr lang="en-US" sz="1100" b="1" i="0" u="none" strike="noStrike" cap="none" dirty="0">
                <a:solidFill>
                  <a:srgbClr val="000000"/>
                </a:solidFill>
                <a:effectLst/>
                <a:latin typeface="Arial"/>
                <a:ea typeface="Arial"/>
                <a:cs typeface="Arial"/>
                <a:sym typeface="Arial"/>
              </a:rPr>
              <a:t> 33</a:t>
            </a:r>
            <a:r>
              <a:rPr lang="en-US" sz="1100" b="0" i="0" u="none" strike="noStrike" cap="none" dirty="0">
                <a:solidFill>
                  <a:srgbClr val="000000"/>
                </a:solidFill>
                <a:effectLst/>
                <a:latin typeface="Arial"/>
                <a:ea typeface="Arial"/>
                <a:cs typeface="Arial"/>
                <a:sym typeface="Arial"/>
              </a:rPr>
              <a:t>: 447-56.</a:t>
            </a:r>
          </a:p>
          <a:p>
            <a:pPr marL="228600" lvl="0" indent="-228600" algn="l" rtl="0">
              <a:spcBef>
                <a:spcPts val="0"/>
              </a:spcBef>
              <a:spcAft>
                <a:spcPts val="0"/>
              </a:spcAft>
              <a:buAutoNum type="arabicPeriod"/>
            </a:pPr>
            <a:r>
              <a:rPr lang="en-US" sz="1100" b="0" i="0" u="none" strike="noStrike" cap="none" baseline="0" dirty="0">
                <a:solidFill>
                  <a:srgbClr val="000000"/>
                </a:solidFill>
                <a:latin typeface="Arial"/>
                <a:ea typeface="Arial"/>
                <a:cs typeface="Arial"/>
                <a:sym typeface="Arial"/>
              </a:rPr>
              <a:t>SPARTAN (Study of </a:t>
            </a:r>
            <a:r>
              <a:rPr lang="en-US" sz="1100" b="0" i="0" u="none" strike="noStrike" cap="none" baseline="0" dirty="0" err="1">
                <a:solidFill>
                  <a:srgbClr val="000000"/>
                </a:solidFill>
                <a:latin typeface="Arial"/>
                <a:ea typeface="Arial"/>
                <a:cs typeface="Arial"/>
                <a:sym typeface="Arial"/>
              </a:rPr>
              <a:t>Apalutamide</a:t>
            </a:r>
            <a:r>
              <a:rPr lang="en-US" sz="1100" b="0" i="0" u="none" strike="noStrike" cap="none" baseline="0" dirty="0">
                <a:solidFill>
                  <a:srgbClr val="000000"/>
                </a:solidFill>
                <a:latin typeface="Arial"/>
                <a:ea typeface="Arial"/>
                <a:cs typeface="Arial"/>
                <a:sym typeface="Arial"/>
              </a:rPr>
              <a:t> [ARN-509] in Men With Non-Metastatic Castration-Resistant Prostate Cancer, ClinicalTrials.gov NCT01946204)</a:t>
            </a:r>
            <a:endParaRPr dirty="0"/>
          </a:p>
        </p:txBody>
      </p:sp>
    </p:spTree>
    <p:extLst>
      <p:ext uri="{BB962C8B-B14F-4D97-AF65-F5344CB8AC3E}">
        <p14:creationId xmlns:p14="http://schemas.microsoft.com/office/powerpoint/2010/main" val="20448222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SOURCE: </a:t>
            </a:r>
            <a:r>
              <a:rPr lang="en-US" dirty="0"/>
              <a:t>Janssen USPI </a:t>
            </a:r>
            <a:r>
              <a:rPr lang="en-US" dirty="0" err="1"/>
              <a:t>Erleada</a:t>
            </a:r>
            <a:endParaRPr lang="en-US" dirty="0"/>
          </a:p>
        </p:txBody>
      </p:sp>
      <p:sp>
        <p:nvSpPr>
          <p:cNvPr id="4" name="Slide Number Placeholder 3"/>
          <p:cNvSpPr>
            <a:spLocks noGrp="1"/>
          </p:cNvSpPr>
          <p:nvPr>
            <p:ph type="sldNum" sz="quarter" idx="10"/>
          </p:nvPr>
        </p:nvSpPr>
        <p:spPr/>
        <p:txBody>
          <a:bodyPr/>
          <a:lstStyle/>
          <a:p>
            <a:fld id="{F2EA629F-AB62-554F-982D-994ABCF70947}" type="slidenum">
              <a:rPr lang="en-US" smtClean="0"/>
              <a:t>25</a:t>
            </a:fld>
            <a:endParaRPr lang="en-US"/>
          </a:p>
        </p:txBody>
      </p:sp>
    </p:spTree>
    <p:extLst>
      <p:ext uri="{BB962C8B-B14F-4D97-AF65-F5344CB8AC3E}">
        <p14:creationId xmlns:p14="http://schemas.microsoft.com/office/powerpoint/2010/main" val="8814513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REFERENCE: </a:t>
            </a:r>
            <a:r>
              <a:rPr lang="en-US" sz="1200" b="0" dirty="0">
                <a:solidFill>
                  <a:schemeClr val="accent3"/>
                </a:solidFill>
              </a:rPr>
              <a:t>Prosper </a:t>
            </a:r>
            <a:r>
              <a:rPr lang="en-US" sz="1200" dirty="0">
                <a:solidFill>
                  <a:schemeClr val="accent3"/>
                </a:solidFill>
              </a:rPr>
              <a:t>Hussein 2018 N </a:t>
            </a:r>
            <a:r>
              <a:rPr lang="en-US" sz="1200" dirty="0" err="1">
                <a:solidFill>
                  <a:schemeClr val="accent3"/>
                </a:solidFill>
              </a:rPr>
              <a:t>Engl</a:t>
            </a:r>
            <a:r>
              <a:rPr lang="en-US" sz="1200" dirty="0">
                <a:solidFill>
                  <a:schemeClr val="accent3"/>
                </a:solidFill>
              </a:rPr>
              <a:t> J Med 2018; 378:2465-2474</a:t>
            </a:r>
            <a:r>
              <a:rPr lang="en-US" sz="1200" baseline="0" dirty="0">
                <a:solidFill>
                  <a:schemeClr val="accent3"/>
                </a:solidFill>
              </a:rPr>
              <a:t> </a:t>
            </a:r>
            <a:r>
              <a:rPr lang="en-US" sz="1200" b="0" i="0" kern="1200" dirty="0">
                <a:solidFill>
                  <a:schemeClr val="tx1"/>
                </a:solidFill>
                <a:effectLst/>
                <a:latin typeface="+mn-lt"/>
                <a:ea typeface="+mn-ea"/>
                <a:cs typeface="+mn-cs"/>
              </a:rPr>
              <a:t>Spartan</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Smith</a:t>
            </a:r>
            <a:r>
              <a:rPr lang="en-US" sz="1200" b="0" i="0" kern="1200" baseline="0" dirty="0">
                <a:solidFill>
                  <a:schemeClr val="tx1"/>
                </a:solidFill>
                <a:effectLst/>
                <a:latin typeface="+mn-lt"/>
                <a:ea typeface="+mn-ea"/>
                <a:cs typeface="+mn-cs"/>
              </a:rPr>
              <a:t> et al </a:t>
            </a:r>
            <a:r>
              <a:rPr lang="en-US" sz="1200" b="0" i="0" kern="1200" dirty="0">
                <a:solidFill>
                  <a:schemeClr val="tx1"/>
                </a:solidFill>
                <a:effectLst/>
                <a:latin typeface="+mn-lt"/>
                <a:ea typeface="+mn-ea"/>
                <a:cs typeface="+mn-cs"/>
              </a:rPr>
              <a:t>N </a:t>
            </a:r>
            <a:r>
              <a:rPr lang="en-US" sz="1200" b="0" i="0" kern="1200" dirty="0" err="1">
                <a:solidFill>
                  <a:schemeClr val="tx1"/>
                </a:solidFill>
                <a:effectLst/>
                <a:latin typeface="+mn-lt"/>
                <a:ea typeface="+mn-ea"/>
                <a:cs typeface="+mn-cs"/>
              </a:rPr>
              <a:t>Engl</a:t>
            </a:r>
            <a:r>
              <a:rPr lang="en-US" sz="1200" b="0" i="0" kern="1200" dirty="0">
                <a:solidFill>
                  <a:schemeClr val="tx1"/>
                </a:solidFill>
                <a:effectLst/>
                <a:latin typeface="+mn-lt"/>
                <a:ea typeface="+mn-ea"/>
                <a:cs typeface="+mn-cs"/>
              </a:rPr>
              <a:t> J Med 2018; 378:1408-1418</a:t>
            </a:r>
            <a:endParaRPr lang="en-US" sz="1200" dirty="0">
              <a:solidFill>
                <a:schemeClr val="accent3"/>
              </a:solidFill>
            </a:endParaRPr>
          </a:p>
          <a:p>
            <a:endParaRPr lang="en-US" dirty="0"/>
          </a:p>
        </p:txBody>
      </p:sp>
      <p:sp>
        <p:nvSpPr>
          <p:cNvPr id="4" name="Slide Number Placeholder 3"/>
          <p:cNvSpPr>
            <a:spLocks noGrp="1"/>
          </p:cNvSpPr>
          <p:nvPr>
            <p:ph type="sldNum" sz="quarter" idx="5"/>
          </p:nvPr>
        </p:nvSpPr>
        <p:spPr/>
        <p:txBody>
          <a:bodyPr/>
          <a:lstStyle/>
          <a:p>
            <a:fld id="{F2EA629F-AB62-554F-982D-994ABCF70947}" type="slidenum">
              <a:rPr lang="en-US" smtClean="0"/>
              <a:t>26</a:t>
            </a:fld>
            <a:endParaRPr lang="en-US"/>
          </a:p>
        </p:txBody>
      </p:sp>
    </p:spTree>
    <p:extLst>
      <p:ext uri="{BB962C8B-B14F-4D97-AF65-F5344CB8AC3E}">
        <p14:creationId xmlns:p14="http://schemas.microsoft.com/office/powerpoint/2010/main" val="437505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dirty="0"/>
              <a:t>Reference</a:t>
            </a:r>
            <a:r>
              <a:rPr lang="en-US" baseline="0" dirty="0"/>
              <a:t> not included (70)</a:t>
            </a:r>
          </a:p>
          <a:p>
            <a:pPr marL="228600" lvl="0" indent="-228600" algn="l" rtl="0">
              <a:spcBef>
                <a:spcPts val="0"/>
              </a:spcBef>
              <a:spcAft>
                <a:spcPts val="0"/>
              </a:spcAft>
              <a:buAutoNum type="arabicPeriod"/>
            </a:pPr>
            <a:r>
              <a:rPr lang="en-US" baseline="0" dirty="0"/>
              <a:t>Reference not included (71)</a:t>
            </a:r>
            <a:endParaRPr dirty="0"/>
          </a:p>
        </p:txBody>
      </p:sp>
    </p:spTree>
    <p:extLst>
      <p:ext uri="{BB962C8B-B14F-4D97-AF65-F5344CB8AC3E}">
        <p14:creationId xmlns:p14="http://schemas.microsoft.com/office/powerpoint/2010/main" val="3749606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14241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49699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36332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14536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785909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3397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2707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baseline="0" dirty="0">
                <a:solidFill>
                  <a:srgbClr val="000000"/>
                </a:solidFill>
                <a:latin typeface="Arial"/>
                <a:ea typeface="Arial"/>
                <a:cs typeface="Arial"/>
                <a:sym typeface="Arial"/>
              </a:rPr>
              <a:t>HUGGINS and Hodges found that lowering circulating androgen levels by surgical castration or estrogen therapy could palliate symptoms of advanced PC.</a:t>
            </a:r>
          </a:p>
          <a:p>
            <a:pPr marL="139700" indent="0">
              <a:buNone/>
            </a:pPr>
            <a:endParaRPr lang="en-US" sz="1100" b="0" i="0" u="none" strike="noStrike" cap="none" baseline="0" dirty="0">
              <a:solidFill>
                <a:srgbClr val="000000"/>
              </a:solidFill>
              <a:latin typeface="Arial"/>
              <a:cs typeface="Arial"/>
              <a:sym typeface="Arial"/>
            </a:endParaRPr>
          </a:p>
          <a:p>
            <a:pPr marL="139700" indent="0">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this section, describe how the AR was first discovered and characterized at three laboratories in the 1960s. You need to reproduce the entire figure one with all the antiandrogens after flutamide </a:t>
            </a:r>
            <a:endParaRPr dirty="0"/>
          </a:p>
        </p:txBody>
      </p:sp>
    </p:spTree>
    <p:extLst>
      <p:ext uri="{BB962C8B-B14F-4D97-AF65-F5344CB8AC3E}">
        <p14:creationId xmlns:p14="http://schemas.microsoft.com/office/powerpoint/2010/main" val="16737710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28600" lvl="0" indent="-228600" algn="l" rtl="0">
              <a:spcBef>
                <a:spcPts val="0"/>
              </a:spcBef>
              <a:spcAft>
                <a:spcPts val="0"/>
              </a:spcAft>
              <a:buAutoNum type="arabicPeriod"/>
            </a:pPr>
            <a:r>
              <a:rPr lang="en-US" sz="1100" b="0" i="0" u="none" strike="noStrike" cap="none" dirty="0">
                <a:solidFill>
                  <a:srgbClr val="000000"/>
                </a:solidFill>
                <a:effectLst/>
                <a:latin typeface="Arial"/>
                <a:ea typeface="Arial"/>
                <a:cs typeface="Arial"/>
                <a:sym typeface="Arial"/>
              </a:rPr>
              <a:t>D'Amico AV, Denham JW, Crook J et al: Influence of androgen suppression therapy for prostate cancer on the frequency and timing of fatal myocardial infarctions. J </a:t>
            </a:r>
            <a:r>
              <a:rPr lang="en-US" sz="1100" b="0" i="0" u="none" strike="noStrike" cap="none" dirty="0" err="1">
                <a:solidFill>
                  <a:srgbClr val="000000"/>
                </a:solidFill>
                <a:effectLst/>
                <a:latin typeface="Arial"/>
                <a:ea typeface="Arial"/>
                <a:cs typeface="Arial"/>
                <a:sym typeface="Arial"/>
              </a:rPr>
              <a:t>Clin</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Oncol</a:t>
            </a:r>
            <a:r>
              <a:rPr lang="en-US" sz="1100" b="0" i="0" u="none" strike="noStrike" cap="none" dirty="0">
                <a:solidFill>
                  <a:srgbClr val="000000"/>
                </a:solidFill>
                <a:effectLst/>
                <a:latin typeface="Arial"/>
                <a:ea typeface="Arial"/>
                <a:cs typeface="Arial"/>
                <a:sym typeface="Arial"/>
              </a:rPr>
              <a:t> 2007;</a:t>
            </a:r>
            <a:r>
              <a:rPr lang="en-US" sz="1100" b="1" i="0" u="none" strike="noStrike" cap="none" dirty="0">
                <a:solidFill>
                  <a:srgbClr val="000000"/>
                </a:solidFill>
                <a:effectLst/>
                <a:latin typeface="Arial"/>
                <a:ea typeface="Arial"/>
                <a:cs typeface="Arial"/>
                <a:sym typeface="Arial"/>
              </a:rPr>
              <a:t> 25</a:t>
            </a:r>
            <a:r>
              <a:rPr lang="en-US" sz="1100" b="0" i="0" u="none" strike="noStrike" cap="none" dirty="0">
                <a:solidFill>
                  <a:srgbClr val="000000"/>
                </a:solidFill>
                <a:effectLst/>
                <a:latin typeface="Arial"/>
                <a:ea typeface="Arial"/>
                <a:cs typeface="Arial"/>
                <a:sym typeface="Arial"/>
              </a:rPr>
              <a:t>: 2420-5.</a:t>
            </a:r>
          </a:p>
          <a:p>
            <a:pPr marL="228600" lvl="0" indent="-228600" algn="l" rtl="0">
              <a:spcBef>
                <a:spcPts val="0"/>
              </a:spcBef>
              <a:spcAft>
                <a:spcPts val="0"/>
              </a:spcAft>
              <a:buAutoNum type="arabicPeriod"/>
            </a:pPr>
            <a:r>
              <a:rPr lang="en-US" sz="1100" b="0" i="0" u="none" strike="noStrike" cap="none" dirty="0">
                <a:solidFill>
                  <a:srgbClr val="000000"/>
                </a:solidFill>
                <a:effectLst/>
                <a:latin typeface="Arial"/>
                <a:ea typeface="Arial"/>
                <a:cs typeface="Arial"/>
                <a:sym typeface="Arial"/>
              </a:rPr>
              <a:t>Shipley WU, </a:t>
            </a:r>
            <a:r>
              <a:rPr lang="en-US" sz="1100" b="0" i="0" u="none" strike="noStrike" cap="none" dirty="0" err="1">
                <a:solidFill>
                  <a:srgbClr val="000000"/>
                </a:solidFill>
                <a:effectLst/>
                <a:latin typeface="Arial"/>
                <a:ea typeface="Arial"/>
                <a:cs typeface="Arial"/>
                <a:sym typeface="Arial"/>
              </a:rPr>
              <a:t>Seiferheld</a:t>
            </a:r>
            <a:r>
              <a:rPr lang="en-US" sz="1100" b="0" i="0" u="none" strike="noStrike" cap="none" dirty="0">
                <a:solidFill>
                  <a:srgbClr val="000000"/>
                </a:solidFill>
                <a:effectLst/>
                <a:latin typeface="Arial"/>
                <a:ea typeface="Arial"/>
                <a:cs typeface="Arial"/>
                <a:sym typeface="Arial"/>
              </a:rPr>
              <a:t> W, </a:t>
            </a:r>
            <a:r>
              <a:rPr lang="en-US" sz="1100" b="0" i="0" u="none" strike="noStrike" cap="none" dirty="0" err="1">
                <a:solidFill>
                  <a:srgbClr val="000000"/>
                </a:solidFill>
                <a:effectLst/>
                <a:latin typeface="Arial"/>
                <a:ea typeface="Arial"/>
                <a:cs typeface="Arial"/>
                <a:sym typeface="Arial"/>
              </a:rPr>
              <a:t>Lukka</a:t>
            </a:r>
            <a:r>
              <a:rPr lang="en-US" sz="1100" b="0" i="0" u="none" strike="noStrike" cap="none" dirty="0">
                <a:solidFill>
                  <a:srgbClr val="000000"/>
                </a:solidFill>
                <a:effectLst/>
                <a:latin typeface="Arial"/>
                <a:ea typeface="Arial"/>
                <a:cs typeface="Arial"/>
                <a:sym typeface="Arial"/>
              </a:rPr>
              <a:t> HR et al: Radiation with or without antiandrogen therapy in recurrent prostate cancer. N </a:t>
            </a:r>
            <a:r>
              <a:rPr lang="en-US" sz="1100" b="0" i="0" u="none" strike="noStrike" cap="none" dirty="0" err="1">
                <a:solidFill>
                  <a:srgbClr val="000000"/>
                </a:solidFill>
                <a:effectLst/>
                <a:latin typeface="Arial"/>
                <a:ea typeface="Arial"/>
                <a:cs typeface="Arial"/>
                <a:sym typeface="Arial"/>
              </a:rPr>
              <a:t>Engl</a:t>
            </a:r>
            <a:r>
              <a:rPr lang="en-US" sz="1100" b="0" i="0" u="none" strike="noStrike" cap="none" dirty="0">
                <a:solidFill>
                  <a:srgbClr val="000000"/>
                </a:solidFill>
                <a:effectLst/>
                <a:latin typeface="Arial"/>
                <a:ea typeface="Arial"/>
                <a:cs typeface="Arial"/>
                <a:sym typeface="Arial"/>
              </a:rPr>
              <a:t> J Med 2017;</a:t>
            </a:r>
            <a:r>
              <a:rPr lang="en-US" sz="1100" b="1" i="0" u="none" strike="noStrike" cap="none" dirty="0">
                <a:solidFill>
                  <a:srgbClr val="000000"/>
                </a:solidFill>
                <a:effectLst/>
                <a:latin typeface="Arial"/>
                <a:ea typeface="Arial"/>
                <a:cs typeface="Arial"/>
                <a:sym typeface="Arial"/>
              </a:rPr>
              <a:t> 376</a:t>
            </a:r>
            <a:r>
              <a:rPr lang="en-US" sz="1100" b="0" i="0" u="none" strike="noStrike" cap="none" dirty="0">
                <a:solidFill>
                  <a:srgbClr val="000000"/>
                </a:solidFill>
                <a:effectLst/>
                <a:latin typeface="Arial"/>
                <a:ea typeface="Arial"/>
                <a:cs typeface="Arial"/>
                <a:sym typeface="Arial"/>
              </a:rPr>
              <a:t>: 417-28. </a:t>
            </a:r>
            <a:endParaRPr dirty="0"/>
          </a:p>
        </p:txBody>
      </p:sp>
    </p:spTree>
    <p:extLst>
      <p:ext uri="{BB962C8B-B14F-4D97-AF65-F5344CB8AC3E}">
        <p14:creationId xmlns:p14="http://schemas.microsoft.com/office/powerpoint/2010/main" val="827962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3"/>
                </a:solidFill>
              </a:rPr>
              <a:t>SOURCE: </a:t>
            </a:r>
            <a:r>
              <a:rPr lang="en-US" sz="1200" b="0" dirty="0">
                <a:solidFill>
                  <a:schemeClr val="accent3"/>
                </a:solidFill>
              </a:rPr>
              <a:t>modified from </a:t>
            </a:r>
            <a:r>
              <a:rPr lang="en-US" sz="1200" dirty="0">
                <a:solidFill>
                  <a:schemeClr val="accent3"/>
                </a:solidFill>
              </a:rPr>
              <a:t>Nature Publishing Group https://</a:t>
            </a:r>
            <a:r>
              <a:rPr lang="en-US" sz="1200" dirty="0" err="1">
                <a:solidFill>
                  <a:schemeClr val="accent3"/>
                </a:solidFill>
              </a:rPr>
              <a:t>www.nature.com</a:t>
            </a:r>
            <a:r>
              <a:rPr lang="en-US" sz="1200" dirty="0">
                <a:solidFill>
                  <a:schemeClr val="accent3"/>
                </a:solidFill>
              </a:rPr>
              <a:t>/articles/ncpuro0604/figures/4</a:t>
            </a:r>
          </a:p>
          <a:p>
            <a:endParaRPr lang="en-US" dirty="0"/>
          </a:p>
        </p:txBody>
      </p:sp>
      <p:sp>
        <p:nvSpPr>
          <p:cNvPr id="4" name="Slide Number Placeholder 3"/>
          <p:cNvSpPr>
            <a:spLocks noGrp="1"/>
          </p:cNvSpPr>
          <p:nvPr>
            <p:ph type="sldNum" sz="quarter" idx="10"/>
          </p:nvPr>
        </p:nvSpPr>
        <p:spPr/>
        <p:txBody>
          <a:bodyPr/>
          <a:lstStyle/>
          <a:p>
            <a:fld id="{F2EA629F-AB62-554F-982D-994ABCF70947}" type="slidenum">
              <a:rPr lang="en-US" smtClean="0"/>
              <a:t>7</a:t>
            </a:fld>
            <a:endParaRPr lang="en-US"/>
          </a:p>
        </p:txBody>
      </p:sp>
    </p:spTree>
    <p:extLst>
      <p:ext uri="{BB962C8B-B14F-4D97-AF65-F5344CB8AC3E}">
        <p14:creationId xmlns:p14="http://schemas.microsoft.com/office/powerpoint/2010/main" val="320328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B2954BA6-8CB1-1E40-B594-87D8A8A35137}" type="slidenum">
              <a:rPr lang="en-US"/>
              <a:pPr/>
              <a:t>8</a:t>
            </a:fld>
            <a:endParaRPr lang="en-US"/>
          </a:p>
        </p:txBody>
      </p:sp>
      <p:sp>
        <p:nvSpPr>
          <p:cNvPr id="39939" name="Rectangle 2"/>
          <p:cNvSpPr>
            <a:spLocks noGrp="1" noRot="1" noChangeAspect="1" noChangeArrowheads="1" noTextEdit="1"/>
          </p:cNvSpPr>
          <p:nvPr>
            <p:ph type="sldImg"/>
          </p:nvPr>
        </p:nvSpPr>
        <p:spPr bwMode="auto">
          <a:xfrm>
            <a:off x="-3975100" y="223838"/>
            <a:ext cx="14801850" cy="8326437"/>
          </a:xfrm>
          <a:noFill/>
          <a:ln>
            <a:solidFill>
              <a:srgbClr val="000000"/>
            </a:solidFill>
            <a:miter lim="800000"/>
            <a:headEnd/>
            <a:tailEnd/>
          </a:ln>
        </p:spPr>
      </p:sp>
      <p:sp>
        <p:nvSpPr>
          <p:cNvPr id="39940" name="Rectangle 3"/>
          <p:cNvSpPr>
            <a:spLocks noGrp="1" noChangeArrowheads="1"/>
          </p:cNvSpPr>
          <p:nvPr>
            <p:ph type="body" idx="1"/>
          </p:nvPr>
        </p:nvSpPr>
        <p:spPr bwMode="auto">
          <a:xfrm>
            <a:off x="896938" y="4359275"/>
            <a:ext cx="5076825" cy="4133850"/>
          </a:xfrm>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Times New Roman" charset="0"/>
              </a:rPr>
              <a:t>SOURCE: </a:t>
            </a:r>
            <a:r>
              <a:rPr lang="en-US" dirty="0">
                <a:latin typeface="Times New Roman" charset="0"/>
              </a:rPr>
              <a:t>Dr. ED Crawford</a:t>
            </a:r>
          </a:p>
          <a:p>
            <a:endParaRPr lang="en-US" dirty="0">
              <a:latin typeface="Times New Roman" charset="0"/>
            </a:endParaRPr>
          </a:p>
        </p:txBody>
      </p:sp>
    </p:spTree>
    <p:extLst>
      <p:ext uri="{BB962C8B-B14F-4D97-AF65-F5344CB8AC3E}">
        <p14:creationId xmlns:p14="http://schemas.microsoft.com/office/powerpoint/2010/main" val="358567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5719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rot="10800000">
            <a:off x="-150" y="4156675"/>
            <a:ext cx="9144000" cy="276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150" y="0"/>
            <a:ext cx="9144000" cy="41568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685800" y="2525225"/>
            <a:ext cx="5309700" cy="1159800"/>
          </a:xfrm>
          <a:prstGeom prst="rect">
            <a:avLst/>
          </a:prstGeom>
        </p:spPr>
        <p:txBody>
          <a:bodyPr spcFirstLastPara="1" wrap="square" lIns="91425" tIns="91425" rIns="91425" bIns="91425" anchor="b" anchorCtr="0"/>
          <a:lstStyle>
            <a:lvl1pPr lvl="0">
              <a:spcBef>
                <a:spcPts val="0"/>
              </a:spcBef>
              <a:spcAft>
                <a:spcPts val="0"/>
              </a:spcAft>
              <a:buClr>
                <a:srgbClr val="FFFFFF"/>
              </a:buClr>
              <a:buSzPts val="6000"/>
              <a:buNone/>
              <a:defRPr sz="6000">
                <a:solidFill>
                  <a:srgbClr val="FFFFFF"/>
                </a:solidFill>
              </a:defRPr>
            </a:lvl1pPr>
            <a:lvl2pPr lvl="1">
              <a:spcBef>
                <a:spcPts val="0"/>
              </a:spcBef>
              <a:spcAft>
                <a:spcPts val="0"/>
              </a:spcAft>
              <a:buClr>
                <a:srgbClr val="FFFFFF"/>
              </a:buClr>
              <a:buSzPts val="6000"/>
              <a:buNone/>
              <a:defRPr sz="6000">
                <a:solidFill>
                  <a:srgbClr val="FFFFFF"/>
                </a:solidFill>
              </a:defRPr>
            </a:lvl2pPr>
            <a:lvl3pPr lvl="2">
              <a:spcBef>
                <a:spcPts val="0"/>
              </a:spcBef>
              <a:spcAft>
                <a:spcPts val="0"/>
              </a:spcAft>
              <a:buClr>
                <a:srgbClr val="FFFFFF"/>
              </a:buClr>
              <a:buSzPts val="6000"/>
              <a:buNone/>
              <a:defRPr sz="6000">
                <a:solidFill>
                  <a:srgbClr val="FFFFFF"/>
                </a:solidFill>
              </a:defRPr>
            </a:lvl3pPr>
            <a:lvl4pPr lvl="3">
              <a:spcBef>
                <a:spcPts val="0"/>
              </a:spcBef>
              <a:spcAft>
                <a:spcPts val="0"/>
              </a:spcAft>
              <a:buClr>
                <a:srgbClr val="FFFFFF"/>
              </a:buClr>
              <a:buSzPts val="6000"/>
              <a:buNone/>
              <a:defRPr sz="6000">
                <a:solidFill>
                  <a:srgbClr val="FFFFFF"/>
                </a:solidFill>
              </a:defRPr>
            </a:lvl4pPr>
            <a:lvl5pPr lvl="4">
              <a:spcBef>
                <a:spcPts val="0"/>
              </a:spcBef>
              <a:spcAft>
                <a:spcPts val="0"/>
              </a:spcAft>
              <a:buClr>
                <a:srgbClr val="FFFFFF"/>
              </a:buClr>
              <a:buSzPts val="6000"/>
              <a:buNone/>
              <a:defRPr sz="6000">
                <a:solidFill>
                  <a:srgbClr val="FFFFFF"/>
                </a:solidFill>
              </a:defRPr>
            </a:lvl5pPr>
            <a:lvl6pPr lvl="5">
              <a:spcBef>
                <a:spcPts val="0"/>
              </a:spcBef>
              <a:spcAft>
                <a:spcPts val="0"/>
              </a:spcAft>
              <a:buClr>
                <a:srgbClr val="FFFFFF"/>
              </a:buClr>
              <a:buSzPts val="6000"/>
              <a:buNone/>
              <a:defRPr sz="6000">
                <a:solidFill>
                  <a:srgbClr val="FFFFFF"/>
                </a:solidFill>
              </a:defRPr>
            </a:lvl6pPr>
            <a:lvl7pPr lvl="6">
              <a:spcBef>
                <a:spcPts val="0"/>
              </a:spcBef>
              <a:spcAft>
                <a:spcPts val="0"/>
              </a:spcAft>
              <a:buClr>
                <a:srgbClr val="FFFFFF"/>
              </a:buClr>
              <a:buSzPts val="6000"/>
              <a:buNone/>
              <a:defRPr sz="6000">
                <a:solidFill>
                  <a:srgbClr val="FFFFFF"/>
                </a:solidFill>
              </a:defRPr>
            </a:lvl7pPr>
            <a:lvl8pPr lvl="7">
              <a:spcBef>
                <a:spcPts val="0"/>
              </a:spcBef>
              <a:spcAft>
                <a:spcPts val="0"/>
              </a:spcAft>
              <a:buClr>
                <a:srgbClr val="FFFFFF"/>
              </a:buClr>
              <a:buSzPts val="6000"/>
              <a:buNone/>
              <a:defRPr sz="6000">
                <a:solidFill>
                  <a:srgbClr val="FFFFFF"/>
                </a:solidFill>
              </a:defRPr>
            </a:lvl8pPr>
            <a:lvl9pPr lvl="8">
              <a:spcBef>
                <a:spcPts val="0"/>
              </a:spcBef>
              <a:spcAft>
                <a:spcPts val="0"/>
              </a:spcAft>
              <a:buClr>
                <a:srgbClr val="FFFFFF"/>
              </a:buClr>
              <a:buSzPts val="6000"/>
              <a:buNone/>
              <a:defRPr sz="6000">
                <a:solidFill>
                  <a:srgbClr val="FFFFFF"/>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p:nvPr/>
        </p:nvSpPr>
        <p:spPr>
          <a:xfrm rot="10800000">
            <a:off x="-150" y="3082200"/>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flipH="1">
            <a:off x="-150" y="0"/>
            <a:ext cx="9144000" cy="30822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ctrTitle"/>
          </p:nvPr>
        </p:nvSpPr>
        <p:spPr>
          <a:xfrm>
            <a:off x="685800" y="1907659"/>
            <a:ext cx="5008200" cy="10452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a:endParaRPr/>
          </a:p>
        </p:txBody>
      </p:sp>
      <p:sp>
        <p:nvSpPr>
          <p:cNvPr id="17" name="Google Shape;17;p3"/>
          <p:cNvSpPr txBox="1">
            <a:spLocks noGrp="1"/>
          </p:cNvSpPr>
          <p:nvPr>
            <p:ph type="subTitle" idx="1"/>
          </p:nvPr>
        </p:nvSpPr>
        <p:spPr>
          <a:xfrm>
            <a:off x="685800" y="3082250"/>
            <a:ext cx="5008200" cy="687600"/>
          </a:xfrm>
          <a:prstGeom prst="rect">
            <a:avLst/>
          </a:prstGeom>
        </p:spPr>
        <p:txBody>
          <a:bodyPr spcFirstLastPara="1" wrap="square" lIns="91425" tIns="91425" rIns="91425" bIns="91425" anchor="ctr" anchorCtr="0"/>
          <a:lstStyle>
            <a:lvl1pPr lvl="0" rtl="0">
              <a:spcBef>
                <a:spcPts val="0"/>
              </a:spcBef>
              <a:spcAft>
                <a:spcPts val="0"/>
              </a:spcAft>
              <a:buClr>
                <a:srgbClr val="415665"/>
              </a:buClr>
              <a:buSzPts val="1800"/>
              <a:buNone/>
              <a:defRPr sz="1800"/>
            </a:lvl1pPr>
            <a:lvl2pPr lvl="1" rtl="0">
              <a:spcBef>
                <a:spcPts val="0"/>
              </a:spcBef>
              <a:spcAft>
                <a:spcPts val="0"/>
              </a:spcAft>
              <a:buClr>
                <a:srgbClr val="415665"/>
              </a:buClr>
              <a:buSzPts val="1800"/>
              <a:buNone/>
              <a:defRPr sz="1800"/>
            </a:lvl2pPr>
            <a:lvl3pPr lvl="2" rtl="0">
              <a:spcBef>
                <a:spcPts val="0"/>
              </a:spcBef>
              <a:spcAft>
                <a:spcPts val="0"/>
              </a:spcAft>
              <a:buClr>
                <a:srgbClr val="415665"/>
              </a:buClr>
              <a:buSzPts val="1800"/>
              <a:buNone/>
              <a:defRPr sz="1800"/>
            </a:lvl3pPr>
            <a:lvl4pPr lvl="3" rtl="0">
              <a:spcBef>
                <a:spcPts val="0"/>
              </a:spcBef>
              <a:spcAft>
                <a:spcPts val="0"/>
              </a:spcAft>
              <a:buClr>
                <a:srgbClr val="415665"/>
              </a:buClr>
              <a:buSzPts val="1800"/>
              <a:buNone/>
              <a:defRPr/>
            </a:lvl4pPr>
            <a:lvl5pPr lvl="4" rtl="0">
              <a:spcBef>
                <a:spcPts val="0"/>
              </a:spcBef>
              <a:spcAft>
                <a:spcPts val="0"/>
              </a:spcAft>
              <a:buClr>
                <a:srgbClr val="415665"/>
              </a:buClr>
              <a:buSzPts val="1800"/>
              <a:buNone/>
              <a:defRPr/>
            </a:lvl5pPr>
            <a:lvl6pPr lvl="5" rtl="0">
              <a:spcBef>
                <a:spcPts val="0"/>
              </a:spcBef>
              <a:spcAft>
                <a:spcPts val="0"/>
              </a:spcAft>
              <a:buClr>
                <a:srgbClr val="415665"/>
              </a:buClr>
              <a:buSzPts val="1800"/>
              <a:buNone/>
              <a:defRPr/>
            </a:lvl6pPr>
            <a:lvl7pPr lvl="6" rtl="0">
              <a:spcBef>
                <a:spcPts val="0"/>
              </a:spcBef>
              <a:spcAft>
                <a:spcPts val="0"/>
              </a:spcAft>
              <a:buClr>
                <a:srgbClr val="415665"/>
              </a:buClr>
              <a:buSzPts val="1800"/>
              <a:buNone/>
              <a:defRPr/>
            </a:lvl7pPr>
            <a:lvl8pPr lvl="7" rtl="0">
              <a:spcBef>
                <a:spcPts val="0"/>
              </a:spcBef>
              <a:spcAft>
                <a:spcPts val="0"/>
              </a:spcAft>
              <a:buClr>
                <a:srgbClr val="415665"/>
              </a:buClr>
              <a:buSzPts val="1800"/>
              <a:buNone/>
              <a:defRPr/>
            </a:lvl8pPr>
            <a:lvl9pPr lvl="8" rtl="0">
              <a:spcBef>
                <a:spcPts val="0"/>
              </a:spcBef>
              <a:spcAft>
                <a:spcPts val="0"/>
              </a:spcAft>
              <a:buClr>
                <a:srgbClr val="415665"/>
              </a:buClr>
              <a:buSzPts val="1800"/>
              <a:buNone/>
              <a:defRPr/>
            </a:lvl9pPr>
          </a:lstStyle>
          <a:p>
            <a:endParaRPr/>
          </a:p>
        </p:txBody>
      </p:sp>
      <p:sp>
        <p:nvSpPr>
          <p:cNvPr id="18" name="Google Shape;18;p3"/>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9"/>
        <p:cNvGrpSpPr/>
        <p:nvPr/>
      </p:nvGrpSpPr>
      <p:grpSpPr>
        <a:xfrm>
          <a:off x="0" y="0"/>
          <a:ext cx="0" cy="0"/>
          <a:chOff x="0" y="0"/>
          <a:chExt cx="0" cy="0"/>
        </a:xfrm>
      </p:grpSpPr>
      <p:sp>
        <p:nvSpPr>
          <p:cNvPr id="20" name="Google Shape;20;p4"/>
          <p:cNvSpPr/>
          <p:nvPr/>
        </p:nvSpPr>
        <p:spPr>
          <a:xfrm rot="10800000">
            <a:off x="-150" y="3769825"/>
            <a:ext cx="9144000" cy="6876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flipH="1">
            <a:off x="-150" y="0"/>
            <a:ext cx="9144000" cy="37698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body" idx="1"/>
          </p:nvPr>
        </p:nvSpPr>
        <p:spPr>
          <a:xfrm>
            <a:off x="1616475" y="0"/>
            <a:ext cx="5910900" cy="3769800"/>
          </a:xfrm>
          <a:prstGeom prst="rect">
            <a:avLst/>
          </a:prstGeom>
        </p:spPr>
        <p:txBody>
          <a:bodyPr spcFirstLastPara="1" wrap="square" lIns="91425" tIns="91425" rIns="91425" bIns="91425" anchor="ctr" anchorCtr="0"/>
          <a:lstStyle>
            <a:lvl1pPr marL="457200" lvl="0" indent="-419100" algn="ctr" rtl="0">
              <a:spcBef>
                <a:spcPts val="600"/>
              </a:spcBef>
              <a:spcAft>
                <a:spcPts val="0"/>
              </a:spcAft>
              <a:buClr>
                <a:srgbClr val="FFFFFF"/>
              </a:buClr>
              <a:buSzPts val="3000"/>
              <a:buChar char="▹"/>
              <a:defRPr i="1">
                <a:solidFill>
                  <a:srgbClr val="FFFFFF"/>
                </a:solidFill>
              </a:defRPr>
            </a:lvl1pPr>
            <a:lvl2pPr marL="914400" lvl="1" indent="-381000" algn="ctr" rtl="0">
              <a:spcBef>
                <a:spcPts val="0"/>
              </a:spcBef>
              <a:spcAft>
                <a:spcPts val="0"/>
              </a:spcAft>
              <a:buClr>
                <a:srgbClr val="FFFFFF"/>
              </a:buClr>
              <a:buSzPts val="2400"/>
              <a:buChar char="▸"/>
              <a:defRPr i="1">
                <a:solidFill>
                  <a:srgbClr val="FFFFFF"/>
                </a:solidFill>
              </a:defRPr>
            </a:lvl2pPr>
            <a:lvl3pPr marL="1371600" lvl="2" indent="-381000" algn="ctr" rtl="0">
              <a:spcBef>
                <a:spcPts val="0"/>
              </a:spcBef>
              <a:spcAft>
                <a:spcPts val="0"/>
              </a:spcAft>
              <a:buClr>
                <a:srgbClr val="FFFFFF"/>
              </a:buClr>
              <a:buSzPts val="2400"/>
              <a:buChar char="⬩"/>
              <a:defRPr i="1">
                <a:solidFill>
                  <a:srgbClr val="FFFFFF"/>
                </a:solidFill>
              </a:defRPr>
            </a:lvl3pPr>
            <a:lvl4pPr marL="1828800" lvl="3" indent="-342900" algn="ctr" rtl="0">
              <a:spcBef>
                <a:spcPts val="0"/>
              </a:spcBef>
              <a:spcAft>
                <a:spcPts val="0"/>
              </a:spcAft>
              <a:buClr>
                <a:srgbClr val="FFFFFF"/>
              </a:buClr>
              <a:buSzPts val="1800"/>
              <a:buChar char="⬞"/>
              <a:defRPr i="1">
                <a:solidFill>
                  <a:srgbClr val="FFFFFF"/>
                </a:solidFill>
              </a:defRPr>
            </a:lvl4pPr>
            <a:lvl5pPr marL="2286000" lvl="4" indent="-342900" algn="ctr" rtl="0">
              <a:spcBef>
                <a:spcPts val="0"/>
              </a:spcBef>
              <a:spcAft>
                <a:spcPts val="0"/>
              </a:spcAft>
              <a:buClr>
                <a:srgbClr val="FFFFFF"/>
              </a:buClr>
              <a:buSzPts val="1800"/>
              <a:buChar char="○"/>
              <a:defRPr i="1">
                <a:solidFill>
                  <a:srgbClr val="FFFFFF"/>
                </a:solidFill>
              </a:defRPr>
            </a:lvl5pPr>
            <a:lvl6pPr marL="2743200" lvl="5" indent="-342900" algn="ctr" rtl="0">
              <a:spcBef>
                <a:spcPts val="0"/>
              </a:spcBef>
              <a:spcAft>
                <a:spcPts val="0"/>
              </a:spcAft>
              <a:buClr>
                <a:srgbClr val="FFFFFF"/>
              </a:buClr>
              <a:buSzPts val="1800"/>
              <a:buChar char="■"/>
              <a:defRPr i="1">
                <a:solidFill>
                  <a:srgbClr val="FFFFFF"/>
                </a:solidFill>
              </a:defRPr>
            </a:lvl6pPr>
            <a:lvl7pPr marL="3200400" lvl="6" indent="-342900" algn="ctr" rtl="0">
              <a:spcBef>
                <a:spcPts val="0"/>
              </a:spcBef>
              <a:spcAft>
                <a:spcPts val="0"/>
              </a:spcAft>
              <a:buClr>
                <a:srgbClr val="FFFFFF"/>
              </a:buClr>
              <a:buSzPts val="1800"/>
              <a:buChar char="●"/>
              <a:defRPr i="1">
                <a:solidFill>
                  <a:srgbClr val="FFFFFF"/>
                </a:solidFill>
              </a:defRPr>
            </a:lvl7pPr>
            <a:lvl8pPr marL="3657600" lvl="7" indent="-342900" algn="ctr" rtl="0">
              <a:spcBef>
                <a:spcPts val="0"/>
              </a:spcBef>
              <a:spcAft>
                <a:spcPts val="0"/>
              </a:spcAft>
              <a:buClr>
                <a:srgbClr val="FFFFFF"/>
              </a:buClr>
              <a:buSzPts val="1800"/>
              <a:buChar char="○"/>
              <a:defRPr i="1">
                <a:solidFill>
                  <a:srgbClr val="FFFFFF"/>
                </a:solidFill>
              </a:defRPr>
            </a:lvl8pPr>
            <a:lvl9pPr marL="4114800" lvl="8" indent="-342900" algn="ctr">
              <a:spcBef>
                <a:spcPts val="0"/>
              </a:spcBef>
              <a:spcAft>
                <a:spcPts val="0"/>
              </a:spcAft>
              <a:buClr>
                <a:srgbClr val="FFFFFF"/>
              </a:buClr>
              <a:buSzPts val="1800"/>
              <a:buChar char="■"/>
              <a:defRPr i="1">
                <a:solidFill>
                  <a:srgbClr val="FFFFFF"/>
                </a:solidFill>
              </a:defRPr>
            </a:lvl9pPr>
          </a:lstStyle>
          <a:p>
            <a:endParaRPr/>
          </a:p>
        </p:txBody>
      </p:sp>
      <p:sp>
        <p:nvSpPr>
          <p:cNvPr id="23" name="Google Shape;23;p4"/>
          <p:cNvSpPr txBox="1"/>
          <p:nvPr/>
        </p:nvSpPr>
        <p:spPr>
          <a:xfrm>
            <a:off x="3593400" y="367052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0DB7C4"/>
                </a:solidFill>
              </a:rPr>
              <a:t>”</a:t>
            </a:r>
            <a:endParaRPr sz="7200" b="1">
              <a:solidFill>
                <a:srgbClr val="0DB7C4"/>
              </a:solidFill>
            </a:endParaRPr>
          </a:p>
        </p:txBody>
      </p:sp>
      <p:sp>
        <p:nvSpPr>
          <p:cNvPr id="24" name="Google Shape;24;p4"/>
          <p:cNvSpPr txBox="1">
            <a:spLocks noGrp="1"/>
          </p:cNvSpPr>
          <p:nvPr>
            <p:ph type="sldNum" idx="12"/>
          </p:nvPr>
        </p:nvSpPr>
        <p:spPr>
          <a:xfrm>
            <a:off x="-75" y="3420000"/>
            <a:ext cx="669600" cy="1723500"/>
          </a:xfrm>
          <a:prstGeom prst="rect">
            <a:avLst/>
          </a:prstGeom>
        </p:spPr>
        <p:txBody>
          <a:bodyPr spcFirstLastPara="1" wrap="square" lIns="91425" tIns="91425" rIns="91425" bIns="91425" anchor="b" anchorCtr="0">
            <a:noAutofit/>
          </a:bodyPr>
          <a:lstStyle>
            <a:lvl1pPr lvl="0" rtl="0">
              <a:buNone/>
              <a:defRPr>
                <a:solidFill>
                  <a:srgbClr val="0DB7C4"/>
                </a:solidFill>
              </a:defRPr>
            </a:lvl1pPr>
            <a:lvl2pPr lvl="1" rtl="0">
              <a:buNone/>
              <a:defRPr>
                <a:solidFill>
                  <a:srgbClr val="0DB7C4"/>
                </a:solidFill>
              </a:defRPr>
            </a:lvl2pPr>
            <a:lvl3pPr lvl="2" rtl="0">
              <a:buNone/>
              <a:defRPr>
                <a:solidFill>
                  <a:srgbClr val="0DB7C4"/>
                </a:solidFill>
              </a:defRPr>
            </a:lvl3pPr>
            <a:lvl4pPr lvl="3" rtl="0">
              <a:buNone/>
              <a:defRPr>
                <a:solidFill>
                  <a:srgbClr val="0DB7C4"/>
                </a:solidFill>
              </a:defRPr>
            </a:lvl4pPr>
            <a:lvl5pPr lvl="4" rtl="0">
              <a:buNone/>
              <a:defRPr>
                <a:solidFill>
                  <a:srgbClr val="0DB7C4"/>
                </a:solidFill>
              </a:defRPr>
            </a:lvl5pPr>
            <a:lvl6pPr lvl="5" rtl="0">
              <a:buNone/>
              <a:defRPr>
                <a:solidFill>
                  <a:srgbClr val="0DB7C4"/>
                </a:solidFill>
              </a:defRPr>
            </a:lvl6pPr>
            <a:lvl7pPr lvl="6" rtl="0">
              <a:buNone/>
              <a:defRPr>
                <a:solidFill>
                  <a:srgbClr val="0DB7C4"/>
                </a:solidFill>
              </a:defRPr>
            </a:lvl7pPr>
            <a:lvl8pPr lvl="7" rtl="0">
              <a:buNone/>
              <a:defRPr>
                <a:solidFill>
                  <a:srgbClr val="0DB7C4"/>
                </a:solidFill>
              </a:defRPr>
            </a:lvl8pPr>
            <a:lvl9pPr lvl="8" rtl="0">
              <a:buNone/>
              <a:defRPr>
                <a:solidFill>
                  <a:srgbClr val="0DB7C4"/>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9" name="Google Shape;29;p5"/>
          <p:cNvSpPr txBox="1">
            <a:spLocks noGrp="1"/>
          </p:cNvSpPr>
          <p:nvPr>
            <p:ph type="body" idx="1"/>
          </p:nvPr>
        </p:nvSpPr>
        <p:spPr>
          <a:xfrm>
            <a:off x="844425" y="1538075"/>
            <a:ext cx="5169000" cy="33879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30" name="Google Shape;30;p5"/>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sp>
        <p:nvSpPr>
          <p:cNvPr id="32" name="Google Shape;32;p6"/>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5" name="Google Shape;35;p6"/>
          <p:cNvSpPr txBox="1">
            <a:spLocks noGrp="1"/>
          </p:cNvSpPr>
          <p:nvPr>
            <p:ph type="body" idx="1"/>
          </p:nvPr>
        </p:nvSpPr>
        <p:spPr>
          <a:xfrm>
            <a:off x="844425"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3818123" y="1534257"/>
            <a:ext cx="2804700" cy="33216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sz="2400"/>
            </a:lvl1pPr>
            <a:lvl2pPr lvl="1">
              <a:buNone/>
              <a:defRPr sz="2400"/>
            </a:lvl2pPr>
            <a:lvl3pPr lvl="2">
              <a:buNone/>
              <a:defRPr sz="2400"/>
            </a:lvl3pPr>
            <a:lvl4pPr lvl="3">
              <a:buNone/>
              <a:defRPr sz="2400"/>
            </a:lvl4pPr>
            <a:lvl5pPr lvl="4">
              <a:buNone/>
              <a:defRPr sz="2400"/>
            </a:lvl5pPr>
            <a:lvl6pPr lvl="5">
              <a:buNone/>
              <a:defRPr sz="2400"/>
            </a:lvl6pPr>
            <a:lvl7pPr lvl="6">
              <a:buNone/>
              <a:defRPr sz="2400"/>
            </a:lvl7pPr>
            <a:lvl8pPr lvl="7">
              <a:buNone/>
              <a:defRPr sz="2400"/>
            </a:lvl8pPr>
            <a:lvl9pPr lvl="8">
              <a:buNone/>
              <a:defRPr sz="2400"/>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8"/>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8"/>
          <p:cNvSpPr txBox="1">
            <a:spLocks noGrp="1"/>
          </p:cNvSpPr>
          <p:nvPr>
            <p:ph type="title"/>
          </p:nvPr>
        </p:nvSpPr>
        <p:spPr>
          <a:xfrm>
            <a:off x="844425" y="5598"/>
            <a:ext cx="3552600" cy="11400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50" name="Google Shape;50;p8"/>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1"/>
          <p:cNvSpPr/>
          <p:nvPr/>
        </p:nvSpPr>
        <p:spPr>
          <a:xfrm flipH="1">
            <a:off x="-75" y="0"/>
            <a:ext cx="669600" cy="5143500"/>
          </a:xfrm>
          <a:prstGeom prst="rect">
            <a:avLst/>
          </a:prstGeom>
          <a:solidFill>
            <a:srgbClr val="000000">
              <a:alpha val="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flipH="1">
            <a:off x="-75" y="0"/>
            <a:ext cx="669600" cy="1140000"/>
          </a:xfrm>
          <a:prstGeom prst="rect">
            <a:avLst/>
          </a:prstGeom>
          <a:solidFill>
            <a:srgbClr val="0DB7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txBox="1">
            <a:spLocks noGrp="1"/>
          </p:cNvSpPr>
          <p:nvPr>
            <p:ph type="sldNum" idx="12"/>
          </p:nvPr>
        </p:nvSpPr>
        <p:spPr>
          <a:xfrm>
            <a:off x="-75" y="0"/>
            <a:ext cx="669600" cy="1140000"/>
          </a:xfrm>
          <a:prstGeom prst="rect">
            <a:avLst/>
          </a:prstGeom>
        </p:spPr>
        <p:txBody>
          <a:bodyPr spcFirstLastPara="1" wrap="square" lIns="91425" tIns="91425" rIns="91425" bIns="91425"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00100" y="476778"/>
            <a:ext cx="7543800" cy="76144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lvl1pPr>
              <a:defRPr b="0" i="0">
                <a:latin typeface="+mj-lt"/>
                <a:cs typeface="Calibri Light" panose="020F0302020204030204" pitchFamily="34" charset="0"/>
              </a:defRPr>
            </a:lvl1pPr>
            <a:lvl2pPr>
              <a:defRPr b="0" i="0">
                <a:latin typeface="+mj-lt"/>
                <a:cs typeface="Calibri Light" panose="020F0302020204030204" pitchFamily="34" charset="0"/>
              </a:defRPr>
            </a:lvl2pPr>
            <a:lvl3pPr>
              <a:defRPr b="0" i="0">
                <a:latin typeface="+mj-lt"/>
                <a:cs typeface="Calibri Light" panose="020F0302020204030204" pitchFamily="34" charset="0"/>
              </a:defRPr>
            </a:lvl3pPr>
            <a:lvl4pPr>
              <a:defRPr b="0" i="0">
                <a:latin typeface="+mj-lt"/>
                <a:cs typeface="Calibri Light" panose="020F0302020204030204" pitchFamily="34" charset="0"/>
              </a:defRPr>
            </a:lvl4pPr>
            <a:lvl5pPr>
              <a:defRPr b="0" i="0">
                <a:latin typeface="+mj-lt"/>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384301"/>
            <a:ext cx="3703320" cy="3017520"/>
          </a:xfrm>
        </p:spPr>
        <p:txBody>
          <a:bodyPr/>
          <a:lstStyle>
            <a:lvl1pPr>
              <a:defRPr b="0" i="0">
                <a:latin typeface="+mj-lt"/>
                <a:cs typeface="Calibri Light" panose="020F0302020204030204" pitchFamily="34" charset="0"/>
              </a:defRPr>
            </a:lvl1pPr>
            <a:lvl2pPr>
              <a:defRPr b="0" i="0">
                <a:latin typeface="+mj-lt"/>
                <a:cs typeface="Calibri Light" panose="020F0302020204030204" pitchFamily="34" charset="0"/>
              </a:defRPr>
            </a:lvl2pPr>
            <a:lvl3pPr>
              <a:defRPr b="0" i="0">
                <a:latin typeface="+mj-lt"/>
                <a:cs typeface="Calibri Light" panose="020F0302020204030204" pitchFamily="34" charset="0"/>
              </a:defRPr>
            </a:lvl3pPr>
            <a:lvl4pPr>
              <a:defRPr b="0" i="0">
                <a:latin typeface="+mj-lt"/>
                <a:cs typeface="Calibri Light" panose="020F0302020204030204" pitchFamily="34" charset="0"/>
              </a:defRPr>
            </a:lvl4pPr>
            <a:lvl5pPr>
              <a:defRPr b="0" i="0">
                <a:latin typeface="+mj-lt"/>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488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758F7A-DCD6-FB45-85D8-0255709BD78E}"/>
              </a:ext>
            </a:extLst>
          </p:cNvPr>
          <p:cNvPicPr>
            <a:picLocks noChangeAspect="1"/>
          </p:cNvPicPr>
          <p:nvPr userDrawn="1"/>
        </p:nvPicPr>
        <p:blipFill>
          <a:blip r:embed="rId2"/>
          <a:stretch>
            <a:fillRect/>
          </a:stretch>
        </p:blipFill>
        <p:spPr>
          <a:xfrm>
            <a:off x="6014803" y="1098616"/>
            <a:ext cx="3129197" cy="4044884"/>
          </a:xfrm>
          <a:prstGeom prst="rect">
            <a:avLst/>
          </a:prstGeom>
        </p:spPr>
      </p:pic>
      <p:sp>
        <p:nvSpPr>
          <p:cNvPr id="2" name="Title 1"/>
          <p:cNvSpPr>
            <a:spLocks noGrp="1"/>
          </p:cNvSpPr>
          <p:nvPr>
            <p:ph type="title"/>
          </p:nvPr>
        </p:nvSpPr>
        <p:spPr>
          <a:xfrm>
            <a:off x="800100" y="461814"/>
            <a:ext cx="7543800" cy="834778"/>
          </a:xfrm>
        </p:spPr>
        <p:txBody>
          <a:bodyPr anchor="t">
            <a:normAutofit/>
          </a:bodyPr>
          <a:lstStyle>
            <a:lvl1pPr marL="0" algn="ctr">
              <a:lnSpc>
                <a:spcPct val="95000"/>
              </a:lnSpc>
              <a:defRPr sz="2550">
                <a:solidFill>
                  <a:schemeClr val="tx2"/>
                </a:solidFill>
                <a:latin typeface="Times New Roman" charset="0"/>
                <a:ea typeface="Times New Roman" charset="0"/>
                <a:cs typeface="Times New Roman" charset="0"/>
              </a:defRPr>
            </a:lvl1pPr>
          </a:lstStyle>
          <a:p>
            <a:r>
              <a:rPr lang="en-US" dirty="0"/>
              <a:t>Click to edit Master title style</a:t>
            </a:r>
          </a:p>
        </p:txBody>
      </p:sp>
      <p:sp>
        <p:nvSpPr>
          <p:cNvPr id="3" name="Content Placeholder 2"/>
          <p:cNvSpPr>
            <a:spLocks noGrp="1"/>
          </p:cNvSpPr>
          <p:nvPr>
            <p:ph idx="1" hasCustomPrompt="1"/>
          </p:nvPr>
        </p:nvSpPr>
        <p:spPr>
          <a:xfrm>
            <a:off x="1618060" y="1384301"/>
            <a:ext cx="6748700" cy="3017520"/>
          </a:xfrm>
        </p:spPr>
        <p:txBody>
          <a:bodyPr>
            <a:normAutofit/>
          </a:bodyPr>
          <a:lstStyle>
            <a:lvl1pPr marL="136922" indent="-127397">
              <a:lnSpc>
                <a:spcPct val="98000"/>
              </a:lnSpc>
              <a:spcAft>
                <a:spcPts val="0"/>
              </a:spcAft>
              <a:buFont typeface="Arial" charset="0"/>
              <a:buChar char="•"/>
              <a:tabLst/>
              <a:defRPr sz="1800" b="0" i="0">
                <a:solidFill>
                  <a:schemeClr val="tx2"/>
                </a:solidFill>
                <a:latin typeface="+mj-lt"/>
                <a:cs typeface="Calibri Light" panose="020F0302020204030204" pitchFamily="34" charset="0"/>
              </a:defRPr>
            </a:lvl1pPr>
            <a:lvl2pPr marL="345281" indent="-165497">
              <a:lnSpc>
                <a:spcPct val="98000"/>
              </a:lnSpc>
              <a:spcBef>
                <a:spcPts val="0"/>
              </a:spcBef>
              <a:buFont typeface=".AppleSystemUIFont" charset="-120"/>
              <a:buChar char="–"/>
              <a:tabLst/>
              <a:defRPr sz="1500" b="0" i="0">
                <a:solidFill>
                  <a:schemeClr val="tx2"/>
                </a:solidFill>
                <a:latin typeface="+mj-lt"/>
                <a:cs typeface="Calibri Light" panose="020F0302020204030204" pitchFamily="34" charset="0"/>
              </a:defRPr>
            </a:lvl2pPr>
            <a:lvl3pPr marL="390525" indent="-102394">
              <a:lnSpc>
                <a:spcPct val="98000"/>
              </a:lnSpc>
              <a:buFont typeface="Arial" charset="0"/>
              <a:buChar char="•"/>
              <a:tabLst/>
              <a:defRPr sz="1200" b="0" i="0">
                <a:solidFill>
                  <a:schemeClr val="tx2"/>
                </a:solidFill>
                <a:latin typeface="+mj-lt"/>
                <a:cs typeface="Calibri Light" panose="020F0302020204030204" pitchFamily="34" charset="0"/>
              </a:defRPr>
            </a:lvl3pPr>
            <a:lvl4pPr marL="562356" indent="-137160">
              <a:lnSpc>
                <a:spcPct val="98000"/>
              </a:lnSpc>
              <a:buFont typeface=".AppleSystemUIFont" charset="-120"/>
              <a:buChar char="–"/>
              <a:defRPr sz="1200" b="0" i="0">
                <a:solidFill>
                  <a:schemeClr val="tx2"/>
                </a:solidFill>
                <a:latin typeface="+mj-lt"/>
                <a:cs typeface="Calibri Light" panose="020F0302020204030204" pitchFamily="34" charset="0"/>
              </a:defRPr>
            </a:lvl4pPr>
            <a:lvl5pPr marL="699516" indent="-137160">
              <a:lnSpc>
                <a:spcPct val="98000"/>
              </a:lnSpc>
              <a:buFont typeface="Arial" charset="0"/>
              <a:buChar char="•"/>
              <a:defRPr sz="1200" b="0" i="0">
                <a:solidFill>
                  <a:schemeClr val="tx2"/>
                </a:solidFill>
                <a:latin typeface="+mj-lt"/>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p:cNvCxnSpPr/>
          <p:nvPr userDrawn="1"/>
        </p:nvCxnSpPr>
        <p:spPr>
          <a:xfrm flipV="1">
            <a:off x="8883216" y="301116"/>
            <a:ext cx="260785" cy="1"/>
          </a:xfrm>
          <a:prstGeom prst="line">
            <a:avLst/>
          </a:prstGeom>
          <a:ln w="19050">
            <a:solidFill>
              <a:srgbClr val="F63945"/>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0" y="4915468"/>
            <a:ext cx="407194" cy="0"/>
          </a:xfrm>
          <a:prstGeom prst="line">
            <a:avLst/>
          </a:prstGeom>
          <a:ln w="19050">
            <a:solidFill>
              <a:srgbClr val="F63945"/>
            </a:solidFill>
            <a:tailEnd type="oval"/>
          </a:ln>
        </p:spPr>
        <p:style>
          <a:lnRef idx="1">
            <a:schemeClr val="accent1"/>
          </a:lnRef>
          <a:fillRef idx="0">
            <a:schemeClr val="accent1"/>
          </a:fillRef>
          <a:effectRef idx="0">
            <a:schemeClr val="accent1"/>
          </a:effectRef>
          <a:fontRef idx="minor">
            <a:schemeClr val="tx1"/>
          </a:fontRef>
        </p:style>
      </p:cxnSp>
      <p:sp>
        <p:nvSpPr>
          <p:cNvPr id="14" name="Oval 13"/>
          <p:cNvSpPr/>
          <p:nvPr userDrawn="1"/>
        </p:nvSpPr>
        <p:spPr>
          <a:xfrm>
            <a:off x="8666292" y="191310"/>
            <a:ext cx="241043" cy="241043"/>
          </a:xfrm>
          <a:prstGeom prst="ellipse">
            <a:avLst/>
          </a:prstGeom>
          <a:solidFill>
            <a:srgbClr val="F6394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 rtlCol="0" anchor="ctr"/>
          <a:lstStyle/>
          <a:p>
            <a:pPr algn="ctr"/>
            <a:fld id="{598411CB-2598-D641-8469-60FBBC41BBB7}" type="slidenum">
              <a:rPr lang="en-US" sz="900" smtClean="0">
                <a:latin typeface="Times New Roman" charset="0"/>
                <a:ea typeface="Times New Roman" charset="0"/>
                <a:cs typeface="Times New Roman" charset="0"/>
              </a:rPr>
              <a:t>‹#›</a:t>
            </a:fld>
            <a:endParaRPr lang="en-US" sz="9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952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44425" y="5598"/>
            <a:ext cx="3552600" cy="11400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1pPr>
            <a:lvl2pPr lvl="1">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2pPr>
            <a:lvl3pPr lvl="2">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3pPr>
            <a:lvl4pPr lvl="3">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4pPr>
            <a:lvl5pPr lvl="4">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5pPr>
            <a:lvl6pPr lvl="5">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6pPr>
            <a:lvl7pPr lvl="6">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7pPr>
            <a:lvl8pPr lvl="7">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8pPr>
            <a:lvl9pPr lvl="8">
              <a:spcBef>
                <a:spcPts val="0"/>
              </a:spcBef>
              <a:spcAft>
                <a:spcPts val="0"/>
              </a:spcAft>
              <a:buClr>
                <a:srgbClr val="0DB7C4"/>
              </a:buClr>
              <a:buSzPts val="2400"/>
              <a:buFont typeface="Dosis"/>
              <a:buNone/>
              <a:defRPr sz="2400">
                <a:solidFill>
                  <a:srgbClr val="0DB7C4"/>
                </a:solidFill>
                <a:latin typeface="Dosis"/>
                <a:ea typeface="Dosis"/>
                <a:cs typeface="Dosis"/>
                <a:sym typeface="Dosis"/>
              </a:defRPr>
            </a:lvl9pPr>
          </a:lstStyle>
          <a:p>
            <a:endParaRPr/>
          </a:p>
        </p:txBody>
      </p:sp>
      <p:sp>
        <p:nvSpPr>
          <p:cNvPr id="7" name="Google Shape;7;p1"/>
          <p:cNvSpPr txBox="1">
            <a:spLocks noGrp="1"/>
          </p:cNvSpPr>
          <p:nvPr>
            <p:ph type="body" idx="1"/>
          </p:nvPr>
        </p:nvSpPr>
        <p:spPr>
          <a:xfrm>
            <a:off x="844425" y="1538075"/>
            <a:ext cx="5169000" cy="3387900"/>
          </a:xfrm>
          <a:prstGeom prst="rect">
            <a:avLst/>
          </a:prstGeom>
          <a:noFill/>
          <a:ln>
            <a:noFill/>
          </a:ln>
        </p:spPr>
        <p:txBody>
          <a:bodyPr spcFirstLastPara="1" wrap="square" lIns="91425" tIns="91425" rIns="91425" bIns="91425" anchor="t" anchorCtr="0"/>
          <a:lstStyle>
            <a:lvl1pPr marL="457200" lvl="0" indent="-419100">
              <a:spcBef>
                <a:spcPts val="600"/>
              </a:spcBef>
              <a:spcAft>
                <a:spcPts val="0"/>
              </a:spcAft>
              <a:buClr>
                <a:srgbClr val="0DB7C4"/>
              </a:buClr>
              <a:buSzPts val="3000"/>
              <a:buFont typeface="Source Sans Pro"/>
              <a:buChar char="▹"/>
              <a:defRPr sz="3000">
                <a:solidFill>
                  <a:srgbClr val="415665"/>
                </a:solidFill>
                <a:latin typeface="Source Sans Pro"/>
                <a:ea typeface="Source Sans Pro"/>
                <a:cs typeface="Source Sans Pro"/>
                <a:sym typeface="Source Sans Pro"/>
              </a:defRPr>
            </a:lvl1pPr>
            <a:lvl2pPr marL="914400" lvl="1"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2pPr>
            <a:lvl3pPr marL="1371600" lvl="2" indent="-381000">
              <a:spcBef>
                <a:spcPts val="0"/>
              </a:spcBef>
              <a:spcAft>
                <a:spcPts val="0"/>
              </a:spcAft>
              <a:buClr>
                <a:srgbClr val="0DB7C4"/>
              </a:buClr>
              <a:buSzPts val="2400"/>
              <a:buFont typeface="Source Sans Pro"/>
              <a:buChar char="⬩"/>
              <a:defRPr sz="2400">
                <a:solidFill>
                  <a:srgbClr val="415665"/>
                </a:solidFill>
                <a:latin typeface="Source Sans Pro"/>
                <a:ea typeface="Source Sans Pro"/>
                <a:cs typeface="Source Sans Pro"/>
                <a:sym typeface="Source Sans Pro"/>
              </a:defRPr>
            </a:lvl3pPr>
            <a:lvl4pPr marL="1828800" lvl="3"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4pPr>
            <a:lvl5pPr marL="2286000" lvl="4"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5pPr>
            <a:lvl6pPr marL="2743200" lvl="5"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6pPr>
            <a:lvl7pPr marL="3200400" lvl="6"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7pPr>
            <a:lvl8pPr marL="3657600" lvl="7"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8pPr>
            <a:lvl9pPr marL="4114800" lvl="8" indent="-342900">
              <a:spcBef>
                <a:spcPts val="0"/>
              </a:spcBef>
              <a:spcAft>
                <a:spcPts val="0"/>
              </a:spcAft>
              <a:buClr>
                <a:srgbClr val="0DB7C4"/>
              </a:buClr>
              <a:buSzPts val="1800"/>
              <a:buFont typeface="Source Sans Pro"/>
              <a:buChar char="■"/>
              <a:defRPr sz="1800">
                <a:solidFill>
                  <a:srgbClr val="415665"/>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75" y="0"/>
            <a:ext cx="669600" cy="1140000"/>
          </a:xfrm>
          <a:prstGeom prst="rect">
            <a:avLst/>
          </a:prstGeom>
          <a:noFill/>
          <a:ln>
            <a:noFill/>
          </a:ln>
        </p:spPr>
        <p:txBody>
          <a:bodyPr spcFirstLastPara="1" wrap="square" lIns="91425" tIns="91425" rIns="91425" bIns="91425" anchor="b" anchorCtr="0">
            <a:noAutofit/>
          </a:bodyPr>
          <a:lstStyle>
            <a:lvl1pPr lvl="0" algn="ctr" rtl="0">
              <a:buNone/>
              <a:defRPr sz="2400">
                <a:solidFill>
                  <a:srgbClr val="FFFFFF"/>
                </a:solidFill>
                <a:latin typeface="Dosis"/>
                <a:ea typeface="Dosis"/>
                <a:cs typeface="Dosis"/>
                <a:sym typeface="Dosis"/>
              </a:defRPr>
            </a:lvl1pPr>
            <a:lvl2pPr lvl="1" algn="ctr" rtl="0">
              <a:buNone/>
              <a:defRPr sz="2400">
                <a:solidFill>
                  <a:srgbClr val="FFFFFF"/>
                </a:solidFill>
                <a:latin typeface="Dosis"/>
                <a:ea typeface="Dosis"/>
                <a:cs typeface="Dosis"/>
                <a:sym typeface="Dosis"/>
              </a:defRPr>
            </a:lvl2pPr>
            <a:lvl3pPr lvl="2" algn="ctr" rtl="0">
              <a:buNone/>
              <a:defRPr sz="2400">
                <a:solidFill>
                  <a:srgbClr val="FFFFFF"/>
                </a:solidFill>
                <a:latin typeface="Dosis"/>
                <a:ea typeface="Dosis"/>
                <a:cs typeface="Dosis"/>
                <a:sym typeface="Dosis"/>
              </a:defRPr>
            </a:lvl3pPr>
            <a:lvl4pPr lvl="3" algn="ctr" rtl="0">
              <a:buNone/>
              <a:defRPr sz="2400">
                <a:solidFill>
                  <a:srgbClr val="FFFFFF"/>
                </a:solidFill>
                <a:latin typeface="Dosis"/>
                <a:ea typeface="Dosis"/>
                <a:cs typeface="Dosis"/>
                <a:sym typeface="Dosis"/>
              </a:defRPr>
            </a:lvl4pPr>
            <a:lvl5pPr lvl="4" algn="ctr" rtl="0">
              <a:buNone/>
              <a:defRPr sz="2400">
                <a:solidFill>
                  <a:srgbClr val="FFFFFF"/>
                </a:solidFill>
                <a:latin typeface="Dosis"/>
                <a:ea typeface="Dosis"/>
                <a:cs typeface="Dosis"/>
                <a:sym typeface="Dosis"/>
              </a:defRPr>
            </a:lvl5pPr>
            <a:lvl6pPr lvl="5" algn="ctr" rtl="0">
              <a:buNone/>
              <a:defRPr sz="2400">
                <a:solidFill>
                  <a:srgbClr val="FFFFFF"/>
                </a:solidFill>
                <a:latin typeface="Dosis"/>
                <a:ea typeface="Dosis"/>
                <a:cs typeface="Dosis"/>
                <a:sym typeface="Dosis"/>
              </a:defRPr>
            </a:lvl6pPr>
            <a:lvl7pPr lvl="6" algn="ctr" rtl="0">
              <a:buNone/>
              <a:defRPr sz="2400">
                <a:solidFill>
                  <a:srgbClr val="FFFFFF"/>
                </a:solidFill>
                <a:latin typeface="Dosis"/>
                <a:ea typeface="Dosis"/>
                <a:cs typeface="Dosis"/>
                <a:sym typeface="Dosis"/>
              </a:defRPr>
            </a:lvl7pPr>
            <a:lvl8pPr lvl="7" algn="ctr" rtl="0">
              <a:buNone/>
              <a:defRPr sz="2400">
                <a:solidFill>
                  <a:srgbClr val="FFFFFF"/>
                </a:solidFill>
                <a:latin typeface="Dosis"/>
                <a:ea typeface="Dosis"/>
                <a:cs typeface="Dosis"/>
                <a:sym typeface="Dosis"/>
              </a:defRPr>
            </a:lvl8pPr>
            <a:lvl9pPr lvl="8" algn="ctr" rtl="0">
              <a:buNone/>
              <a:defRPr sz="2400">
                <a:solidFill>
                  <a:srgbClr val="FFFFFF"/>
                </a:solidFill>
                <a:latin typeface="Dosis"/>
                <a:ea typeface="Dosis"/>
                <a:cs typeface="Dosis"/>
                <a:sym typeface="Dosis"/>
              </a:defRPr>
            </a:lvl9pPr>
          </a:lstStyle>
          <a:p>
            <a:pPr marL="0" lvl="0" indent="0" algn="ctr" rtl="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2306F265-C0D2-134F-92DE-2550E9514E91}"/>
              </a:ext>
            </a:extLst>
          </p:cNvPr>
          <p:cNvPicPr>
            <a:picLocks noChangeAspect="1"/>
          </p:cNvPicPr>
          <p:nvPr userDrawn="1"/>
        </p:nvPicPr>
        <p:blipFill>
          <a:blip r:embed="rId11"/>
          <a:stretch>
            <a:fillRect/>
          </a:stretch>
        </p:blipFill>
        <p:spPr>
          <a:xfrm>
            <a:off x="67393" y="4288651"/>
            <a:ext cx="527792" cy="674494"/>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9" r:id="rId8"/>
    <p:sldLayoutId id="2147483660"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22.emf"/></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2.jpg"/><Relationship Id="rId3" Type="http://schemas.openxmlformats.org/officeDocument/2006/relationships/image" Target="../media/image4.png"/><Relationship Id="rId7" Type="http://schemas.openxmlformats.org/officeDocument/2006/relationships/image" Target="../media/image8.jp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g"/><Relationship Id="rId11" Type="http://schemas.openxmlformats.org/officeDocument/2006/relationships/image" Target="../media/image3.png"/><Relationship Id="rId5" Type="http://schemas.openxmlformats.org/officeDocument/2006/relationships/image" Target="../media/image6.jpeg"/><Relationship Id="rId15" Type="http://schemas.openxmlformats.org/officeDocument/2006/relationships/image" Target="../media/image14.jpg"/><Relationship Id="rId10" Type="http://schemas.openxmlformats.org/officeDocument/2006/relationships/image" Target="../media/image10.jpg"/><Relationship Id="rId4" Type="http://schemas.openxmlformats.org/officeDocument/2006/relationships/image" Target="../media/image5.jpeg"/><Relationship Id="rId9" Type="http://schemas.microsoft.com/office/2007/relationships/hdphoto" Target="../media/hdphoto1.wdp"/><Relationship Id="rId1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comments" Target="../comments/comment2.xml"/><Relationship Id="rId5" Type="http://schemas.openxmlformats.org/officeDocument/2006/relationships/image" Target="../media/image6.jpeg"/><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2" name="Google Shape;72;p12"/>
          <p:cNvSpPr txBox="1">
            <a:spLocks noGrp="1"/>
          </p:cNvSpPr>
          <p:nvPr>
            <p:ph type="ctrTitle"/>
          </p:nvPr>
        </p:nvSpPr>
        <p:spPr>
          <a:xfrm>
            <a:off x="685800" y="2654615"/>
            <a:ext cx="5547732" cy="1159800"/>
          </a:xfrm>
          <a:prstGeom prst="rect">
            <a:avLst/>
          </a:prstGeom>
        </p:spPr>
        <p:txBody>
          <a:bodyPr spcFirstLastPara="1" wrap="square" lIns="91425" tIns="91425" rIns="91425" bIns="91425" anchor="b" anchorCtr="0">
            <a:noAutofit/>
          </a:bodyPr>
          <a:lstStyle/>
          <a:p>
            <a:r>
              <a:rPr lang="en-US" sz="4400" dirty="0">
                <a:latin typeface="Arial" panose="020B0604020202020204" pitchFamily="34" charset="0"/>
                <a:cs typeface="Arial" panose="020B0604020202020204" pitchFamily="34" charset="0"/>
              </a:rPr>
              <a:t>Androgen Receptor Targeted Treatments of Prostate Cancer:</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35 Years of Progress with Antiandrogens</a:t>
            </a:r>
            <a:endParaRPr sz="4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F7C933C-FF7A-407A-B4CC-6F4916B3A4AA}"/>
              </a:ext>
            </a:extLst>
          </p:cNvPr>
          <p:cNvSpPr txBox="1"/>
          <p:nvPr/>
        </p:nvSpPr>
        <p:spPr>
          <a:xfrm>
            <a:off x="685799" y="4226944"/>
            <a:ext cx="8201713" cy="954107"/>
          </a:xfrm>
          <a:prstGeom prst="rect">
            <a:avLst/>
          </a:prstGeom>
          <a:noFill/>
        </p:spPr>
        <p:txBody>
          <a:bodyPr wrap="square" rtlCol="0">
            <a:spAutoFit/>
          </a:bodyPr>
          <a:lstStyle/>
          <a:p>
            <a:r>
              <a:rPr lang="en-US" b="1" dirty="0">
                <a:latin typeface="Source Sans Pro" panose="020B0503030403020204" pitchFamily="34" charset="0"/>
                <a:ea typeface="Source Sans Pro" panose="020B0503030403020204" pitchFamily="34" charset="0"/>
              </a:rPr>
              <a:t>E. David Crawford</a:t>
            </a:r>
            <a:r>
              <a:rPr lang="en-US" dirty="0">
                <a:latin typeface="Source Sans Pro" panose="020B0503030403020204" pitchFamily="34" charset="0"/>
                <a:ea typeface="Source Sans Pro" panose="020B0503030403020204" pitchFamily="34" charset="0"/>
              </a:rPr>
              <a:t>, Paul F. </a:t>
            </a:r>
            <a:r>
              <a:rPr lang="en-US" dirty="0" err="1">
                <a:latin typeface="Source Sans Pro" panose="020B0503030403020204" pitchFamily="34" charset="0"/>
                <a:ea typeface="Source Sans Pro" panose="020B0503030403020204" pitchFamily="34" charset="0"/>
              </a:rPr>
              <a:t>Schellhammer</a:t>
            </a:r>
            <a:r>
              <a:rPr lang="en-US" dirty="0">
                <a:latin typeface="Source Sans Pro" panose="020B0503030403020204" pitchFamily="34" charset="0"/>
                <a:ea typeface="Source Sans Pro" panose="020B0503030403020204" pitchFamily="34" charset="0"/>
              </a:rPr>
              <a:t>, David G. McLeod, Judd W. </a:t>
            </a:r>
            <a:r>
              <a:rPr lang="en-US" dirty="0" err="1">
                <a:latin typeface="Source Sans Pro" panose="020B0503030403020204" pitchFamily="34" charset="0"/>
                <a:ea typeface="Source Sans Pro" panose="020B0503030403020204" pitchFamily="34" charset="0"/>
              </a:rPr>
              <a:t>Moul</a:t>
            </a:r>
            <a:r>
              <a:rPr lang="en-US" dirty="0">
                <a:latin typeface="Source Sans Pro" panose="020B0503030403020204" pitchFamily="34" charset="0"/>
                <a:ea typeface="Source Sans Pro" panose="020B0503030403020204" pitchFamily="34" charset="0"/>
              </a:rPr>
              <a:t>,</a:t>
            </a:r>
          </a:p>
          <a:p>
            <a:r>
              <a:rPr lang="en-US" dirty="0">
                <a:latin typeface="Source Sans Pro" panose="020B0503030403020204" pitchFamily="34" charset="0"/>
                <a:ea typeface="Source Sans Pro" panose="020B0503030403020204" pitchFamily="34" charset="0"/>
              </a:rPr>
              <a:t>Celestia S. </a:t>
            </a:r>
            <a:r>
              <a:rPr lang="en-US" dirty="0" err="1">
                <a:latin typeface="Source Sans Pro" panose="020B0503030403020204" pitchFamily="34" charset="0"/>
                <a:ea typeface="Source Sans Pro" panose="020B0503030403020204" pitchFamily="34" charset="0"/>
              </a:rPr>
              <a:t>Higano</a:t>
            </a:r>
            <a:r>
              <a:rPr lang="en-US" dirty="0">
                <a:latin typeface="Source Sans Pro" panose="020B0503030403020204" pitchFamily="34" charset="0"/>
                <a:ea typeface="Source Sans Pro" panose="020B0503030403020204" pitchFamily="34" charset="0"/>
              </a:rPr>
              <a:t>, Neal Shore, Louis Denis, Peter Iversen, Mario A. Eisenberger</a:t>
            </a:r>
          </a:p>
          <a:p>
            <a:r>
              <a:rPr lang="en-US" dirty="0">
                <a:latin typeface="Source Sans Pro" panose="020B0503030403020204" pitchFamily="34" charset="0"/>
                <a:ea typeface="Source Sans Pro" panose="020B0503030403020204" pitchFamily="34" charset="0"/>
              </a:rPr>
              <a:t>and Fernand </a:t>
            </a:r>
            <a:r>
              <a:rPr lang="en-US" dirty="0" err="1">
                <a:latin typeface="Source Sans Pro" panose="020B0503030403020204" pitchFamily="34" charset="0"/>
                <a:ea typeface="Source Sans Pro" panose="020B0503030403020204" pitchFamily="34" charset="0"/>
              </a:rPr>
              <a:t>Labrie</a:t>
            </a:r>
            <a:endParaRPr lang="en-US" dirty="0">
              <a:latin typeface="Source Sans Pro" panose="020B0503030403020204" pitchFamily="34" charset="0"/>
              <a:ea typeface="Source Sans Pro" panose="020B0503030403020204" pitchFamily="34" charset="0"/>
            </a:endParaRPr>
          </a:p>
          <a:p>
            <a:endParaRPr lang="en-US" dirty="0">
              <a:latin typeface="Source Sans Pro" panose="020B0503030403020204" pitchFamily="34" charset="0"/>
              <a:ea typeface="Source Sans Pro" panose="020B0503030403020204" pitchFamily="34" charset="0"/>
            </a:endParaRPr>
          </a:p>
        </p:txBody>
      </p:sp>
      <p:sp>
        <p:nvSpPr>
          <p:cNvPr id="2" name="TextBox 1">
            <a:extLst>
              <a:ext uri="{FF2B5EF4-FFF2-40B4-BE49-F238E27FC236}">
                <a16:creationId xmlns:a16="http://schemas.microsoft.com/office/drawing/2014/main" id="{8D4FB285-8AD8-9D41-9FE2-56A875A3C044}"/>
              </a:ext>
            </a:extLst>
          </p:cNvPr>
          <p:cNvSpPr txBox="1"/>
          <p:nvPr/>
        </p:nvSpPr>
        <p:spPr>
          <a:xfrm>
            <a:off x="5915988" y="437323"/>
            <a:ext cx="2929838" cy="307777"/>
          </a:xfrm>
          <a:prstGeom prst="rect">
            <a:avLst/>
          </a:prstGeom>
          <a:noFill/>
        </p:spPr>
        <p:txBody>
          <a:bodyPr wrap="square" rtlCol="0">
            <a:spAutoFit/>
          </a:bodyPr>
          <a:lstStyle/>
          <a:p>
            <a:endParaRPr lang="en-US" dirty="0"/>
          </a:p>
        </p:txBody>
      </p:sp>
      <p:pic>
        <p:nvPicPr>
          <p:cNvPr id="6" name="Picture 5">
            <a:extLst>
              <a:ext uri="{FF2B5EF4-FFF2-40B4-BE49-F238E27FC236}">
                <a16:creationId xmlns:a16="http://schemas.microsoft.com/office/drawing/2014/main" id="{866412E7-FB4B-7A48-880F-400584E57FC9}"/>
              </a:ext>
            </a:extLst>
          </p:cNvPr>
          <p:cNvPicPr>
            <a:picLocks noChangeAspect="1"/>
          </p:cNvPicPr>
          <p:nvPr/>
        </p:nvPicPr>
        <p:blipFill>
          <a:blip r:embed="rId3"/>
          <a:stretch>
            <a:fillRect/>
          </a:stretch>
        </p:blipFill>
        <p:spPr>
          <a:xfrm>
            <a:off x="6438900" y="965514"/>
            <a:ext cx="1762813" cy="1970203"/>
          </a:xfrm>
          <a:prstGeom prst="rect">
            <a:avLst/>
          </a:prstGeom>
        </p:spPr>
      </p:pic>
      <p:sp>
        <p:nvSpPr>
          <p:cNvPr id="8" name="TextBox 7">
            <a:extLst>
              <a:ext uri="{FF2B5EF4-FFF2-40B4-BE49-F238E27FC236}">
                <a16:creationId xmlns:a16="http://schemas.microsoft.com/office/drawing/2014/main" id="{9A855D1D-AC74-E840-9721-2482F0629482}"/>
              </a:ext>
            </a:extLst>
          </p:cNvPr>
          <p:cNvSpPr txBox="1"/>
          <p:nvPr/>
        </p:nvSpPr>
        <p:spPr>
          <a:xfrm>
            <a:off x="5995500" y="3434770"/>
            <a:ext cx="2850326" cy="523220"/>
          </a:xfrm>
          <a:prstGeom prst="rect">
            <a:avLst/>
          </a:prstGeom>
          <a:noFill/>
        </p:spPr>
        <p:txBody>
          <a:bodyPr wrap="square" rtlCol="0">
            <a:spAutoFit/>
          </a:bodyPr>
          <a:lstStyle/>
          <a:p>
            <a:r>
              <a:rPr lang="en-US" dirty="0"/>
              <a:t>Fernand </a:t>
            </a:r>
            <a:r>
              <a:rPr lang="en-US" dirty="0" err="1"/>
              <a:t>Labrie</a:t>
            </a:r>
            <a:r>
              <a:rPr lang="en-US" dirty="0"/>
              <a:t>, OC OQ MSRC</a:t>
            </a:r>
          </a:p>
          <a:p>
            <a:r>
              <a:rPr lang="en-US" dirty="0"/>
              <a:t>1937-2019</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898881" y="77787"/>
            <a:ext cx="5824306" cy="5065713"/>
          </a:xfrm>
          <a:prstGeom prst="rect">
            <a:avLst/>
          </a:prstGeom>
        </p:spPr>
      </p:pic>
      <p:pic>
        <p:nvPicPr>
          <p:cNvPr id="7" name="Picture 6">
            <a:extLst>
              <a:ext uri="{FF2B5EF4-FFF2-40B4-BE49-F238E27FC236}">
                <a16:creationId xmlns:a16="http://schemas.microsoft.com/office/drawing/2014/main" id="{1086BE9E-B2B8-427C-AC42-82E45A00F750}"/>
              </a:ext>
            </a:extLst>
          </p:cNvPr>
          <p:cNvPicPr>
            <a:picLocks noChangeAspect="1"/>
          </p:cNvPicPr>
          <p:nvPr/>
        </p:nvPicPr>
        <p:blipFill>
          <a:blip r:embed="rId4"/>
          <a:stretch>
            <a:fillRect/>
          </a:stretch>
        </p:blipFill>
        <p:spPr>
          <a:xfrm>
            <a:off x="0" y="32979"/>
            <a:ext cx="656593" cy="1061725"/>
          </a:xfrm>
          <a:prstGeom prst="rect">
            <a:avLst/>
          </a:prstGeom>
        </p:spPr>
      </p:pic>
      <p:sp>
        <p:nvSpPr>
          <p:cNvPr id="8" name="TextBox 7">
            <a:extLst>
              <a:ext uri="{FF2B5EF4-FFF2-40B4-BE49-F238E27FC236}">
                <a16:creationId xmlns:a16="http://schemas.microsoft.com/office/drawing/2014/main" id="{F3009965-851A-4133-A69B-3236A15F8EC5}"/>
              </a:ext>
            </a:extLst>
          </p:cNvPr>
          <p:cNvSpPr txBox="1"/>
          <p:nvPr/>
        </p:nvSpPr>
        <p:spPr>
          <a:xfrm>
            <a:off x="45335" y="1178077"/>
            <a:ext cx="569387" cy="200055"/>
          </a:xfrm>
          <a:prstGeom prst="rect">
            <a:avLst/>
          </a:prstGeom>
          <a:noFill/>
        </p:spPr>
        <p:txBody>
          <a:bodyPr wrap="none" rtlCol="0">
            <a:spAutoFit/>
          </a:bodyPr>
          <a:lstStyle/>
          <a:p>
            <a:r>
              <a:rPr lang="en-US" sz="700" dirty="0"/>
              <a:t>Dr. Shore</a:t>
            </a:r>
          </a:p>
        </p:txBody>
      </p:sp>
    </p:spTree>
    <p:extLst>
      <p:ext uri="{BB962C8B-B14F-4D97-AF65-F5344CB8AC3E}">
        <p14:creationId xmlns:p14="http://schemas.microsoft.com/office/powerpoint/2010/main" val="3058090400"/>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27000" y="2441576"/>
            <a:ext cx="5956300" cy="116046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latin typeface="Arial" panose="020B0604020202020204" pitchFamily="34" charset="0"/>
                <a:cs typeface="Arial" panose="020B0604020202020204" pitchFamily="34" charset="0"/>
              </a:rPr>
              <a:t>First </a:t>
            </a:r>
            <a:br>
              <a:rPr lang="en" sz="7200" dirty="0">
                <a:latin typeface="Arial" panose="020B0604020202020204" pitchFamily="34" charset="0"/>
                <a:cs typeface="Arial" panose="020B0604020202020204" pitchFamily="34" charset="0"/>
              </a:rPr>
            </a:br>
            <a:r>
              <a:rPr lang="en" sz="7200" dirty="0">
                <a:latin typeface="Arial" panose="020B0604020202020204" pitchFamily="34" charset="0"/>
                <a:cs typeface="Arial" panose="020B0604020202020204" pitchFamily="34" charset="0"/>
              </a:rPr>
              <a:t>Generation</a:t>
            </a:r>
            <a:endParaRPr sz="7200" dirty="0">
              <a:latin typeface="Arial" panose="020B0604020202020204" pitchFamily="34" charset="0"/>
              <a:cs typeface="Arial" panose="020B0604020202020204" pitchFamily="34" charset="0"/>
            </a:endParaRPr>
          </a:p>
        </p:txBody>
      </p:sp>
      <p:sp>
        <p:nvSpPr>
          <p:cNvPr id="130" name="Google Shape;130;p18"/>
          <p:cNvSpPr txBox="1">
            <a:spLocks noGrp="1"/>
          </p:cNvSpPr>
          <p:nvPr>
            <p:ph type="subTitle" idx="4294967295"/>
          </p:nvPr>
        </p:nvSpPr>
        <p:spPr>
          <a:xfrm>
            <a:off x="800100" y="3602038"/>
            <a:ext cx="5178425" cy="7842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Non-steroidal anti-androgens</a:t>
            </a:r>
            <a:endParaRPr dirty="0"/>
          </a:p>
        </p:txBody>
      </p:sp>
      <p:pic>
        <p:nvPicPr>
          <p:cNvPr id="30" name="Google Shape;93;p14" descr="DeathtoStock_Wired3.jpg"/>
          <p:cNvPicPr preferRelativeResize="0"/>
          <p:nvPr/>
        </p:nvPicPr>
        <p:blipFill rotWithShape="1">
          <a:blip r:embed="rId3">
            <a:alphaModFix/>
          </a:blip>
          <a:srcRect r="15846"/>
          <a:stretch/>
        </p:blipFill>
        <p:spPr>
          <a:xfrm>
            <a:off x="5787625" y="771700"/>
            <a:ext cx="3369075" cy="4003500"/>
          </a:xfrm>
          <a:prstGeom prst="rect">
            <a:avLst/>
          </a:prstGeom>
          <a:noFill/>
          <a:ln>
            <a:noFill/>
          </a:ln>
        </p:spPr>
      </p:pic>
      <p:pic>
        <p:nvPicPr>
          <p:cNvPr id="7" name="Picture 6">
            <a:extLst>
              <a:ext uri="{FF2B5EF4-FFF2-40B4-BE49-F238E27FC236}">
                <a16:creationId xmlns:a16="http://schemas.microsoft.com/office/drawing/2014/main" id="{0F79C6D8-287E-4E9D-AC61-F0A968C634CE}"/>
              </a:ext>
            </a:extLst>
          </p:cNvPr>
          <p:cNvPicPr>
            <a:picLocks noChangeAspect="1"/>
          </p:cNvPicPr>
          <p:nvPr/>
        </p:nvPicPr>
        <p:blipFill>
          <a:blip r:embed="rId4"/>
          <a:stretch>
            <a:fillRect/>
          </a:stretch>
        </p:blipFill>
        <p:spPr>
          <a:xfrm>
            <a:off x="-12879" y="25758"/>
            <a:ext cx="686145" cy="1098729"/>
          </a:xfrm>
          <a:prstGeom prst="rect">
            <a:avLst/>
          </a:prstGeom>
          <a:blipFill>
            <a:blip r:embed="rId5">
              <a:alphaModFix amt="26000"/>
            </a:blip>
            <a:tile tx="0" ty="0" sx="100000" sy="100000" flip="none" algn="tl"/>
          </a:blipFill>
        </p:spPr>
      </p:pic>
      <p:sp>
        <p:nvSpPr>
          <p:cNvPr id="10" name="TextBox 9">
            <a:extLst>
              <a:ext uri="{FF2B5EF4-FFF2-40B4-BE49-F238E27FC236}">
                <a16:creationId xmlns:a16="http://schemas.microsoft.com/office/drawing/2014/main" id="{979769A8-B601-4B65-A0F0-18E5E87494D3}"/>
              </a:ext>
            </a:extLst>
          </p:cNvPr>
          <p:cNvSpPr txBox="1"/>
          <p:nvPr/>
        </p:nvSpPr>
        <p:spPr>
          <a:xfrm>
            <a:off x="43440" y="1146249"/>
            <a:ext cx="558166" cy="200055"/>
          </a:xfrm>
          <a:prstGeom prst="rect">
            <a:avLst/>
          </a:prstGeom>
          <a:noFill/>
        </p:spPr>
        <p:txBody>
          <a:bodyPr wrap="none" rtlCol="0">
            <a:spAutoFit/>
          </a:bodyPr>
          <a:lstStyle/>
          <a:p>
            <a:r>
              <a:rPr lang="en-US" sz="700" dirty="0"/>
              <a:t>Dr. Denis</a:t>
            </a:r>
          </a:p>
        </p:txBody>
      </p:sp>
    </p:spTree>
    <p:extLst>
      <p:ext uri="{BB962C8B-B14F-4D97-AF65-F5344CB8AC3E}">
        <p14:creationId xmlns:p14="http://schemas.microsoft.com/office/powerpoint/2010/main" val="2259441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First Generation Non-Steroidal AA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5" y="1752600"/>
            <a:ext cx="5656736" cy="23054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a:t>Flutamide and </a:t>
            </a:r>
            <a:r>
              <a:rPr lang="en-US" i="1" dirty="0" err="1"/>
              <a:t>Nilutamide</a:t>
            </a:r>
            <a:endParaRPr lang="en-US" i="1" dirty="0"/>
          </a:p>
          <a:p>
            <a:pPr lvl="1">
              <a:spcBef>
                <a:spcPts val="600"/>
              </a:spcBef>
              <a:buFont typeface="Arial" panose="020B0604020202020204" pitchFamily="34" charset="0"/>
              <a:buChar char="•"/>
            </a:pPr>
            <a:r>
              <a:rPr lang="en-US" sz="1800" dirty="0">
                <a:solidFill>
                  <a:schemeClr val="bg2"/>
                </a:solidFill>
              </a:rPr>
              <a:t>Effective but weak affinity for AR</a:t>
            </a:r>
          </a:p>
          <a:p>
            <a:pPr lvl="1">
              <a:spcBef>
                <a:spcPts val="600"/>
              </a:spcBef>
              <a:buFont typeface="Arial" panose="020B0604020202020204" pitchFamily="34" charset="0"/>
              <a:buChar char="•"/>
            </a:pPr>
            <a:r>
              <a:rPr lang="en-US" sz="1800" dirty="0">
                <a:solidFill>
                  <a:schemeClr val="bg2"/>
                </a:solidFill>
              </a:rPr>
              <a:t>Can lead to agonist activity over time</a:t>
            </a:r>
          </a:p>
          <a:p>
            <a:pPr lvl="1">
              <a:spcBef>
                <a:spcPts val="600"/>
              </a:spcBef>
              <a:buFont typeface="Arial" panose="020B0604020202020204" pitchFamily="34" charset="0"/>
              <a:buChar char="•"/>
            </a:pPr>
            <a:r>
              <a:rPr lang="en-US" sz="1800" dirty="0">
                <a:solidFill>
                  <a:schemeClr val="bg2"/>
                </a:solidFill>
              </a:rPr>
              <a:t>Multiple trials show that in combination with LHRH agonists modestly improve survival </a:t>
            </a:r>
            <a:endParaRPr sz="1800" dirty="0">
              <a:solidFill>
                <a:schemeClr val="bg2"/>
              </a:solidFill>
            </a:endParaRPr>
          </a:p>
        </p:txBody>
      </p:sp>
      <p:pic>
        <p:nvPicPr>
          <p:cNvPr id="3" name="Picture 2">
            <a:extLst>
              <a:ext uri="{FF2B5EF4-FFF2-40B4-BE49-F238E27FC236}">
                <a16:creationId xmlns:a16="http://schemas.microsoft.com/office/drawing/2014/main" id="{A3E40067-9327-4CB6-872C-5328A5378D89}"/>
              </a:ext>
            </a:extLst>
          </p:cNvPr>
          <p:cNvPicPr>
            <a:picLocks noChangeAspect="1"/>
          </p:cNvPicPr>
          <p:nvPr/>
        </p:nvPicPr>
        <p:blipFill>
          <a:blip r:embed="rId3"/>
          <a:stretch>
            <a:fillRect/>
          </a:stretch>
        </p:blipFill>
        <p:spPr>
          <a:xfrm>
            <a:off x="7638590" y="2540015"/>
            <a:ext cx="1207698" cy="1083029"/>
          </a:xfrm>
          <a:prstGeom prst="rect">
            <a:avLst/>
          </a:prstGeom>
        </p:spPr>
      </p:pic>
      <p:pic>
        <p:nvPicPr>
          <p:cNvPr id="4" name="Picture 3">
            <a:extLst>
              <a:ext uri="{FF2B5EF4-FFF2-40B4-BE49-F238E27FC236}">
                <a16:creationId xmlns:a16="http://schemas.microsoft.com/office/drawing/2014/main" id="{EDD1404D-0489-40E6-9A6E-8EFE83D23812}"/>
              </a:ext>
            </a:extLst>
          </p:cNvPr>
          <p:cNvPicPr>
            <a:picLocks noChangeAspect="1"/>
          </p:cNvPicPr>
          <p:nvPr/>
        </p:nvPicPr>
        <p:blipFill>
          <a:blip r:embed="rId4"/>
          <a:stretch>
            <a:fillRect/>
          </a:stretch>
        </p:blipFill>
        <p:spPr>
          <a:xfrm>
            <a:off x="7613731" y="658300"/>
            <a:ext cx="1232557" cy="1083029"/>
          </a:xfrm>
          <a:prstGeom prst="rect">
            <a:avLst/>
          </a:prstGeom>
        </p:spPr>
      </p:pic>
      <p:pic>
        <p:nvPicPr>
          <p:cNvPr id="8" name="Picture 7">
            <a:extLst>
              <a:ext uri="{FF2B5EF4-FFF2-40B4-BE49-F238E27FC236}">
                <a16:creationId xmlns:a16="http://schemas.microsoft.com/office/drawing/2014/main" id="{F5AD4082-45AB-4B96-B0B4-34DCBC7E79B4}"/>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1000"/>
                    </a14:imgEffect>
                  </a14:imgLayer>
                </a14:imgProps>
              </a:ext>
            </a:extLst>
          </a:blip>
          <a:srcRect t="-1" b="14810"/>
          <a:stretch/>
        </p:blipFill>
        <p:spPr>
          <a:xfrm>
            <a:off x="-12879" y="114183"/>
            <a:ext cx="686249" cy="914400"/>
          </a:xfrm>
          <a:prstGeom prst="rect">
            <a:avLst/>
          </a:prstGeom>
        </p:spPr>
      </p:pic>
      <p:sp>
        <p:nvSpPr>
          <p:cNvPr id="11" name="TextBox 10">
            <a:extLst>
              <a:ext uri="{FF2B5EF4-FFF2-40B4-BE49-F238E27FC236}">
                <a16:creationId xmlns:a16="http://schemas.microsoft.com/office/drawing/2014/main" id="{606E419F-5282-4BBF-95FF-81B6CEB190FD}"/>
              </a:ext>
            </a:extLst>
          </p:cNvPr>
          <p:cNvSpPr txBox="1"/>
          <p:nvPr/>
        </p:nvSpPr>
        <p:spPr>
          <a:xfrm>
            <a:off x="-55638" y="1121755"/>
            <a:ext cx="865943" cy="200055"/>
          </a:xfrm>
          <a:prstGeom prst="rect">
            <a:avLst/>
          </a:prstGeom>
          <a:noFill/>
        </p:spPr>
        <p:txBody>
          <a:bodyPr wrap="none" rtlCol="0">
            <a:spAutoFit/>
          </a:bodyPr>
          <a:lstStyle/>
          <a:p>
            <a:r>
              <a:rPr lang="en-US" sz="700" dirty="0"/>
              <a:t>Dr. Peter Iversen</a:t>
            </a:r>
          </a:p>
        </p:txBody>
      </p:sp>
    </p:spTree>
    <p:extLst>
      <p:ext uri="{BB962C8B-B14F-4D97-AF65-F5344CB8AC3E}">
        <p14:creationId xmlns:p14="http://schemas.microsoft.com/office/powerpoint/2010/main" val="2945828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E628-2228-D447-AEE4-85E97FE93B5E}"/>
              </a:ext>
            </a:extLst>
          </p:cNvPr>
          <p:cNvSpPr>
            <a:spLocks noGrp="1"/>
          </p:cNvSpPr>
          <p:nvPr>
            <p:ph type="title"/>
          </p:nvPr>
        </p:nvSpPr>
        <p:spPr>
          <a:xfrm>
            <a:off x="800100" y="1"/>
            <a:ext cx="7543800" cy="1071560"/>
          </a:xfrm>
        </p:spPr>
        <p:txBody>
          <a:bodyPr/>
          <a:lstStyle/>
          <a:p>
            <a:r>
              <a:rPr lang="en-US" dirty="0">
                <a:latin typeface="Arial" panose="020B0604020202020204" pitchFamily="34" charset="0"/>
                <a:cs typeface="Arial" panose="020B0604020202020204" pitchFamily="34" charset="0"/>
              </a:rPr>
              <a:t>Side Effects of Anti-Androgen Monotherapy</a:t>
            </a:r>
          </a:p>
        </p:txBody>
      </p:sp>
      <p:pic>
        <p:nvPicPr>
          <p:cNvPr id="8" name="Content Placeholder 7">
            <a:extLst>
              <a:ext uri="{FF2B5EF4-FFF2-40B4-BE49-F238E27FC236}">
                <a16:creationId xmlns:a16="http://schemas.microsoft.com/office/drawing/2014/main" id="{E6CB91B2-FE19-724D-83BB-AE32B4A7C4CC}"/>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498" t="4457" r="6977"/>
          <a:stretch/>
        </p:blipFill>
        <p:spPr>
          <a:xfrm>
            <a:off x="955834" y="1371600"/>
            <a:ext cx="2436254" cy="3255632"/>
          </a:xfrm>
        </p:spPr>
      </p:pic>
      <p:sp>
        <p:nvSpPr>
          <p:cNvPr id="5" name="TextBox 4"/>
          <p:cNvSpPr txBox="1"/>
          <p:nvPr/>
        </p:nvSpPr>
        <p:spPr>
          <a:xfrm>
            <a:off x="3608458" y="1733055"/>
            <a:ext cx="4894073" cy="2444259"/>
          </a:xfrm>
          <a:prstGeom prst="rect">
            <a:avLst/>
          </a:prstGeom>
          <a:noFill/>
        </p:spPr>
        <p:txBody>
          <a:bodyPr wrap="square" rtlCol="0">
            <a:spAutoFit/>
          </a:bodyPr>
          <a:lstStyle/>
          <a:p>
            <a:pPr marL="176213" indent="-176213">
              <a:spcAft>
                <a:spcPts val="450"/>
              </a:spcAft>
              <a:buClr>
                <a:schemeClr val="accent1"/>
              </a:buClr>
              <a:buFont typeface="Arial" panose="020B0604020202020204" pitchFamily="34" charset="0"/>
              <a:buChar char="•"/>
            </a:pPr>
            <a:r>
              <a:rPr lang="en-US" sz="1650" b="1" dirty="0" err="1">
                <a:latin typeface="+mj-lt"/>
              </a:rPr>
              <a:t>Flutamide</a:t>
            </a:r>
            <a:endParaRPr lang="en-US" sz="1650" b="1" dirty="0">
              <a:latin typeface="+mj-lt"/>
            </a:endParaRPr>
          </a:p>
          <a:p>
            <a:pPr marL="519113" lvl="1" indent="-176213">
              <a:spcAft>
                <a:spcPts val="450"/>
              </a:spcAft>
              <a:buClr>
                <a:schemeClr val="accent1"/>
              </a:buClr>
              <a:buFont typeface="Arial" panose="020B0604020202020204" pitchFamily="34" charset="0"/>
              <a:buChar char="•"/>
            </a:pPr>
            <a:r>
              <a:rPr lang="en-US" sz="1650" dirty="0">
                <a:latin typeface="+mj-lt"/>
              </a:rPr>
              <a:t>Diarrhea, hepatotoxicity (some fatal)</a:t>
            </a:r>
            <a:endParaRPr lang="en-US" sz="1650" baseline="30000" dirty="0">
              <a:latin typeface="+mj-lt"/>
            </a:endParaRPr>
          </a:p>
          <a:p>
            <a:pPr marL="176213" indent="-176213">
              <a:spcAft>
                <a:spcPts val="450"/>
              </a:spcAft>
              <a:buClr>
                <a:schemeClr val="accent1"/>
              </a:buClr>
              <a:buFont typeface="Arial" panose="020B0604020202020204" pitchFamily="34" charset="0"/>
              <a:buChar char="•"/>
            </a:pPr>
            <a:r>
              <a:rPr lang="en-US" sz="1650" b="1" dirty="0" err="1">
                <a:latin typeface="+mj-lt"/>
              </a:rPr>
              <a:t>Nilutamide</a:t>
            </a:r>
            <a:endParaRPr lang="en-US" sz="1650" b="1" dirty="0">
              <a:latin typeface="+mj-lt"/>
            </a:endParaRPr>
          </a:p>
          <a:p>
            <a:pPr marL="519113" lvl="1" indent="-176213">
              <a:spcAft>
                <a:spcPts val="450"/>
              </a:spcAft>
              <a:buClr>
                <a:schemeClr val="accent1"/>
              </a:buClr>
              <a:buFont typeface="Arial" panose="020B0604020202020204" pitchFamily="34" charset="0"/>
              <a:buChar char="•"/>
            </a:pPr>
            <a:r>
              <a:rPr lang="en-US" sz="1650" dirty="0">
                <a:latin typeface="+mj-lt"/>
              </a:rPr>
              <a:t>Nausea, dark light accommodation, alcohol intolerance, hepatotoxicity</a:t>
            </a:r>
            <a:endParaRPr lang="en-US" sz="1650" baseline="30000" dirty="0">
              <a:latin typeface="+mj-lt"/>
            </a:endParaRPr>
          </a:p>
          <a:p>
            <a:pPr marL="176213" indent="-176213">
              <a:spcAft>
                <a:spcPts val="450"/>
              </a:spcAft>
              <a:buClr>
                <a:schemeClr val="accent1"/>
              </a:buClr>
              <a:buFont typeface="Arial" panose="020B0604020202020204" pitchFamily="34" charset="0"/>
              <a:buChar char="•"/>
            </a:pPr>
            <a:r>
              <a:rPr lang="en-US" sz="1650" b="1" dirty="0" err="1">
                <a:latin typeface="+mj-lt"/>
              </a:rPr>
              <a:t>Bicalutamide</a:t>
            </a:r>
            <a:endParaRPr lang="en-US" sz="1650" b="1" dirty="0">
              <a:latin typeface="+mj-lt"/>
            </a:endParaRPr>
          </a:p>
          <a:p>
            <a:pPr marL="519113" lvl="1" indent="-176213">
              <a:spcAft>
                <a:spcPts val="450"/>
              </a:spcAft>
              <a:buClr>
                <a:schemeClr val="accent1"/>
              </a:buClr>
              <a:buFont typeface="Arial" panose="020B0604020202020204" pitchFamily="34" charset="0"/>
              <a:buChar char="•"/>
            </a:pPr>
            <a:r>
              <a:rPr lang="en-US" sz="1650" dirty="0">
                <a:latin typeface="+mj-lt"/>
              </a:rPr>
              <a:t>Nausea, diarrhea, constipation, hepatotoxicity</a:t>
            </a:r>
          </a:p>
        </p:txBody>
      </p:sp>
      <p:sp>
        <p:nvSpPr>
          <p:cNvPr id="3" name="TextBox 2"/>
          <p:cNvSpPr txBox="1"/>
          <p:nvPr/>
        </p:nvSpPr>
        <p:spPr>
          <a:xfrm>
            <a:off x="1009409" y="1071560"/>
            <a:ext cx="2382678" cy="253916"/>
          </a:xfrm>
          <a:prstGeom prst="rect">
            <a:avLst/>
          </a:prstGeom>
          <a:solidFill>
            <a:schemeClr val="bg1">
              <a:lumMod val="65000"/>
            </a:schemeClr>
          </a:solidFill>
        </p:spPr>
        <p:txBody>
          <a:bodyPr wrap="square" rtlCol="0">
            <a:spAutoFit/>
          </a:bodyPr>
          <a:lstStyle/>
          <a:p>
            <a:pPr algn="ctr"/>
            <a:r>
              <a:rPr lang="en-US" sz="1050" b="1" dirty="0">
                <a:solidFill>
                  <a:schemeClr val="bg1"/>
                </a:solidFill>
                <a:latin typeface="+mj-lt"/>
              </a:rPr>
              <a:t>Gynecomastia</a:t>
            </a:r>
          </a:p>
        </p:txBody>
      </p:sp>
    </p:spTree>
    <p:extLst>
      <p:ext uri="{BB962C8B-B14F-4D97-AF65-F5344CB8AC3E}">
        <p14:creationId xmlns:p14="http://schemas.microsoft.com/office/powerpoint/2010/main" val="42130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First Generation Non-Steroidal AA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5" y="1199815"/>
            <a:ext cx="5169000" cy="332808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err="1"/>
              <a:t>Flutamide</a:t>
            </a:r>
            <a:endParaRPr i="1" dirty="0"/>
          </a:p>
          <a:p>
            <a:pPr lvl="1">
              <a:buFont typeface="Arial" panose="020B0604020202020204" pitchFamily="34" charset="0"/>
              <a:buChar char="•"/>
            </a:pPr>
            <a:r>
              <a:rPr lang="en-US" sz="1700" dirty="0"/>
              <a:t>Investigated by </a:t>
            </a:r>
            <a:r>
              <a:rPr lang="en-US" sz="1700" dirty="0" err="1"/>
              <a:t>Neri</a:t>
            </a:r>
            <a:r>
              <a:rPr lang="en-US" sz="1700" dirty="0"/>
              <a:t> et. al in 1967 as bacteriostatic agent</a:t>
            </a:r>
            <a:r>
              <a:rPr lang="en-US" sz="1700" baseline="30000" dirty="0"/>
              <a:t>1</a:t>
            </a:r>
          </a:p>
          <a:p>
            <a:pPr lvl="1">
              <a:buFont typeface="Arial" panose="020B0604020202020204" pitchFamily="34" charset="0"/>
              <a:buChar char="•"/>
            </a:pPr>
            <a:r>
              <a:rPr lang="en-US" sz="1700" dirty="0"/>
              <a:t>Half-life of 6-8 </a:t>
            </a:r>
            <a:r>
              <a:rPr lang="en-US" sz="1700" dirty="0" err="1"/>
              <a:t>hrs</a:t>
            </a:r>
            <a:endParaRPr lang="en-US" sz="1700" dirty="0"/>
          </a:p>
          <a:p>
            <a:pPr lvl="1">
              <a:buFont typeface="Arial" panose="020B0604020202020204" pitchFamily="34" charset="0"/>
              <a:buChar char="•"/>
            </a:pPr>
            <a:r>
              <a:rPr lang="en-US" sz="1700" dirty="0">
                <a:solidFill>
                  <a:schemeClr val="tx1">
                    <a:lumMod val="65000"/>
                    <a:lumOff val="35000"/>
                  </a:schemeClr>
                </a:solidFill>
              </a:rPr>
              <a:t>Pre-PSA era shown to be safe</a:t>
            </a:r>
            <a:r>
              <a:rPr lang="en-US" sz="1700" baseline="30000" dirty="0">
                <a:solidFill>
                  <a:schemeClr val="tx1">
                    <a:lumMod val="65000"/>
                    <a:lumOff val="35000"/>
                  </a:schemeClr>
                </a:solidFill>
              </a:rPr>
              <a:t>2,3,4,5,6</a:t>
            </a:r>
          </a:p>
          <a:p>
            <a:pPr lvl="1">
              <a:buFont typeface="Arial" panose="020B0604020202020204" pitchFamily="34" charset="0"/>
              <a:buChar char="•"/>
            </a:pPr>
            <a:r>
              <a:rPr lang="en-US" sz="1700" dirty="0"/>
              <a:t>Led to concept of combined androgen blockade</a:t>
            </a:r>
            <a:r>
              <a:rPr lang="en-US" sz="1700" baseline="30000" dirty="0"/>
              <a:t>7</a:t>
            </a:r>
          </a:p>
          <a:p>
            <a:pPr lvl="1">
              <a:buFont typeface="Arial" panose="020B0604020202020204" pitchFamily="34" charset="0"/>
              <a:buChar char="•"/>
            </a:pPr>
            <a:r>
              <a:rPr lang="en-US" sz="1700" dirty="0"/>
              <a:t>Combined with Leuprolide, increased overall median survival to 36 mo. / 28 mo., leading to FDA approval in 1989</a:t>
            </a:r>
            <a:r>
              <a:rPr lang="en-US" sz="1700" baseline="30000" dirty="0"/>
              <a:t>8</a:t>
            </a:r>
          </a:p>
          <a:p>
            <a:pPr lvl="1">
              <a:buFont typeface="Arial" panose="020B0604020202020204" pitchFamily="34" charset="0"/>
              <a:buChar char="•"/>
            </a:pPr>
            <a:r>
              <a:rPr lang="en-US" sz="1700" dirty="0"/>
              <a:t>Increased overall survival 3-6 mo.</a:t>
            </a:r>
            <a:r>
              <a:rPr lang="en-US" sz="1700" baseline="30000" dirty="0"/>
              <a:t>9,10,11</a:t>
            </a:r>
          </a:p>
          <a:p>
            <a:pPr lvl="1">
              <a:buFont typeface="Arial" panose="020B0604020202020204" pitchFamily="34" charset="0"/>
              <a:buChar char="•"/>
            </a:pPr>
            <a:endParaRPr sz="1800" dirty="0"/>
          </a:p>
        </p:txBody>
      </p:sp>
      <p:pic>
        <p:nvPicPr>
          <p:cNvPr id="2" name="Picture 1">
            <a:extLst>
              <a:ext uri="{FF2B5EF4-FFF2-40B4-BE49-F238E27FC236}">
                <a16:creationId xmlns:a16="http://schemas.microsoft.com/office/drawing/2014/main" id="{24106066-BF1E-4CEB-9D48-8A6A550017E0}"/>
              </a:ext>
            </a:extLst>
          </p:cNvPr>
          <p:cNvPicPr>
            <a:picLocks noChangeAspect="1"/>
          </p:cNvPicPr>
          <p:nvPr/>
        </p:nvPicPr>
        <p:blipFill>
          <a:blip r:embed="rId3"/>
          <a:stretch>
            <a:fillRect/>
          </a:stretch>
        </p:blipFill>
        <p:spPr>
          <a:xfrm>
            <a:off x="7105713" y="2087451"/>
            <a:ext cx="2043321" cy="2822798"/>
          </a:xfrm>
          <a:prstGeom prst="rect">
            <a:avLst/>
          </a:prstGeom>
        </p:spPr>
      </p:pic>
      <p:pic>
        <p:nvPicPr>
          <p:cNvPr id="3" name="Picture 2">
            <a:extLst>
              <a:ext uri="{FF2B5EF4-FFF2-40B4-BE49-F238E27FC236}">
                <a16:creationId xmlns:a16="http://schemas.microsoft.com/office/drawing/2014/main" id="{A3E40067-9327-4CB6-872C-5328A5378D89}"/>
              </a:ext>
            </a:extLst>
          </p:cNvPr>
          <p:cNvPicPr>
            <a:picLocks noChangeAspect="1"/>
          </p:cNvPicPr>
          <p:nvPr/>
        </p:nvPicPr>
        <p:blipFill>
          <a:blip r:embed="rId4"/>
          <a:stretch>
            <a:fillRect/>
          </a:stretch>
        </p:blipFill>
        <p:spPr>
          <a:xfrm>
            <a:off x="7404100" y="-18700"/>
            <a:ext cx="1739900" cy="1560293"/>
          </a:xfrm>
          <a:prstGeom prst="rect">
            <a:avLst/>
          </a:prstGeom>
        </p:spPr>
      </p:pic>
      <p:pic>
        <p:nvPicPr>
          <p:cNvPr id="8" name="Picture 7">
            <a:extLst>
              <a:ext uri="{FF2B5EF4-FFF2-40B4-BE49-F238E27FC236}">
                <a16:creationId xmlns:a16="http://schemas.microsoft.com/office/drawing/2014/main" id="{4B698C62-73E4-4001-AABF-72A8A513B8F4}"/>
              </a:ext>
            </a:extLst>
          </p:cNvPr>
          <p:cNvPicPr>
            <a:picLocks noChangeAspect="1"/>
          </p:cNvPicPr>
          <p:nvPr/>
        </p:nvPicPr>
        <p:blipFill rotWithShape="1">
          <a:blip r:embed="rId5"/>
          <a:srcRect b="11250"/>
          <a:stretch/>
        </p:blipFill>
        <p:spPr>
          <a:xfrm>
            <a:off x="-18656" y="64395"/>
            <a:ext cx="693794" cy="1005840"/>
          </a:xfrm>
          <a:prstGeom prst="rect">
            <a:avLst/>
          </a:prstGeom>
        </p:spPr>
      </p:pic>
      <p:sp>
        <p:nvSpPr>
          <p:cNvPr id="11" name="TextBox 10">
            <a:extLst>
              <a:ext uri="{FF2B5EF4-FFF2-40B4-BE49-F238E27FC236}">
                <a16:creationId xmlns:a16="http://schemas.microsoft.com/office/drawing/2014/main" id="{49BB3529-E1C3-413C-9085-60228CD22964}"/>
              </a:ext>
            </a:extLst>
          </p:cNvPr>
          <p:cNvSpPr txBox="1"/>
          <p:nvPr/>
        </p:nvSpPr>
        <p:spPr>
          <a:xfrm>
            <a:off x="-68517" y="1142226"/>
            <a:ext cx="813043" cy="200055"/>
          </a:xfrm>
          <a:prstGeom prst="rect">
            <a:avLst/>
          </a:prstGeom>
          <a:noFill/>
        </p:spPr>
        <p:txBody>
          <a:bodyPr wrap="none" rtlCol="0">
            <a:spAutoFit/>
          </a:bodyPr>
          <a:lstStyle/>
          <a:p>
            <a:r>
              <a:rPr lang="en-US" sz="700" dirty="0"/>
              <a:t>Dr. Eisenberger</a:t>
            </a:r>
          </a:p>
        </p:txBody>
      </p:sp>
    </p:spTree>
    <p:extLst>
      <p:ext uri="{BB962C8B-B14F-4D97-AF65-F5344CB8AC3E}">
        <p14:creationId xmlns:p14="http://schemas.microsoft.com/office/powerpoint/2010/main" val="815082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First Generation Non-Steroidal AA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199815"/>
            <a:ext cx="5569076" cy="332808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err="1"/>
              <a:t>Nilutamide</a:t>
            </a:r>
            <a:endParaRPr i="1" dirty="0"/>
          </a:p>
          <a:p>
            <a:pPr lvl="1">
              <a:buFont typeface="Arial" panose="020B0604020202020204" pitchFamily="34" charset="0"/>
              <a:buChar char="•"/>
            </a:pPr>
            <a:r>
              <a:rPr lang="en-US" sz="1800" dirty="0"/>
              <a:t>Half life of ~2 days, allowing for once-daily dosing after 2 weeks</a:t>
            </a:r>
          </a:p>
          <a:p>
            <a:pPr lvl="1">
              <a:buFont typeface="Arial" panose="020B0604020202020204" pitchFamily="34" charset="0"/>
              <a:buChar char="•"/>
            </a:pPr>
            <a:r>
              <a:rPr lang="en-US" sz="1800" dirty="0"/>
              <a:t>FDA approval in 1996 after trial showed improved median time to death &amp; progression</a:t>
            </a:r>
            <a:r>
              <a:rPr lang="en-US" sz="1800" baseline="30000" dirty="0"/>
              <a:t>1</a:t>
            </a:r>
          </a:p>
          <a:p>
            <a:pPr lvl="1">
              <a:buFont typeface="Arial" panose="020B0604020202020204" pitchFamily="34" charset="0"/>
              <a:buChar char="•"/>
            </a:pPr>
            <a:r>
              <a:rPr lang="en-US" sz="1800" dirty="0"/>
              <a:t>AEs include: delayed adaptation to darkness (27-33%), alcohol intolerance (6-19%)</a:t>
            </a:r>
            <a:r>
              <a:rPr lang="en-US" sz="1800" baseline="30000" dirty="0"/>
              <a:t>2,3</a:t>
            </a:r>
            <a:r>
              <a:rPr lang="en-US" sz="1800" dirty="0"/>
              <a:t> interstitial pneumonitis (1%)</a:t>
            </a:r>
            <a:r>
              <a:rPr lang="en-US" sz="1800" baseline="30000" dirty="0"/>
              <a:t>4</a:t>
            </a:r>
            <a:r>
              <a:rPr lang="en-US" sz="1800" dirty="0"/>
              <a:t>, elevated liver enzymes (8%)</a:t>
            </a:r>
            <a:r>
              <a:rPr lang="en-US" sz="1800" baseline="30000" dirty="0"/>
              <a:t>1</a:t>
            </a:r>
          </a:p>
          <a:p>
            <a:pPr lvl="1">
              <a:buFont typeface="Arial" panose="020B0604020202020204" pitchFamily="34" charset="0"/>
              <a:buChar char="•"/>
            </a:pPr>
            <a:r>
              <a:rPr lang="en-US" sz="1800" dirty="0"/>
              <a:t>Also related to hot flashes, breast pain &amp; gynecomastia</a:t>
            </a:r>
            <a:r>
              <a:rPr lang="en-US" sz="1800" baseline="30000" dirty="0"/>
              <a:t>1,2,5,6</a:t>
            </a:r>
            <a:r>
              <a:rPr lang="en-US" sz="1800" dirty="0"/>
              <a:t> </a:t>
            </a:r>
            <a:endParaRPr sz="1800" dirty="0"/>
          </a:p>
        </p:txBody>
      </p:sp>
      <p:pic>
        <p:nvPicPr>
          <p:cNvPr id="2" name="Picture 1">
            <a:extLst>
              <a:ext uri="{FF2B5EF4-FFF2-40B4-BE49-F238E27FC236}">
                <a16:creationId xmlns:a16="http://schemas.microsoft.com/office/drawing/2014/main" id="{24106066-BF1E-4CEB-9D48-8A6A550017E0}"/>
              </a:ext>
            </a:extLst>
          </p:cNvPr>
          <p:cNvPicPr>
            <a:picLocks noChangeAspect="1"/>
          </p:cNvPicPr>
          <p:nvPr/>
        </p:nvPicPr>
        <p:blipFill>
          <a:blip r:embed="rId3"/>
          <a:stretch>
            <a:fillRect/>
          </a:stretch>
        </p:blipFill>
        <p:spPr>
          <a:xfrm>
            <a:off x="7100679" y="2138251"/>
            <a:ext cx="2043321" cy="2822798"/>
          </a:xfrm>
          <a:prstGeom prst="rect">
            <a:avLst/>
          </a:prstGeom>
        </p:spPr>
      </p:pic>
      <p:pic>
        <p:nvPicPr>
          <p:cNvPr id="4" name="Picture 3">
            <a:extLst>
              <a:ext uri="{FF2B5EF4-FFF2-40B4-BE49-F238E27FC236}">
                <a16:creationId xmlns:a16="http://schemas.microsoft.com/office/drawing/2014/main" id="{EDD1404D-0489-40E6-9A6E-8EFE83D23812}"/>
              </a:ext>
            </a:extLst>
          </p:cNvPr>
          <p:cNvPicPr>
            <a:picLocks noChangeAspect="1"/>
          </p:cNvPicPr>
          <p:nvPr/>
        </p:nvPicPr>
        <p:blipFill>
          <a:blip r:embed="rId4"/>
          <a:stretch>
            <a:fillRect/>
          </a:stretch>
        </p:blipFill>
        <p:spPr>
          <a:xfrm>
            <a:off x="7385777" y="0"/>
            <a:ext cx="1770652" cy="1555845"/>
          </a:xfrm>
          <a:prstGeom prst="rect">
            <a:avLst/>
          </a:prstGeom>
        </p:spPr>
      </p:pic>
      <p:sp>
        <p:nvSpPr>
          <p:cNvPr id="8" name="TextBox 7">
            <a:extLst>
              <a:ext uri="{FF2B5EF4-FFF2-40B4-BE49-F238E27FC236}">
                <a16:creationId xmlns:a16="http://schemas.microsoft.com/office/drawing/2014/main" id="{7A86C566-0D15-42EA-A021-8A77B707E7AC}"/>
              </a:ext>
            </a:extLst>
          </p:cNvPr>
          <p:cNvSpPr txBox="1"/>
          <p:nvPr/>
        </p:nvSpPr>
        <p:spPr>
          <a:xfrm>
            <a:off x="-55638" y="1129347"/>
            <a:ext cx="1032655" cy="200055"/>
          </a:xfrm>
          <a:prstGeom prst="rect">
            <a:avLst/>
          </a:prstGeom>
          <a:noFill/>
        </p:spPr>
        <p:txBody>
          <a:bodyPr wrap="none" rtlCol="0">
            <a:spAutoFit/>
          </a:bodyPr>
          <a:lstStyle/>
          <a:p>
            <a:r>
              <a:rPr lang="en-US" sz="700" dirty="0"/>
              <a:t>Dr. E David Crawford</a:t>
            </a:r>
          </a:p>
        </p:txBody>
      </p:sp>
      <p:pic>
        <p:nvPicPr>
          <p:cNvPr id="11" name="Picture 10">
            <a:extLst>
              <a:ext uri="{FF2B5EF4-FFF2-40B4-BE49-F238E27FC236}">
                <a16:creationId xmlns:a16="http://schemas.microsoft.com/office/drawing/2014/main" id="{01BA625F-7E48-43FC-AF14-E63FB0F6812A}"/>
              </a:ext>
            </a:extLst>
          </p:cNvPr>
          <p:cNvPicPr>
            <a:picLocks noChangeAspect="1"/>
          </p:cNvPicPr>
          <p:nvPr/>
        </p:nvPicPr>
        <p:blipFill rotWithShape="1">
          <a:blip r:embed="rId5"/>
          <a:srcRect r="8026"/>
          <a:stretch/>
        </p:blipFill>
        <p:spPr>
          <a:xfrm>
            <a:off x="-16415" y="38637"/>
            <a:ext cx="688665" cy="1064952"/>
          </a:xfrm>
          <a:prstGeom prst="rect">
            <a:avLst/>
          </a:prstGeom>
        </p:spPr>
      </p:pic>
    </p:spTree>
    <p:extLst>
      <p:ext uri="{BB962C8B-B14F-4D97-AF65-F5344CB8AC3E}">
        <p14:creationId xmlns:p14="http://schemas.microsoft.com/office/powerpoint/2010/main" val="715987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27000" y="2001837"/>
            <a:ext cx="5956300" cy="15970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latin typeface="Arial" panose="020B0604020202020204" pitchFamily="34" charset="0"/>
                <a:cs typeface="Arial" panose="020B0604020202020204" pitchFamily="34" charset="0"/>
              </a:rPr>
              <a:t>Second Generation</a:t>
            </a:r>
            <a:endParaRPr sz="7200" dirty="0">
              <a:latin typeface="Arial" panose="020B0604020202020204" pitchFamily="34" charset="0"/>
              <a:cs typeface="Arial" panose="020B0604020202020204" pitchFamily="34" charset="0"/>
            </a:endParaRPr>
          </a:p>
        </p:txBody>
      </p:sp>
      <p:sp>
        <p:nvSpPr>
          <p:cNvPr id="130" name="Google Shape;130;p18"/>
          <p:cNvSpPr txBox="1">
            <a:spLocks noGrp="1"/>
          </p:cNvSpPr>
          <p:nvPr>
            <p:ph type="subTitle" idx="4294967295"/>
          </p:nvPr>
        </p:nvSpPr>
        <p:spPr>
          <a:xfrm>
            <a:off x="799627" y="3586162"/>
            <a:ext cx="5178425" cy="7842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Non-steroidal anti-androgen</a:t>
            </a:r>
            <a:endParaRPr dirty="0"/>
          </a:p>
        </p:txBody>
      </p:sp>
      <p:pic>
        <p:nvPicPr>
          <p:cNvPr id="30" name="Google Shape;93;p14" descr="DeathtoStock_Wired3.jpg"/>
          <p:cNvPicPr preferRelativeResize="0"/>
          <p:nvPr/>
        </p:nvPicPr>
        <p:blipFill rotWithShape="1">
          <a:blip r:embed="rId3">
            <a:alphaModFix/>
          </a:blip>
          <a:srcRect r="15846"/>
          <a:stretch/>
        </p:blipFill>
        <p:spPr>
          <a:xfrm>
            <a:off x="5787625" y="771700"/>
            <a:ext cx="3369075" cy="4003500"/>
          </a:xfrm>
          <a:prstGeom prst="rect">
            <a:avLst/>
          </a:prstGeom>
          <a:noFill/>
          <a:ln>
            <a:noFill/>
          </a:ln>
        </p:spPr>
      </p:pic>
      <p:pic>
        <p:nvPicPr>
          <p:cNvPr id="7" name="Picture 6">
            <a:extLst>
              <a:ext uri="{FF2B5EF4-FFF2-40B4-BE49-F238E27FC236}">
                <a16:creationId xmlns:a16="http://schemas.microsoft.com/office/drawing/2014/main" id="{BAA85713-98CC-4B2C-8B74-AC237D0369AD}"/>
              </a:ext>
            </a:extLst>
          </p:cNvPr>
          <p:cNvPicPr>
            <a:picLocks noChangeAspect="1"/>
          </p:cNvPicPr>
          <p:nvPr/>
        </p:nvPicPr>
        <p:blipFill>
          <a:blip r:embed="rId4"/>
          <a:stretch>
            <a:fillRect/>
          </a:stretch>
        </p:blipFill>
        <p:spPr>
          <a:xfrm>
            <a:off x="0" y="47833"/>
            <a:ext cx="669701" cy="1031999"/>
          </a:xfrm>
          <a:prstGeom prst="rect">
            <a:avLst/>
          </a:prstGeom>
        </p:spPr>
      </p:pic>
      <p:sp>
        <p:nvSpPr>
          <p:cNvPr id="10" name="TextBox 9">
            <a:extLst>
              <a:ext uri="{FF2B5EF4-FFF2-40B4-BE49-F238E27FC236}">
                <a16:creationId xmlns:a16="http://schemas.microsoft.com/office/drawing/2014/main" id="{55780970-2405-4954-B396-9E1D6DFE4956}"/>
              </a:ext>
            </a:extLst>
          </p:cNvPr>
          <p:cNvSpPr txBox="1"/>
          <p:nvPr/>
        </p:nvSpPr>
        <p:spPr>
          <a:xfrm>
            <a:off x="-68517" y="1142226"/>
            <a:ext cx="902811" cy="200055"/>
          </a:xfrm>
          <a:prstGeom prst="rect">
            <a:avLst/>
          </a:prstGeom>
          <a:noFill/>
        </p:spPr>
        <p:txBody>
          <a:bodyPr wrap="none" rtlCol="0">
            <a:spAutoFit/>
          </a:bodyPr>
          <a:lstStyle/>
          <a:p>
            <a:r>
              <a:rPr lang="en-US" sz="700" dirty="0"/>
              <a:t>Dr. </a:t>
            </a:r>
            <a:r>
              <a:rPr lang="en-US" sz="700" dirty="0" err="1"/>
              <a:t>Schellhammer</a:t>
            </a:r>
            <a:endParaRPr lang="en-US" sz="700" dirty="0"/>
          </a:p>
        </p:txBody>
      </p:sp>
    </p:spTree>
    <p:extLst>
      <p:ext uri="{BB962C8B-B14F-4D97-AF65-F5344CB8AC3E}">
        <p14:creationId xmlns:p14="http://schemas.microsoft.com/office/powerpoint/2010/main" val="143560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Second Generation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Non-Steroidal AA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117601"/>
            <a:ext cx="6682649" cy="3105500"/>
          </a:xfrm>
          <a:prstGeom prst="rect">
            <a:avLst/>
          </a:prstGeom>
        </p:spPr>
        <p:txBody>
          <a:bodyPr spcFirstLastPara="1" wrap="square" lIns="91425" tIns="91425" rIns="91425" bIns="91425" anchor="t" anchorCtr="0">
            <a:noAutofit/>
          </a:bodyPr>
          <a:lstStyle/>
          <a:p>
            <a:pPr>
              <a:buFont typeface="Arial" panose="020B0604020202020204" pitchFamily="34" charset="0"/>
              <a:buChar char="•"/>
            </a:pPr>
            <a:r>
              <a:rPr lang="en-US" i="1" dirty="0"/>
              <a:t>Bicalutamide</a:t>
            </a:r>
          </a:p>
          <a:p>
            <a:pPr lvl="1">
              <a:buFont typeface="Arial" panose="020B0604020202020204" pitchFamily="34" charset="0"/>
              <a:buChar char="•"/>
            </a:pPr>
            <a:r>
              <a:rPr lang="en-US" sz="1400" dirty="0"/>
              <a:t>Synthesized in the 80’s, approved to treat PC in 1995</a:t>
            </a:r>
          </a:p>
          <a:p>
            <a:pPr lvl="1">
              <a:buFont typeface="Arial" panose="020B0604020202020204" pitchFamily="34" charset="0"/>
              <a:buChar char="•"/>
            </a:pPr>
            <a:r>
              <a:rPr lang="en-US" sz="1400" dirty="0"/>
              <a:t>Efficacy in the same range is </a:t>
            </a:r>
            <a:r>
              <a:rPr lang="en-US" sz="1400" dirty="0" err="1"/>
              <a:t>flutamide</a:t>
            </a:r>
            <a:r>
              <a:rPr lang="en-US" sz="1400" dirty="0"/>
              <a:t> and </a:t>
            </a:r>
            <a:r>
              <a:rPr lang="en-US" sz="1400" dirty="0" err="1"/>
              <a:t>nilutamide</a:t>
            </a:r>
            <a:endParaRPr lang="en-US" sz="1400" dirty="0"/>
          </a:p>
          <a:p>
            <a:pPr lvl="1">
              <a:buFont typeface="Arial" panose="020B0604020202020204" pitchFamily="34" charset="0"/>
              <a:buChar char="•"/>
            </a:pPr>
            <a:r>
              <a:rPr lang="en-US" sz="1400" dirty="0"/>
              <a:t>Selective inhibitor</a:t>
            </a:r>
          </a:p>
          <a:p>
            <a:pPr lvl="1">
              <a:buFont typeface="Arial" panose="020B0604020202020204" pitchFamily="34" charset="0"/>
              <a:buChar char="•"/>
            </a:pPr>
            <a:r>
              <a:rPr lang="en-US" sz="1400" dirty="0"/>
              <a:t>Longer half-life than 1</a:t>
            </a:r>
            <a:r>
              <a:rPr lang="en-US" sz="1400" baseline="30000" dirty="0"/>
              <a:t>st</a:t>
            </a:r>
            <a:r>
              <a:rPr lang="en-US" sz="1400" dirty="0"/>
              <a:t> generation AAs (7 days) allowing dosing once-daily</a:t>
            </a:r>
          </a:p>
          <a:p>
            <a:pPr lvl="1">
              <a:buFont typeface="Arial" panose="020B0604020202020204" pitchFamily="34" charset="0"/>
              <a:buChar char="•"/>
            </a:pPr>
            <a:r>
              <a:rPr lang="en-US" sz="1400" dirty="0"/>
              <a:t>Due to increase in estrogen from testosterone rise with monotherapy, AEs from 50mg include breast pain (76%), gynecomastia (60%), hot flashes (25%), impotence (25% to 28%) and sub-optimal PSA response</a:t>
            </a:r>
            <a:r>
              <a:rPr lang="en-US" sz="1400" baseline="30000" dirty="0"/>
              <a:t>1</a:t>
            </a:r>
          </a:p>
          <a:p>
            <a:pPr lvl="1">
              <a:buFont typeface="Arial" panose="020B0604020202020204" pitchFamily="34" charset="0"/>
              <a:buChar char="•"/>
            </a:pPr>
            <a:r>
              <a:rPr lang="en-US" sz="1400" dirty="0"/>
              <a:t>In global EPC trial program, 150mg was associated with improved survival in men when combined with radiation, but poor survival when combined with watchful waiting</a:t>
            </a:r>
            <a:r>
              <a:rPr lang="en-US" sz="1400" baseline="30000" dirty="0"/>
              <a:t>2,3,4,5</a:t>
            </a:r>
          </a:p>
          <a:p>
            <a:pPr lvl="1">
              <a:buFont typeface="Arial" panose="020B0604020202020204" pitchFamily="34" charset="0"/>
              <a:buChar char="•"/>
            </a:pPr>
            <a:endParaRPr lang="en-US" sz="1600" dirty="0"/>
          </a:p>
          <a:p>
            <a:pPr lvl="1">
              <a:buFont typeface="Arial" panose="020B0604020202020204" pitchFamily="34" charset="0"/>
              <a:buChar char="•"/>
            </a:pPr>
            <a:endParaRPr sz="1800" dirty="0"/>
          </a:p>
        </p:txBody>
      </p:sp>
      <p:pic>
        <p:nvPicPr>
          <p:cNvPr id="5" name="Picture 4"/>
          <p:cNvPicPr>
            <a:picLocks noChangeAspect="1"/>
          </p:cNvPicPr>
          <p:nvPr/>
        </p:nvPicPr>
        <p:blipFill>
          <a:blip r:embed="rId3"/>
          <a:stretch>
            <a:fillRect/>
          </a:stretch>
        </p:blipFill>
        <p:spPr>
          <a:xfrm>
            <a:off x="6931763" y="0"/>
            <a:ext cx="2212237" cy="1514901"/>
          </a:xfrm>
          <a:prstGeom prst="rect">
            <a:avLst/>
          </a:prstGeom>
        </p:spPr>
      </p:pic>
      <p:pic>
        <p:nvPicPr>
          <p:cNvPr id="7" name="Picture 6">
            <a:extLst>
              <a:ext uri="{FF2B5EF4-FFF2-40B4-BE49-F238E27FC236}">
                <a16:creationId xmlns:a16="http://schemas.microsoft.com/office/drawing/2014/main" id="{BC3EA835-1792-453E-8743-E95B02414A6C}"/>
              </a:ext>
            </a:extLst>
          </p:cNvPr>
          <p:cNvPicPr>
            <a:picLocks noChangeAspect="1"/>
          </p:cNvPicPr>
          <p:nvPr/>
        </p:nvPicPr>
        <p:blipFill>
          <a:blip r:embed="rId4"/>
          <a:stretch>
            <a:fillRect/>
          </a:stretch>
        </p:blipFill>
        <p:spPr>
          <a:xfrm>
            <a:off x="0" y="103545"/>
            <a:ext cx="674635" cy="901007"/>
          </a:xfrm>
          <a:prstGeom prst="rect">
            <a:avLst/>
          </a:prstGeom>
        </p:spPr>
      </p:pic>
      <p:sp>
        <p:nvSpPr>
          <p:cNvPr id="10" name="TextBox 9">
            <a:extLst>
              <a:ext uri="{FF2B5EF4-FFF2-40B4-BE49-F238E27FC236}">
                <a16:creationId xmlns:a16="http://schemas.microsoft.com/office/drawing/2014/main" id="{8859E8AD-AE35-4500-AF51-12607D88C99C}"/>
              </a:ext>
            </a:extLst>
          </p:cNvPr>
          <p:cNvSpPr txBox="1"/>
          <p:nvPr/>
        </p:nvSpPr>
        <p:spPr>
          <a:xfrm>
            <a:off x="-29880" y="1155105"/>
            <a:ext cx="936475" cy="200055"/>
          </a:xfrm>
          <a:prstGeom prst="rect">
            <a:avLst/>
          </a:prstGeom>
          <a:noFill/>
        </p:spPr>
        <p:txBody>
          <a:bodyPr wrap="none" rtlCol="0">
            <a:spAutoFit/>
          </a:bodyPr>
          <a:lstStyle/>
          <a:p>
            <a:r>
              <a:rPr lang="en-US" sz="700" dirty="0"/>
              <a:t>Dr. David McCloud</a:t>
            </a:r>
          </a:p>
        </p:txBody>
      </p:sp>
    </p:spTree>
    <p:extLst>
      <p:ext uri="{BB962C8B-B14F-4D97-AF65-F5344CB8AC3E}">
        <p14:creationId xmlns:p14="http://schemas.microsoft.com/office/powerpoint/2010/main" val="579210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143052"/>
            <a:ext cx="7455152" cy="642102"/>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solidFill>
                  <a:schemeClr val="tx1">
                    <a:lumMod val="75000"/>
                    <a:lumOff val="25000"/>
                  </a:schemeClr>
                </a:solidFill>
                <a:latin typeface="Arial" panose="020B0604020202020204" pitchFamily="34" charset="0"/>
                <a:cs typeface="Arial" panose="020B0604020202020204" pitchFamily="34" charset="0"/>
              </a:rPr>
              <a:t>RATIONALE FOR AA INCOMBINATION WITH ADT</a:t>
            </a:r>
            <a:endParaRPr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844424" y="647700"/>
            <a:ext cx="8083676" cy="4352748"/>
          </a:xfrm>
          <a:prstGeom prst="rect">
            <a:avLst/>
          </a:prstGeom>
        </p:spPr>
      </p:pic>
      <p:pic>
        <p:nvPicPr>
          <p:cNvPr id="6" name="Picture 5">
            <a:extLst>
              <a:ext uri="{FF2B5EF4-FFF2-40B4-BE49-F238E27FC236}">
                <a16:creationId xmlns:a16="http://schemas.microsoft.com/office/drawing/2014/main" id="{AD41043A-E493-497B-B4FB-A9B6886F6C46}"/>
              </a:ext>
            </a:extLst>
          </p:cNvPr>
          <p:cNvPicPr>
            <a:picLocks noChangeAspect="1"/>
          </p:cNvPicPr>
          <p:nvPr/>
        </p:nvPicPr>
        <p:blipFill rotWithShape="1">
          <a:blip r:embed="rId4"/>
          <a:srcRect l="11501" t="12180" r="15771" b="3204"/>
          <a:stretch/>
        </p:blipFill>
        <p:spPr>
          <a:xfrm>
            <a:off x="0" y="111886"/>
            <a:ext cx="671393" cy="923165"/>
          </a:xfrm>
          <a:prstGeom prst="rect">
            <a:avLst/>
          </a:prstGeom>
          <a:blipFill dpi="0" rotWithShape="1">
            <a:blip r:embed="rId5">
              <a:alphaModFix amt="26000"/>
            </a:blip>
            <a:srcRect/>
            <a:tile tx="0" ty="0" sx="100000" sy="100000" flip="none" algn="tl"/>
          </a:blipFill>
          <a:effectLst>
            <a:glow>
              <a:schemeClr val="accent1"/>
            </a:glow>
            <a:outerShdw sx="1000" sy="1000" algn="ctr" rotWithShape="0">
              <a:srgbClr val="000000"/>
            </a:outerShdw>
          </a:effectLst>
        </p:spPr>
      </p:pic>
      <p:sp>
        <p:nvSpPr>
          <p:cNvPr id="9" name="TextBox 8">
            <a:extLst>
              <a:ext uri="{FF2B5EF4-FFF2-40B4-BE49-F238E27FC236}">
                <a16:creationId xmlns:a16="http://schemas.microsoft.com/office/drawing/2014/main" id="{05E4B5CE-1810-40C9-98CB-E88D7E4F96B7}"/>
              </a:ext>
            </a:extLst>
          </p:cNvPr>
          <p:cNvSpPr txBox="1"/>
          <p:nvPr/>
        </p:nvSpPr>
        <p:spPr>
          <a:xfrm>
            <a:off x="-29880" y="1158559"/>
            <a:ext cx="744114" cy="200055"/>
          </a:xfrm>
          <a:prstGeom prst="rect">
            <a:avLst/>
          </a:prstGeom>
          <a:noFill/>
        </p:spPr>
        <p:txBody>
          <a:bodyPr wrap="none" rtlCol="0">
            <a:spAutoFit/>
          </a:bodyPr>
          <a:lstStyle/>
          <a:p>
            <a:r>
              <a:rPr lang="en-US" sz="700" dirty="0"/>
              <a:t>Dr. Judd </a:t>
            </a:r>
            <a:r>
              <a:rPr lang="en-US" sz="700" dirty="0" err="1"/>
              <a:t>Moul</a:t>
            </a:r>
            <a:endParaRPr lang="en-US" sz="700" dirty="0"/>
          </a:p>
        </p:txBody>
      </p:sp>
    </p:spTree>
    <p:extLst>
      <p:ext uri="{BB962C8B-B14F-4D97-AF65-F5344CB8AC3E}">
        <p14:creationId xmlns:p14="http://schemas.microsoft.com/office/powerpoint/2010/main" val="2336124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127000" y="2001837"/>
            <a:ext cx="5956300" cy="15970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latin typeface="Arial" panose="020B0604020202020204" pitchFamily="34" charset="0"/>
                <a:cs typeface="Arial" panose="020B0604020202020204" pitchFamily="34" charset="0"/>
              </a:rPr>
              <a:t>Third Generation</a:t>
            </a:r>
            <a:endParaRPr sz="7200" dirty="0">
              <a:latin typeface="Arial" panose="020B0604020202020204" pitchFamily="34" charset="0"/>
              <a:cs typeface="Arial" panose="020B0604020202020204" pitchFamily="34" charset="0"/>
            </a:endParaRPr>
          </a:p>
        </p:txBody>
      </p:sp>
      <p:sp>
        <p:nvSpPr>
          <p:cNvPr id="130" name="Google Shape;130;p18"/>
          <p:cNvSpPr txBox="1">
            <a:spLocks noGrp="1"/>
          </p:cNvSpPr>
          <p:nvPr>
            <p:ph type="subTitle" idx="4294967295"/>
          </p:nvPr>
        </p:nvSpPr>
        <p:spPr>
          <a:xfrm>
            <a:off x="1511300" y="3586162"/>
            <a:ext cx="4466752" cy="7842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t>Anti-androgens</a:t>
            </a:r>
            <a:endParaRPr dirty="0"/>
          </a:p>
        </p:txBody>
      </p:sp>
      <p:pic>
        <p:nvPicPr>
          <p:cNvPr id="30" name="Google Shape;93;p14" descr="DeathtoStock_Wired3.jpg"/>
          <p:cNvPicPr preferRelativeResize="0"/>
          <p:nvPr/>
        </p:nvPicPr>
        <p:blipFill rotWithShape="1">
          <a:blip r:embed="rId3">
            <a:alphaModFix/>
          </a:blip>
          <a:srcRect r="15846"/>
          <a:stretch/>
        </p:blipFill>
        <p:spPr>
          <a:xfrm>
            <a:off x="5787625" y="771700"/>
            <a:ext cx="3369075" cy="4003500"/>
          </a:xfrm>
          <a:prstGeom prst="rect">
            <a:avLst/>
          </a:prstGeom>
          <a:noFill/>
          <a:ln>
            <a:noFill/>
          </a:ln>
        </p:spPr>
      </p:pic>
      <p:pic>
        <p:nvPicPr>
          <p:cNvPr id="7" name="Picture 6">
            <a:extLst>
              <a:ext uri="{FF2B5EF4-FFF2-40B4-BE49-F238E27FC236}">
                <a16:creationId xmlns:a16="http://schemas.microsoft.com/office/drawing/2014/main" id="{0A28DA56-8EAD-4C47-AA7D-446D8EE3DEEB}"/>
              </a:ext>
            </a:extLst>
          </p:cNvPr>
          <p:cNvPicPr>
            <a:picLocks noChangeAspect="1"/>
          </p:cNvPicPr>
          <p:nvPr/>
        </p:nvPicPr>
        <p:blipFill>
          <a:blip r:embed="rId4"/>
          <a:stretch>
            <a:fillRect/>
          </a:stretch>
        </p:blipFill>
        <p:spPr>
          <a:xfrm>
            <a:off x="0" y="154155"/>
            <a:ext cx="671477" cy="848482"/>
          </a:xfrm>
          <a:prstGeom prst="rect">
            <a:avLst/>
          </a:prstGeom>
        </p:spPr>
      </p:pic>
      <p:sp>
        <p:nvSpPr>
          <p:cNvPr id="10" name="TextBox 9">
            <a:extLst>
              <a:ext uri="{FF2B5EF4-FFF2-40B4-BE49-F238E27FC236}">
                <a16:creationId xmlns:a16="http://schemas.microsoft.com/office/drawing/2014/main" id="{28353AC9-38F7-403B-9CC4-D3DEAE97B039}"/>
              </a:ext>
            </a:extLst>
          </p:cNvPr>
          <p:cNvSpPr txBox="1"/>
          <p:nvPr/>
        </p:nvSpPr>
        <p:spPr>
          <a:xfrm>
            <a:off x="-19060" y="1178077"/>
            <a:ext cx="761747" cy="200055"/>
          </a:xfrm>
          <a:prstGeom prst="rect">
            <a:avLst/>
          </a:prstGeom>
          <a:noFill/>
        </p:spPr>
        <p:txBody>
          <a:bodyPr wrap="none" rtlCol="0">
            <a:spAutoFit/>
          </a:bodyPr>
          <a:lstStyle/>
          <a:p>
            <a:r>
              <a:rPr lang="en-US" sz="700" dirty="0"/>
              <a:t>Dr. Tia </a:t>
            </a:r>
            <a:r>
              <a:rPr lang="en-US" sz="700" dirty="0" err="1"/>
              <a:t>Higano</a:t>
            </a:r>
            <a:endParaRPr lang="en-US" sz="700" dirty="0"/>
          </a:p>
        </p:txBody>
      </p:sp>
    </p:spTree>
    <p:extLst>
      <p:ext uri="{BB962C8B-B14F-4D97-AF65-F5344CB8AC3E}">
        <p14:creationId xmlns:p14="http://schemas.microsoft.com/office/powerpoint/2010/main" val="3173845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2" name="TextBox 1">
            <a:extLst>
              <a:ext uri="{FF2B5EF4-FFF2-40B4-BE49-F238E27FC236}">
                <a16:creationId xmlns:a16="http://schemas.microsoft.com/office/drawing/2014/main" id="{8D4FB285-8AD8-9D41-9FE2-56A875A3C044}"/>
              </a:ext>
            </a:extLst>
          </p:cNvPr>
          <p:cNvSpPr txBox="1"/>
          <p:nvPr/>
        </p:nvSpPr>
        <p:spPr>
          <a:xfrm>
            <a:off x="5915988" y="437323"/>
            <a:ext cx="2929838" cy="307777"/>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0179"/>
            <a:ext cx="9144000" cy="3064256"/>
          </a:xfrm>
          <a:prstGeom prst="rect">
            <a:avLst/>
          </a:prstGeom>
        </p:spPr>
      </p:pic>
      <p:sp>
        <p:nvSpPr>
          <p:cNvPr id="3" name="TextBox 2">
            <a:extLst>
              <a:ext uri="{FF2B5EF4-FFF2-40B4-BE49-F238E27FC236}">
                <a16:creationId xmlns:a16="http://schemas.microsoft.com/office/drawing/2014/main" id="{486D210C-2403-CF41-99EC-F7DFDD1246B2}"/>
              </a:ext>
            </a:extLst>
          </p:cNvPr>
          <p:cNvSpPr txBox="1"/>
          <p:nvPr/>
        </p:nvSpPr>
        <p:spPr>
          <a:xfrm>
            <a:off x="1168400" y="4546600"/>
            <a:ext cx="2789546" cy="307777"/>
          </a:xfrm>
          <a:prstGeom prst="rect">
            <a:avLst/>
          </a:prstGeom>
          <a:noFill/>
        </p:spPr>
        <p:txBody>
          <a:bodyPr wrap="none" rtlCol="0">
            <a:spAutoFit/>
          </a:bodyPr>
          <a:lstStyle/>
          <a:p>
            <a:r>
              <a:rPr lang="en-US" dirty="0"/>
              <a:t>J Urol. 2018 Nov;200(5):956-966</a:t>
            </a:r>
          </a:p>
        </p:txBody>
      </p:sp>
      <p:pic>
        <p:nvPicPr>
          <p:cNvPr id="7" name="Picture 6">
            <a:extLst>
              <a:ext uri="{FF2B5EF4-FFF2-40B4-BE49-F238E27FC236}">
                <a16:creationId xmlns:a16="http://schemas.microsoft.com/office/drawing/2014/main" id="{12F6F0F0-3287-4652-9B94-BC8FB57ABD97}"/>
              </a:ext>
            </a:extLst>
          </p:cNvPr>
          <p:cNvPicPr>
            <a:picLocks noChangeAspect="1"/>
          </p:cNvPicPr>
          <p:nvPr/>
        </p:nvPicPr>
        <p:blipFill rotWithShape="1">
          <a:blip r:embed="rId4"/>
          <a:srcRect l="11501" t="12180" r="15771" b="3204"/>
          <a:stretch/>
        </p:blipFill>
        <p:spPr>
          <a:xfrm>
            <a:off x="2526816" y="-3804"/>
            <a:ext cx="720241" cy="990331"/>
          </a:xfrm>
          <a:prstGeom prst="rect">
            <a:avLst/>
          </a:prstGeom>
          <a:blipFill dpi="0" rotWithShape="1">
            <a:blip r:embed="rId5">
              <a:alphaModFix amt="26000"/>
            </a:blip>
            <a:srcRect/>
            <a:tile tx="0" ty="0" sx="100000" sy="100000" flip="none" algn="tl"/>
          </a:blipFill>
          <a:effectLst>
            <a:glow>
              <a:schemeClr val="accent1"/>
            </a:glow>
            <a:outerShdw sx="1000" sy="1000" algn="ctr" rotWithShape="0">
              <a:srgbClr val="000000"/>
            </a:outerShdw>
          </a:effectLst>
        </p:spPr>
      </p:pic>
      <p:pic>
        <p:nvPicPr>
          <p:cNvPr id="11" name="Picture 10">
            <a:extLst>
              <a:ext uri="{FF2B5EF4-FFF2-40B4-BE49-F238E27FC236}">
                <a16:creationId xmlns:a16="http://schemas.microsoft.com/office/drawing/2014/main" id="{F85050FD-7394-4F62-A3E2-F82BFD57F7B0}"/>
              </a:ext>
            </a:extLst>
          </p:cNvPr>
          <p:cNvPicPr>
            <a:picLocks noChangeAspect="1"/>
          </p:cNvPicPr>
          <p:nvPr/>
        </p:nvPicPr>
        <p:blipFill>
          <a:blip r:embed="rId6"/>
          <a:stretch>
            <a:fillRect/>
          </a:stretch>
        </p:blipFill>
        <p:spPr>
          <a:xfrm>
            <a:off x="1621455" y="-3805"/>
            <a:ext cx="743235" cy="992626"/>
          </a:xfrm>
          <a:prstGeom prst="rect">
            <a:avLst/>
          </a:prstGeom>
        </p:spPr>
      </p:pic>
      <p:grpSp>
        <p:nvGrpSpPr>
          <p:cNvPr id="16" name="Group 15">
            <a:extLst>
              <a:ext uri="{FF2B5EF4-FFF2-40B4-BE49-F238E27FC236}">
                <a16:creationId xmlns:a16="http://schemas.microsoft.com/office/drawing/2014/main" id="{34C36A53-7636-4B9E-B710-F5A656547CA7}"/>
              </a:ext>
            </a:extLst>
          </p:cNvPr>
          <p:cNvGrpSpPr/>
          <p:nvPr/>
        </p:nvGrpSpPr>
        <p:grpSpPr>
          <a:xfrm>
            <a:off x="5122073" y="-43510"/>
            <a:ext cx="3258899" cy="1045546"/>
            <a:chOff x="4336462" y="-43510"/>
            <a:chExt cx="3258899" cy="1045546"/>
          </a:xfrm>
        </p:grpSpPr>
        <p:pic>
          <p:nvPicPr>
            <p:cNvPr id="5" name="Picture 4">
              <a:extLst>
                <a:ext uri="{FF2B5EF4-FFF2-40B4-BE49-F238E27FC236}">
                  <a16:creationId xmlns:a16="http://schemas.microsoft.com/office/drawing/2014/main" id="{C1D1A777-F21C-4F6B-B5D4-9C05151F0FE1}"/>
                </a:ext>
              </a:extLst>
            </p:cNvPr>
            <p:cNvPicPr>
              <a:picLocks noChangeAspect="1"/>
            </p:cNvPicPr>
            <p:nvPr/>
          </p:nvPicPr>
          <p:blipFill>
            <a:blip r:embed="rId7"/>
            <a:stretch>
              <a:fillRect/>
            </a:stretch>
          </p:blipFill>
          <p:spPr>
            <a:xfrm>
              <a:off x="4336462" y="-43510"/>
              <a:ext cx="642929" cy="1029526"/>
            </a:xfrm>
            <a:prstGeom prst="rect">
              <a:avLst/>
            </a:prstGeom>
            <a:blipFill>
              <a:blip r:embed="rId5">
                <a:alphaModFix amt="26000"/>
              </a:blip>
              <a:tile tx="0" ty="0" sx="100000" sy="100000" flip="none" algn="tl"/>
            </a:blipFill>
          </p:spPr>
        </p:pic>
        <p:pic>
          <p:nvPicPr>
            <p:cNvPr id="8" name="Picture 7">
              <a:extLst>
                <a:ext uri="{FF2B5EF4-FFF2-40B4-BE49-F238E27FC236}">
                  <a16:creationId xmlns:a16="http://schemas.microsoft.com/office/drawing/2014/main" id="{B1D1FCDE-074B-4B3B-86CB-8F4C33138794}"/>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bright="-1000"/>
                      </a14:imgEffect>
                    </a14:imgLayer>
                  </a14:imgProps>
                </a:ext>
              </a:extLst>
            </a:blip>
            <a:srcRect t="-1" b="14810"/>
            <a:stretch/>
          </p:blipFill>
          <p:spPr>
            <a:xfrm>
              <a:off x="5141517" y="-4315"/>
              <a:ext cx="743235" cy="990331"/>
            </a:xfrm>
            <a:prstGeom prst="rect">
              <a:avLst/>
            </a:prstGeom>
          </p:spPr>
        </p:pic>
        <p:pic>
          <p:nvPicPr>
            <p:cNvPr id="10" name="Picture 9">
              <a:extLst>
                <a:ext uri="{FF2B5EF4-FFF2-40B4-BE49-F238E27FC236}">
                  <a16:creationId xmlns:a16="http://schemas.microsoft.com/office/drawing/2014/main" id="{686C7B4C-61A6-480A-B90A-A57F2EAC7BD6}"/>
                </a:ext>
              </a:extLst>
            </p:cNvPr>
            <p:cNvPicPr>
              <a:picLocks noChangeAspect="1"/>
            </p:cNvPicPr>
            <p:nvPr/>
          </p:nvPicPr>
          <p:blipFill rotWithShape="1">
            <a:blip r:embed="rId10"/>
            <a:srcRect b="11250"/>
            <a:stretch/>
          </p:blipFill>
          <p:spPr>
            <a:xfrm>
              <a:off x="6046878" y="-3804"/>
              <a:ext cx="683096" cy="990330"/>
            </a:xfrm>
            <a:prstGeom prst="rect">
              <a:avLst/>
            </a:prstGeom>
          </p:spPr>
        </p:pic>
        <p:pic>
          <p:nvPicPr>
            <p:cNvPr id="12" name="Picture 11">
              <a:extLst>
                <a:ext uri="{FF2B5EF4-FFF2-40B4-BE49-F238E27FC236}">
                  <a16:creationId xmlns:a16="http://schemas.microsoft.com/office/drawing/2014/main" id="{39EE999F-B2EA-4557-A939-2D136EF1396D}"/>
                </a:ext>
              </a:extLst>
            </p:cNvPr>
            <p:cNvPicPr>
              <a:picLocks noChangeAspect="1"/>
            </p:cNvPicPr>
            <p:nvPr/>
          </p:nvPicPr>
          <p:blipFill rotWithShape="1">
            <a:blip r:embed="rId11"/>
            <a:srcRect l="13402" t="2016" r="8792" b="-1587"/>
            <a:stretch/>
          </p:blipFill>
          <p:spPr>
            <a:xfrm>
              <a:off x="6892100" y="-3804"/>
              <a:ext cx="703261" cy="1005840"/>
            </a:xfrm>
            <a:prstGeom prst="rect">
              <a:avLst/>
            </a:prstGeom>
          </p:spPr>
        </p:pic>
      </p:grpSp>
      <p:pic>
        <p:nvPicPr>
          <p:cNvPr id="13" name="Picture 12">
            <a:extLst>
              <a:ext uri="{FF2B5EF4-FFF2-40B4-BE49-F238E27FC236}">
                <a16:creationId xmlns:a16="http://schemas.microsoft.com/office/drawing/2014/main" id="{14AE9782-EEC6-44C6-A71B-3577EBEB4608}"/>
              </a:ext>
            </a:extLst>
          </p:cNvPr>
          <p:cNvPicPr>
            <a:picLocks noChangeAspect="1"/>
          </p:cNvPicPr>
          <p:nvPr/>
        </p:nvPicPr>
        <p:blipFill>
          <a:blip r:embed="rId12"/>
          <a:stretch>
            <a:fillRect/>
          </a:stretch>
        </p:blipFill>
        <p:spPr>
          <a:xfrm>
            <a:off x="-29293" y="0"/>
            <a:ext cx="695931" cy="989820"/>
          </a:xfrm>
          <a:prstGeom prst="rect">
            <a:avLst/>
          </a:prstGeom>
        </p:spPr>
      </p:pic>
      <p:pic>
        <p:nvPicPr>
          <p:cNvPr id="14" name="Picture 13">
            <a:extLst>
              <a:ext uri="{FF2B5EF4-FFF2-40B4-BE49-F238E27FC236}">
                <a16:creationId xmlns:a16="http://schemas.microsoft.com/office/drawing/2014/main" id="{9ECE16ED-F611-465A-A232-B4D9643D3E59}"/>
              </a:ext>
            </a:extLst>
          </p:cNvPr>
          <p:cNvPicPr>
            <a:picLocks noChangeAspect="1"/>
          </p:cNvPicPr>
          <p:nvPr/>
        </p:nvPicPr>
        <p:blipFill>
          <a:blip r:embed="rId13"/>
          <a:stretch>
            <a:fillRect/>
          </a:stretch>
        </p:blipFill>
        <p:spPr>
          <a:xfrm>
            <a:off x="822582" y="-1068"/>
            <a:ext cx="642929" cy="990744"/>
          </a:xfrm>
          <a:prstGeom prst="rect">
            <a:avLst/>
          </a:prstGeom>
        </p:spPr>
      </p:pic>
      <p:pic>
        <p:nvPicPr>
          <p:cNvPr id="15" name="Picture 14">
            <a:extLst>
              <a:ext uri="{FF2B5EF4-FFF2-40B4-BE49-F238E27FC236}">
                <a16:creationId xmlns:a16="http://schemas.microsoft.com/office/drawing/2014/main" id="{A80CE965-2FF3-4C61-A158-0C781E799653}"/>
              </a:ext>
            </a:extLst>
          </p:cNvPr>
          <p:cNvPicPr>
            <a:picLocks noChangeAspect="1"/>
          </p:cNvPicPr>
          <p:nvPr/>
        </p:nvPicPr>
        <p:blipFill>
          <a:blip r:embed="rId14"/>
          <a:stretch>
            <a:fillRect/>
          </a:stretch>
        </p:blipFill>
        <p:spPr>
          <a:xfrm>
            <a:off x="3404905" y="-10351"/>
            <a:ext cx="783330" cy="989820"/>
          </a:xfrm>
          <a:prstGeom prst="rect">
            <a:avLst/>
          </a:prstGeom>
        </p:spPr>
      </p:pic>
      <p:pic>
        <p:nvPicPr>
          <p:cNvPr id="17" name="Picture 16">
            <a:extLst>
              <a:ext uri="{FF2B5EF4-FFF2-40B4-BE49-F238E27FC236}">
                <a16:creationId xmlns:a16="http://schemas.microsoft.com/office/drawing/2014/main" id="{AAE41E12-2890-47F8-91AF-EDCE7EA1560E}"/>
              </a:ext>
            </a:extLst>
          </p:cNvPr>
          <p:cNvPicPr>
            <a:picLocks noChangeAspect="1"/>
          </p:cNvPicPr>
          <p:nvPr/>
        </p:nvPicPr>
        <p:blipFill>
          <a:blip r:embed="rId15"/>
          <a:stretch>
            <a:fillRect/>
          </a:stretch>
        </p:blipFill>
        <p:spPr>
          <a:xfrm>
            <a:off x="4339222" y="1"/>
            <a:ext cx="616546" cy="996968"/>
          </a:xfrm>
          <a:prstGeom prst="rect">
            <a:avLst/>
          </a:prstGeom>
        </p:spPr>
      </p:pic>
    </p:spTree>
    <p:extLst>
      <p:ext uri="{BB962C8B-B14F-4D97-AF65-F5344CB8AC3E}">
        <p14:creationId xmlns:p14="http://schemas.microsoft.com/office/powerpoint/2010/main" val="2817365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US" dirty="0">
                <a:latin typeface="Arial" panose="020B0604020202020204" pitchFamily="34" charset="0"/>
                <a:cs typeface="Arial" panose="020B0604020202020204" pitchFamily="34" charset="0"/>
              </a:rPr>
              <a:t>Third Generation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Anti-Androgen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5" y="1199815"/>
            <a:ext cx="5569076" cy="332808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a:t>Enzalutamide</a:t>
            </a:r>
          </a:p>
          <a:p>
            <a:pPr lvl="1">
              <a:buFont typeface="Arial" panose="020B0604020202020204" pitchFamily="34" charset="0"/>
              <a:buChar char="•"/>
            </a:pPr>
            <a:r>
              <a:rPr lang="en-US" sz="1800" dirty="0"/>
              <a:t>Selective antagonist</a:t>
            </a:r>
          </a:p>
          <a:p>
            <a:pPr lvl="1">
              <a:buFont typeface="Arial" panose="020B0604020202020204" pitchFamily="34" charset="0"/>
              <a:buChar char="•"/>
            </a:pPr>
            <a:r>
              <a:rPr lang="en-US" sz="1800" dirty="0"/>
              <a:t>Inhibits AR translocation to cell nucleus, recruitment of AR cofactors and AR binding to DNA</a:t>
            </a:r>
          </a:p>
          <a:p>
            <a:pPr lvl="1">
              <a:buFont typeface="Arial" panose="020B0604020202020204" pitchFamily="34" charset="0"/>
              <a:buChar char="•"/>
            </a:pPr>
            <a:r>
              <a:rPr lang="en-US" sz="1800" dirty="0"/>
              <a:t>Developed using non-steroidal agonist RU59063</a:t>
            </a:r>
            <a:r>
              <a:rPr lang="en-US" sz="1800" baseline="30000" dirty="0"/>
              <a:t>1,2</a:t>
            </a:r>
          </a:p>
          <a:p>
            <a:pPr lvl="1">
              <a:buFont typeface="Arial" panose="020B0604020202020204" pitchFamily="34" charset="0"/>
              <a:buChar char="•"/>
            </a:pPr>
            <a:r>
              <a:rPr lang="en-US" sz="1800" dirty="0"/>
              <a:t>Five-to-eightfold higher binding affinity for the AR compared with bicalutamide</a:t>
            </a:r>
          </a:p>
          <a:p>
            <a:pPr lvl="1">
              <a:buFont typeface="Arial" panose="020B0604020202020204" pitchFamily="34" charset="0"/>
              <a:buChar char="•"/>
            </a:pPr>
            <a:r>
              <a:rPr lang="en-US" sz="1800" dirty="0"/>
              <a:t>6-day half-life</a:t>
            </a:r>
            <a:r>
              <a:rPr lang="en-US" sz="1800" baseline="30000" dirty="0"/>
              <a:t>3</a:t>
            </a:r>
            <a:endParaRPr sz="1800" baseline="30000" dirty="0"/>
          </a:p>
        </p:txBody>
      </p:sp>
      <p:pic>
        <p:nvPicPr>
          <p:cNvPr id="2" name="Picture 1"/>
          <p:cNvPicPr>
            <a:picLocks noChangeAspect="1"/>
          </p:cNvPicPr>
          <p:nvPr/>
        </p:nvPicPr>
        <p:blipFill>
          <a:blip r:embed="rId3"/>
          <a:stretch>
            <a:fillRect/>
          </a:stretch>
        </p:blipFill>
        <p:spPr>
          <a:xfrm>
            <a:off x="7170168" y="5599"/>
            <a:ext cx="1973831" cy="1372825"/>
          </a:xfrm>
          <a:prstGeom prst="rect">
            <a:avLst/>
          </a:prstGeom>
        </p:spPr>
      </p:pic>
      <p:pic>
        <p:nvPicPr>
          <p:cNvPr id="7" name="Picture 6">
            <a:extLst>
              <a:ext uri="{FF2B5EF4-FFF2-40B4-BE49-F238E27FC236}">
                <a16:creationId xmlns:a16="http://schemas.microsoft.com/office/drawing/2014/main" id="{F2DD9EB8-1A01-48CE-867F-E8071901BA3D}"/>
              </a:ext>
            </a:extLst>
          </p:cNvPr>
          <p:cNvPicPr>
            <a:picLocks noChangeAspect="1"/>
          </p:cNvPicPr>
          <p:nvPr/>
        </p:nvPicPr>
        <p:blipFill>
          <a:blip r:embed="rId4"/>
          <a:stretch>
            <a:fillRect/>
          </a:stretch>
        </p:blipFill>
        <p:spPr>
          <a:xfrm>
            <a:off x="0" y="32979"/>
            <a:ext cx="656593" cy="1061725"/>
          </a:xfrm>
          <a:prstGeom prst="rect">
            <a:avLst/>
          </a:prstGeom>
        </p:spPr>
      </p:pic>
      <p:sp>
        <p:nvSpPr>
          <p:cNvPr id="10" name="TextBox 9">
            <a:extLst>
              <a:ext uri="{FF2B5EF4-FFF2-40B4-BE49-F238E27FC236}">
                <a16:creationId xmlns:a16="http://schemas.microsoft.com/office/drawing/2014/main" id="{1764F3FE-E95C-4A2D-9377-8FF736268278}"/>
              </a:ext>
            </a:extLst>
          </p:cNvPr>
          <p:cNvSpPr txBox="1"/>
          <p:nvPr/>
        </p:nvSpPr>
        <p:spPr>
          <a:xfrm>
            <a:off x="45335" y="1178077"/>
            <a:ext cx="569387" cy="200055"/>
          </a:xfrm>
          <a:prstGeom prst="rect">
            <a:avLst/>
          </a:prstGeom>
          <a:noFill/>
        </p:spPr>
        <p:txBody>
          <a:bodyPr wrap="none" rtlCol="0">
            <a:spAutoFit/>
          </a:bodyPr>
          <a:lstStyle/>
          <a:p>
            <a:r>
              <a:rPr lang="en-US" sz="700" dirty="0"/>
              <a:t>Dr. Shore</a:t>
            </a:r>
          </a:p>
        </p:txBody>
      </p:sp>
    </p:spTree>
    <p:extLst>
      <p:ext uri="{BB962C8B-B14F-4D97-AF65-F5344CB8AC3E}">
        <p14:creationId xmlns:p14="http://schemas.microsoft.com/office/powerpoint/2010/main" val="4079668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US" dirty="0">
                <a:latin typeface="Arial" panose="020B0604020202020204" pitchFamily="34" charset="0"/>
                <a:cs typeface="Arial" panose="020B0604020202020204" pitchFamily="34" charset="0"/>
              </a:rPr>
              <a:t>Third Generation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Anti-Androgen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199815"/>
            <a:ext cx="6635876" cy="332808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a:t>Enzalutamide</a:t>
            </a:r>
            <a:r>
              <a:rPr lang="en-US" dirty="0"/>
              <a:t> – clinical trials</a:t>
            </a:r>
          </a:p>
          <a:p>
            <a:pPr lvl="1">
              <a:buFont typeface="Arial" panose="020B0604020202020204" pitchFamily="34" charset="0"/>
              <a:buChar char="•"/>
            </a:pPr>
            <a:r>
              <a:rPr lang="en-US" sz="1800" b="1" dirty="0"/>
              <a:t>AFFIRM study</a:t>
            </a:r>
            <a:r>
              <a:rPr lang="en-US" sz="1800" baseline="30000" dirty="0"/>
              <a:t>1</a:t>
            </a:r>
            <a:r>
              <a:rPr lang="en-US" sz="1800" dirty="0"/>
              <a:t> (terminated after 520 deaths)</a:t>
            </a:r>
          </a:p>
          <a:p>
            <a:pPr lvl="1">
              <a:buFont typeface="Arial" panose="020B0604020202020204" pitchFamily="34" charset="0"/>
              <a:buChar char="•"/>
            </a:pPr>
            <a:r>
              <a:rPr lang="en-US" sz="1800" dirty="0"/>
              <a:t>4.8/mo. median overall survival improvement</a:t>
            </a:r>
          </a:p>
          <a:p>
            <a:pPr lvl="1">
              <a:buFont typeface="Arial" panose="020B0604020202020204" pitchFamily="34" charset="0"/>
              <a:buChar char="•"/>
            </a:pPr>
            <a:r>
              <a:rPr lang="en-US" sz="1800" b="1" dirty="0"/>
              <a:t>PREVAIL study</a:t>
            </a:r>
            <a:r>
              <a:rPr lang="en-US" sz="1800" baseline="30000" dirty="0"/>
              <a:t>2</a:t>
            </a:r>
            <a:r>
              <a:rPr lang="en-US" sz="1800" dirty="0"/>
              <a:t> (terminated early when a planned interim analysis was done after 540 deaths were reported)</a:t>
            </a:r>
          </a:p>
          <a:p>
            <a:pPr lvl="1">
              <a:buFont typeface="Arial" panose="020B0604020202020204" pitchFamily="34" charset="0"/>
              <a:buChar char="•"/>
            </a:pPr>
            <a:r>
              <a:rPr lang="en-US" sz="1800" dirty="0"/>
              <a:t>Significant survival reported vs. placebo</a:t>
            </a:r>
          </a:p>
          <a:p>
            <a:pPr lvl="1">
              <a:buFont typeface="Arial" panose="020B0604020202020204" pitchFamily="34" charset="0"/>
              <a:buChar char="•"/>
            </a:pPr>
            <a:r>
              <a:rPr lang="en-US" sz="1800" b="1" dirty="0"/>
              <a:t>Phase 2 TERRAIN study</a:t>
            </a:r>
            <a:r>
              <a:rPr lang="en-US" sz="1800" baseline="30000" dirty="0"/>
              <a:t>3</a:t>
            </a:r>
            <a:r>
              <a:rPr lang="en-US" sz="1800" dirty="0"/>
              <a:t> - Enzalutamide demonstrated greater activity than bicalutamide 50 mg daily in patients with asymptomatic or mildly symptomatic metastatic CRPC</a:t>
            </a:r>
          </a:p>
          <a:p>
            <a:pPr lvl="1">
              <a:buFont typeface="Arial" panose="020B0604020202020204" pitchFamily="34" charset="0"/>
              <a:buChar char="•"/>
            </a:pPr>
            <a:endParaRPr sz="1800" dirty="0"/>
          </a:p>
        </p:txBody>
      </p:sp>
      <p:pic>
        <p:nvPicPr>
          <p:cNvPr id="2" name="Picture 1"/>
          <p:cNvPicPr>
            <a:picLocks noChangeAspect="1"/>
          </p:cNvPicPr>
          <p:nvPr/>
        </p:nvPicPr>
        <p:blipFill>
          <a:blip r:embed="rId3"/>
          <a:stretch>
            <a:fillRect/>
          </a:stretch>
        </p:blipFill>
        <p:spPr>
          <a:xfrm>
            <a:off x="7170168" y="5599"/>
            <a:ext cx="1973831" cy="1372825"/>
          </a:xfrm>
          <a:prstGeom prst="rect">
            <a:avLst/>
          </a:prstGeom>
        </p:spPr>
      </p:pic>
      <p:pic>
        <p:nvPicPr>
          <p:cNvPr id="7" name="Picture 6">
            <a:extLst>
              <a:ext uri="{FF2B5EF4-FFF2-40B4-BE49-F238E27FC236}">
                <a16:creationId xmlns:a16="http://schemas.microsoft.com/office/drawing/2014/main" id="{F259D20E-3427-418B-8AC6-00C8039EF8F7}"/>
              </a:ext>
            </a:extLst>
          </p:cNvPr>
          <p:cNvPicPr>
            <a:picLocks noChangeAspect="1"/>
          </p:cNvPicPr>
          <p:nvPr/>
        </p:nvPicPr>
        <p:blipFill>
          <a:blip r:embed="rId4"/>
          <a:stretch>
            <a:fillRect/>
          </a:stretch>
        </p:blipFill>
        <p:spPr>
          <a:xfrm>
            <a:off x="-12879" y="25758"/>
            <a:ext cx="686145" cy="1098729"/>
          </a:xfrm>
          <a:prstGeom prst="rect">
            <a:avLst/>
          </a:prstGeom>
          <a:blipFill>
            <a:blip r:embed="rId5">
              <a:alphaModFix amt="26000"/>
            </a:blip>
            <a:tile tx="0" ty="0" sx="100000" sy="100000" flip="none" algn="tl"/>
          </a:blipFill>
        </p:spPr>
      </p:pic>
      <p:sp>
        <p:nvSpPr>
          <p:cNvPr id="10" name="TextBox 9">
            <a:extLst>
              <a:ext uri="{FF2B5EF4-FFF2-40B4-BE49-F238E27FC236}">
                <a16:creationId xmlns:a16="http://schemas.microsoft.com/office/drawing/2014/main" id="{88782837-4BD8-4241-83F0-5A591DB27259}"/>
              </a:ext>
            </a:extLst>
          </p:cNvPr>
          <p:cNvSpPr txBox="1"/>
          <p:nvPr/>
        </p:nvSpPr>
        <p:spPr>
          <a:xfrm>
            <a:off x="43440" y="1146249"/>
            <a:ext cx="558166" cy="200055"/>
          </a:xfrm>
          <a:prstGeom prst="rect">
            <a:avLst/>
          </a:prstGeom>
          <a:noFill/>
        </p:spPr>
        <p:txBody>
          <a:bodyPr wrap="none" rtlCol="0">
            <a:spAutoFit/>
          </a:bodyPr>
          <a:lstStyle/>
          <a:p>
            <a:r>
              <a:rPr lang="en-US" sz="700" dirty="0"/>
              <a:t>Dr. Denis</a:t>
            </a:r>
          </a:p>
        </p:txBody>
      </p:sp>
    </p:spTree>
    <p:extLst>
      <p:ext uri="{BB962C8B-B14F-4D97-AF65-F5344CB8AC3E}">
        <p14:creationId xmlns:p14="http://schemas.microsoft.com/office/powerpoint/2010/main" val="2125389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US" dirty="0">
                <a:latin typeface="Arial" panose="020B0604020202020204" pitchFamily="34" charset="0"/>
                <a:cs typeface="Arial" panose="020B0604020202020204" pitchFamily="34" charset="0"/>
              </a:rPr>
              <a:t>Third Generation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Anti-Androgen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199815"/>
            <a:ext cx="6165975" cy="332808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a:t>Enzalutamide</a:t>
            </a:r>
            <a:r>
              <a:rPr lang="en-US" dirty="0"/>
              <a:t> – clinical trials (cont.)</a:t>
            </a:r>
          </a:p>
          <a:p>
            <a:pPr lvl="1">
              <a:buFont typeface="Arial" panose="020B0604020202020204" pitchFamily="34" charset="0"/>
              <a:buChar char="•"/>
            </a:pPr>
            <a:r>
              <a:rPr lang="en-US" sz="1800" b="1" dirty="0"/>
              <a:t>STRIVE study</a:t>
            </a:r>
            <a:r>
              <a:rPr lang="en-US" sz="1800" baseline="30000" dirty="0"/>
              <a:t>1</a:t>
            </a:r>
            <a:r>
              <a:rPr lang="en-US" sz="1800" b="1" dirty="0"/>
              <a:t> </a:t>
            </a:r>
            <a:r>
              <a:rPr lang="en-US" sz="1800" dirty="0"/>
              <a:t>(demonstrated increase in progression-free survival vs. </a:t>
            </a:r>
            <a:r>
              <a:rPr lang="en-US" sz="1800" dirty="0" err="1"/>
              <a:t>bicalutamide</a:t>
            </a:r>
            <a:r>
              <a:rPr lang="en-US" sz="1800" dirty="0"/>
              <a:t>)</a:t>
            </a:r>
          </a:p>
          <a:p>
            <a:pPr lvl="1">
              <a:buFont typeface="Arial" panose="020B0604020202020204" pitchFamily="34" charset="0"/>
              <a:buChar char="•"/>
            </a:pPr>
            <a:r>
              <a:rPr lang="en-US" sz="1800" b="1" dirty="0"/>
              <a:t>Global phase 3 EMBARK trial</a:t>
            </a:r>
            <a:r>
              <a:rPr lang="en-US" sz="1800" baseline="30000" dirty="0"/>
              <a:t>2</a:t>
            </a:r>
            <a:r>
              <a:rPr lang="en-US" sz="1800" dirty="0"/>
              <a:t> (recruiting now)</a:t>
            </a:r>
          </a:p>
          <a:p>
            <a:pPr lvl="1">
              <a:buFont typeface="Arial" panose="020B0604020202020204" pitchFamily="34" charset="0"/>
              <a:buChar char="•"/>
            </a:pPr>
            <a:r>
              <a:rPr lang="en-US" sz="1800" dirty="0"/>
              <a:t>Compared leuprolide plus enzalutamide, leuprolide plus placebo and enzalutamide monotherapy in men with biochemical relapse who are at high risk for metastatic disease</a:t>
            </a:r>
          </a:p>
          <a:p>
            <a:pPr lvl="1">
              <a:buFont typeface="Arial" panose="020B0604020202020204" pitchFamily="34" charset="0"/>
              <a:buChar char="•"/>
            </a:pPr>
            <a:r>
              <a:rPr lang="en-US" sz="1800" b="1" dirty="0"/>
              <a:t>PROSPER</a:t>
            </a:r>
            <a:r>
              <a:rPr lang="en-US" sz="1800" baseline="30000" dirty="0"/>
              <a:t>3</a:t>
            </a:r>
            <a:r>
              <a:rPr lang="en-US" sz="1800" dirty="0"/>
              <a:t> (Non-metastatic castration-resistant prostate cancer) - study of patients with non-metastatic CRPC metastasis</a:t>
            </a:r>
            <a:endParaRPr sz="1800" b="1" dirty="0"/>
          </a:p>
        </p:txBody>
      </p:sp>
      <p:pic>
        <p:nvPicPr>
          <p:cNvPr id="2" name="Picture 1"/>
          <p:cNvPicPr>
            <a:picLocks noChangeAspect="1"/>
          </p:cNvPicPr>
          <p:nvPr/>
        </p:nvPicPr>
        <p:blipFill>
          <a:blip r:embed="rId3"/>
          <a:stretch>
            <a:fillRect/>
          </a:stretch>
        </p:blipFill>
        <p:spPr>
          <a:xfrm>
            <a:off x="7170168" y="5599"/>
            <a:ext cx="1973831" cy="1372825"/>
          </a:xfrm>
          <a:prstGeom prst="rect">
            <a:avLst/>
          </a:prstGeom>
        </p:spPr>
      </p:pic>
      <p:pic>
        <p:nvPicPr>
          <p:cNvPr id="7" name="Picture 6">
            <a:extLst>
              <a:ext uri="{FF2B5EF4-FFF2-40B4-BE49-F238E27FC236}">
                <a16:creationId xmlns:a16="http://schemas.microsoft.com/office/drawing/2014/main" id="{0873A207-75C3-4B01-8BB7-207C5889883B}"/>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
                    </a14:imgEffect>
                  </a14:imgLayer>
                </a14:imgProps>
              </a:ext>
            </a:extLst>
          </a:blip>
          <a:srcRect t="-1" b="14810"/>
          <a:stretch/>
        </p:blipFill>
        <p:spPr>
          <a:xfrm>
            <a:off x="-12879" y="114183"/>
            <a:ext cx="686249" cy="914400"/>
          </a:xfrm>
          <a:prstGeom prst="rect">
            <a:avLst/>
          </a:prstGeom>
        </p:spPr>
      </p:pic>
      <p:sp>
        <p:nvSpPr>
          <p:cNvPr id="8" name="TextBox 7">
            <a:extLst>
              <a:ext uri="{FF2B5EF4-FFF2-40B4-BE49-F238E27FC236}">
                <a16:creationId xmlns:a16="http://schemas.microsoft.com/office/drawing/2014/main" id="{B53240EE-AF81-406B-BCA1-9FCC8815210C}"/>
              </a:ext>
            </a:extLst>
          </p:cNvPr>
          <p:cNvSpPr txBox="1"/>
          <p:nvPr/>
        </p:nvSpPr>
        <p:spPr>
          <a:xfrm>
            <a:off x="-55638" y="1121755"/>
            <a:ext cx="865943" cy="200055"/>
          </a:xfrm>
          <a:prstGeom prst="rect">
            <a:avLst/>
          </a:prstGeom>
          <a:noFill/>
        </p:spPr>
        <p:txBody>
          <a:bodyPr wrap="none" rtlCol="0">
            <a:spAutoFit/>
          </a:bodyPr>
          <a:lstStyle/>
          <a:p>
            <a:r>
              <a:rPr lang="en-US" sz="700" dirty="0"/>
              <a:t>Dr. Peter Iversen</a:t>
            </a:r>
          </a:p>
        </p:txBody>
      </p:sp>
    </p:spTree>
    <p:extLst>
      <p:ext uri="{BB962C8B-B14F-4D97-AF65-F5344CB8AC3E}">
        <p14:creationId xmlns:p14="http://schemas.microsoft.com/office/powerpoint/2010/main" val="3524444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US" dirty="0">
                <a:latin typeface="Arial" panose="020B0604020202020204" pitchFamily="34" charset="0"/>
                <a:cs typeface="Arial" panose="020B0604020202020204" pitchFamily="34" charset="0"/>
              </a:rPr>
              <a:t>Third Generation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Anti-Androgen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5" y="1892300"/>
            <a:ext cx="5569076" cy="26356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dirty="0"/>
              <a:t>Enzalutamide – common AEs</a:t>
            </a:r>
          </a:p>
          <a:p>
            <a:pPr lvl="1">
              <a:buFont typeface="Arial" panose="020B0604020202020204" pitchFamily="34" charset="0"/>
              <a:buChar char="•"/>
            </a:pPr>
            <a:r>
              <a:rPr lang="en-US" sz="1800" dirty="0"/>
              <a:t>Fatigue</a:t>
            </a:r>
          </a:p>
          <a:p>
            <a:pPr lvl="1">
              <a:buFont typeface="Arial" panose="020B0604020202020204" pitchFamily="34" charset="0"/>
              <a:buChar char="•"/>
            </a:pPr>
            <a:r>
              <a:rPr lang="en-US" sz="1800" dirty="0"/>
              <a:t>Hypertension</a:t>
            </a:r>
          </a:p>
          <a:p>
            <a:pPr lvl="1">
              <a:buFont typeface="Arial" panose="020B0604020202020204" pitchFamily="34" charset="0"/>
              <a:buChar char="•"/>
            </a:pPr>
            <a:r>
              <a:rPr lang="en-US" sz="1800" dirty="0"/>
              <a:t>Falls and seizures</a:t>
            </a:r>
            <a:endParaRPr sz="1800" dirty="0"/>
          </a:p>
        </p:txBody>
      </p:sp>
      <p:pic>
        <p:nvPicPr>
          <p:cNvPr id="2" name="Picture 1"/>
          <p:cNvPicPr>
            <a:picLocks noChangeAspect="1"/>
          </p:cNvPicPr>
          <p:nvPr/>
        </p:nvPicPr>
        <p:blipFill>
          <a:blip r:embed="rId3"/>
          <a:stretch>
            <a:fillRect/>
          </a:stretch>
        </p:blipFill>
        <p:spPr>
          <a:xfrm>
            <a:off x="7170168" y="5599"/>
            <a:ext cx="1973831" cy="1372825"/>
          </a:xfrm>
          <a:prstGeom prst="rect">
            <a:avLst/>
          </a:prstGeom>
        </p:spPr>
      </p:pic>
      <p:pic>
        <p:nvPicPr>
          <p:cNvPr id="7" name="Picture 6">
            <a:extLst>
              <a:ext uri="{FF2B5EF4-FFF2-40B4-BE49-F238E27FC236}">
                <a16:creationId xmlns:a16="http://schemas.microsoft.com/office/drawing/2014/main" id="{60AA15BA-39D7-4390-9D75-2A620B394D34}"/>
              </a:ext>
            </a:extLst>
          </p:cNvPr>
          <p:cNvPicPr>
            <a:picLocks noChangeAspect="1"/>
          </p:cNvPicPr>
          <p:nvPr/>
        </p:nvPicPr>
        <p:blipFill rotWithShape="1">
          <a:blip r:embed="rId4"/>
          <a:srcRect b="11250"/>
          <a:stretch/>
        </p:blipFill>
        <p:spPr>
          <a:xfrm>
            <a:off x="-18656" y="64395"/>
            <a:ext cx="693794" cy="1005840"/>
          </a:xfrm>
          <a:prstGeom prst="rect">
            <a:avLst/>
          </a:prstGeom>
        </p:spPr>
      </p:pic>
      <p:sp>
        <p:nvSpPr>
          <p:cNvPr id="10" name="TextBox 9">
            <a:extLst>
              <a:ext uri="{FF2B5EF4-FFF2-40B4-BE49-F238E27FC236}">
                <a16:creationId xmlns:a16="http://schemas.microsoft.com/office/drawing/2014/main" id="{36CF4045-A453-441A-A8E6-65BCE612852B}"/>
              </a:ext>
            </a:extLst>
          </p:cNvPr>
          <p:cNvSpPr txBox="1"/>
          <p:nvPr/>
        </p:nvSpPr>
        <p:spPr>
          <a:xfrm>
            <a:off x="-68517" y="1142226"/>
            <a:ext cx="813043" cy="200055"/>
          </a:xfrm>
          <a:prstGeom prst="rect">
            <a:avLst/>
          </a:prstGeom>
          <a:noFill/>
        </p:spPr>
        <p:txBody>
          <a:bodyPr wrap="none" rtlCol="0">
            <a:spAutoFit/>
          </a:bodyPr>
          <a:lstStyle/>
          <a:p>
            <a:r>
              <a:rPr lang="en-US" sz="700" dirty="0"/>
              <a:t>Dr. Eisenberger</a:t>
            </a:r>
          </a:p>
        </p:txBody>
      </p:sp>
    </p:spTree>
    <p:extLst>
      <p:ext uri="{BB962C8B-B14F-4D97-AF65-F5344CB8AC3E}">
        <p14:creationId xmlns:p14="http://schemas.microsoft.com/office/powerpoint/2010/main" val="4075658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lvl="0"/>
            <a:r>
              <a:rPr lang="en-US" dirty="0">
                <a:latin typeface="Arial" panose="020B0604020202020204" pitchFamily="34" charset="0"/>
                <a:cs typeface="Arial" panose="020B0604020202020204" pitchFamily="34" charset="0"/>
              </a:rPr>
              <a:t>Third Generation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Anti-Androgen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199815"/>
            <a:ext cx="6051675" cy="332808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err="1"/>
              <a:t>Apalutamide</a:t>
            </a:r>
            <a:r>
              <a:rPr lang="en-US" dirty="0"/>
              <a:t> (ARN-509)</a:t>
            </a:r>
          </a:p>
          <a:p>
            <a:pPr lvl="1">
              <a:buFont typeface="Arial" panose="020B0604020202020204" pitchFamily="34" charset="0"/>
              <a:buChar char="•"/>
            </a:pPr>
            <a:r>
              <a:rPr lang="en-US" sz="1800" dirty="0"/>
              <a:t>Emerged from the same medicinal chemistry laboratory as enzalutamide, seeking more potent antiandrogens with no significant agonistic activity</a:t>
            </a:r>
            <a:r>
              <a:rPr lang="en-US" sz="1800" baseline="30000" dirty="0"/>
              <a:t>1</a:t>
            </a:r>
          </a:p>
          <a:p>
            <a:pPr lvl="1">
              <a:buFont typeface="Arial" panose="020B0604020202020204" pitchFamily="34" charset="0"/>
              <a:buChar char="•"/>
            </a:pPr>
            <a:r>
              <a:rPr lang="en-US" sz="1800" dirty="0"/>
              <a:t>Greater vivo activity in xenograft models</a:t>
            </a:r>
            <a:r>
              <a:rPr lang="en-US" sz="1800" baseline="30000" dirty="0"/>
              <a:t>2</a:t>
            </a:r>
          </a:p>
          <a:p>
            <a:pPr lvl="1">
              <a:buFont typeface="Arial" panose="020B0604020202020204" pitchFamily="34" charset="0"/>
              <a:buChar char="•"/>
            </a:pPr>
            <a:r>
              <a:rPr lang="en-US" sz="1800" dirty="0"/>
              <a:t>Most frequent AEs were fatigue (47%) and a single case of grade 3 abdominal pain from dose limiting toxicity</a:t>
            </a:r>
            <a:r>
              <a:rPr lang="en-US" sz="1800" baseline="30000" dirty="0"/>
              <a:t>3</a:t>
            </a:r>
          </a:p>
          <a:p>
            <a:pPr lvl="1">
              <a:buFont typeface="Arial" panose="020B0604020202020204" pitchFamily="34" charset="0"/>
              <a:buChar char="•"/>
            </a:pPr>
            <a:r>
              <a:rPr lang="en-US" sz="1800" b="1" dirty="0"/>
              <a:t>SPARTAN trial </a:t>
            </a:r>
            <a:r>
              <a:rPr lang="en-US" sz="1800" dirty="0"/>
              <a:t>of non-metastatic CRPC showed significantly longer metastasis-free survival for </a:t>
            </a:r>
            <a:r>
              <a:rPr lang="en-US" sz="1800" dirty="0" err="1"/>
              <a:t>apalutamide</a:t>
            </a:r>
            <a:r>
              <a:rPr lang="en-US" sz="1800" dirty="0"/>
              <a:t> than placebo</a:t>
            </a:r>
            <a:r>
              <a:rPr lang="en-US" sz="1800" baseline="30000" dirty="0"/>
              <a:t>4</a:t>
            </a:r>
            <a:endParaRPr sz="1800" baseline="30000" dirty="0"/>
          </a:p>
        </p:txBody>
      </p:sp>
      <p:pic>
        <p:nvPicPr>
          <p:cNvPr id="3" name="Picture 2"/>
          <p:cNvPicPr>
            <a:picLocks noChangeAspect="1"/>
          </p:cNvPicPr>
          <p:nvPr/>
        </p:nvPicPr>
        <p:blipFill>
          <a:blip r:embed="rId3"/>
          <a:stretch>
            <a:fillRect/>
          </a:stretch>
        </p:blipFill>
        <p:spPr>
          <a:xfrm>
            <a:off x="6990886" y="1"/>
            <a:ext cx="2153113" cy="1333499"/>
          </a:xfrm>
          <a:prstGeom prst="rect">
            <a:avLst/>
          </a:prstGeom>
        </p:spPr>
      </p:pic>
      <p:sp>
        <p:nvSpPr>
          <p:cNvPr id="7" name="TextBox 6">
            <a:extLst>
              <a:ext uri="{FF2B5EF4-FFF2-40B4-BE49-F238E27FC236}">
                <a16:creationId xmlns:a16="http://schemas.microsoft.com/office/drawing/2014/main" id="{B93F38BF-7FC5-4899-8019-C09A3E3A9881}"/>
              </a:ext>
            </a:extLst>
          </p:cNvPr>
          <p:cNvSpPr txBox="1"/>
          <p:nvPr/>
        </p:nvSpPr>
        <p:spPr>
          <a:xfrm>
            <a:off x="-55638" y="1129347"/>
            <a:ext cx="1032655" cy="200055"/>
          </a:xfrm>
          <a:prstGeom prst="rect">
            <a:avLst/>
          </a:prstGeom>
          <a:noFill/>
        </p:spPr>
        <p:txBody>
          <a:bodyPr wrap="none" rtlCol="0">
            <a:spAutoFit/>
          </a:bodyPr>
          <a:lstStyle/>
          <a:p>
            <a:r>
              <a:rPr lang="en-US" sz="700" dirty="0"/>
              <a:t>Dr. E David Crawford</a:t>
            </a:r>
          </a:p>
        </p:txBody>
      </p:sp>
      <p:pic>
        <p:nvPicPr>
          <p:cNvPr id="10" name="Picture 9">
            <a:extLst>
              <a:ext uri="{FF2B5EF4-FFF2-40B4-BE49-F238E27FC236}">
                <a16:creationId xmlns:a16="http://schemas.microsoft.com/office/drawing/2014/main" id="{3FE017AB-11C9-467E-8E1B-9E3870D8B1D1}"/>
              </a:ext>
            </a:extLst>
          </p:cNvPr>
          <p:cNvPicPr>
            <a:picLocks noChangeAspect="1"/>
          </p:cNvPicPr>
          <p:nvPr/>
        </p:nvPicPr>
        <p:blipFill rotWithShape="1">
          <a:blip r:embed="rId4"/>
          <a:srcRect r="8026"/>
          <a:stretch/>
        </p:blipFill>
        <p:spPr>
          <a:xfrm>
            <a:off x="-16415" y="38637"/>
            <a:ext cx="688665" cy="1064952"/>
          </a:xfrm>
          <a:prstGeom prst="rect">
            <a:avLst/>
          </a:prstGeom>
        </p:spPr>
      </p:pic>
    </p:spTree>
    <p:extLst>
      <p:ext uri="{BB962C8B-B14F-4D97-AF65-F5344CB8AC3E}">
        <p14:creationId xmlns:p14="http://schemas.microsoft.com/office/powerpoint/2010/main" val="3921903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B0F0"/>
                </a:solidFill>
                <a:latin typeface="Arial" panose="020B0604020202020204" pitchFamily="34" charset="0"/>
                <a:cs typeface="Arial" panose="020B0604020202020204" pitchFamily="34" charset="0"/>
              </a:rPr>
              <a:t>Apalutamide</a:t>
            </a:r>
            <a:r>
              <a:rPr lang="en-US" dirty="0">
                <a:solidFill>
                  <a:srgbClr val="00B0F0"/>
                </a:solidFill>
                <a:latin typeface="Arial" panose="020B0604020202020204" pitchFamily="34" charset="0"/>
                <a:cs typeface="Arial" panose="020B0604020202020204" pitchFamily="34" charset="0"/>
              </a:rPr>
              <a:t>: Potential Side Effects</a:t>
            </a:r>
          </a:p>
        </p:txBody>
      </p:sp>
      <p:sp>
        <p:nvSpPr>
          <p:cNvPr id="3" name="Content Placeholder 2"/>
          <p:cNvSpPr>
            <a:spLocks noGrp="1"/>
          </p:cNvSpPr>
          <p:nvPr>
            <p:ph idx="1"/>
          </p:nvPr>
        </p:nvSpPr>
        <p:spPr>
          <a:xfrm>
            <a:off x="2364330" y="1296591"/>
            <a:ext cx="3133221" cy="3193970"/>
          </a:xfrm>
        </p:spPr>
        <p:txBody>
          <a:bodyPr numCol="2">
            <a:normAutofit/>
          </a:bodyPr>
          <a:lstStyle/>
          <a:p>
            <a:pPr marL="9525" indent="0">
              <a:lnSpc>
                <a:spcPct val="112000"/>
              </a:lnSpc>
              <a:buNone/>
            </a:pPr>
            <a:r>
              <a:rPr lang="en-US" sz="1600" dirty="0">
                <a:solidFill>
                  <a:schemeClr val="tx1"/>
                </a:solidFill>
              </a:rPr>
              <a:t>Fatigue</a:t>
            </a:r>
          </a:p>
          <a:p>
            <a:pPr marL="9525" indent="0">
              <a:lnSpc>
                <a:spcPct val="112000"/>
              </a:lnSpc>
              <a:buNone/>
            </a:pPr>
            <a:r>
              <a:rPr lang="en-US" sz="1600" dirty="0">
                <a:solidFill>
                  <a:schemeClr val="tx1"/>
                </a:solidFill>
              </a:rPr>
              <a:t>Rash</a:t>
            </a:r>
          </a:p>
          <a:p>
            <a:pPr marL="9525" indent="0">
              <a:lnSpc>
                <a:spcPct val="112000"/>
              </a:lnSpc>
              <a:buNone/>
            </a:pPr>
            <a:r>
              <a:rPr lang="en-US" sz="1600" dirty="0">
                <a:solidFill>
                  <a:schemeClr val="tx1"/>
                </a:solidFill>
              </a:rPr>
              <a:t>Hypertension</a:t>
            </a:r>
          </a:p>
          <a:p>
            <a:pPr marL="9525" indent="0">
              <a:lnSpc>
                <a:spcPct val="112000"/>
              </a:lnSpc>
              <a:buNone/>
            </a:pPr>
            <a:r>
              <a:rPr lang="en-US" sz="1600" dirty="0">
                <a:solidFill>
                  <a:schemeClr val="tx1"/>
                </a:solidFill>
              </a:rPr>
              <a:t>Hypothyroidism</a:t>
            </a:r>
          </a:p>
          <a:p>
            <a:pPr marL="9525" indent="0">
              <a:lnSpc>
                <a:spcPct val="112000"/>
              </a:lnSpc>
              <a:buNone/>
            </a:pPr>
            <a:r>
              <a:rPr lang="en-US" sz="1600" dirty="0">
                <a:solidFill>
                  <a:schemeClr val="tx1"/>
                </a:solidFill>
              </a:rPr>
              <a:t>Diarrhea</a:t>
            </a:r>
          </a:p>
          <a:p>
            <a:pPr marL="9525" indent="0">
              <a:lnSpc>
                <a:spcPct val="112000"/>
              </a:lnSpc>
              <a:buNone/>
            </a:pPr>
            <a:r>
              <a:rPr lang="en-US" sz="1600" dirty="0">
                <a:solidFill>
                  <a:schemeClr val="tx1"/>
                </a:solidFill>
              </a:rPr>
              <a:t>Nausea</a:t>
            </a:r>
          </a:p>
          <a:p>
            <a:pPr marL="9525" indent="0">
              <a:lnSpc>
                <a:spcPct val="112000"/>
              </a:lnSpc>
              <a:buNone/>
            </a:pPr>
            <a:r>
              <a:rPr lang="en-US" sz="1600" dirty="0">
                <a:solidFill>
                  <a:schemeClr val="tx1"/>
                </a:solidFill>
              </a:rPr>
              <a:t>Weight loss</a:t>
            </a:r>
          </a:p>
          <a:p>
            <a:pPr marL="9525" indent="0">
              <a:lnSpc>
                <a:spcPct val="112000"/>
              </a:lnSpc>
              <a:buNone/>
            </a:pPr>
            <a:r>
              <a:rPr lang="en-US" sz="1600" dirty="0">
                <a:solidFill>
                  <a:schemeClr val="tx1"/>
                </a:solidFill>
              </a:rPr>
              <a:t>Arthralgia</a:t>
            </a:r>
          </a:p>
        </p:txBody>
      </p:sp>
      <p:cxnSp>
        <p:nvCxnSpPr>
          <p:cNvPr id="6" name="Straight Connector 5">
            <a:extLst>
              <a:ext uri="{FF2B5EF4-FFF2-40B4-BE49-F238E27FC236}">
                <a16:creationId xmlns:a16="http://schemas.microsoft.com/office/drawing/2014/main" id="{8035A62E-B59F-6A47-AF20-5FC28BFB16EB}"/>
              </a:ext>
            </a:extLst>
          </p:cNvPr>
          <p:cNvCxnSpPr>
            <a:cxnSpLocks/>
          </p:cNvCxnSpPr>
          <p:nvPr/>
        </p:nvCxnSpPr>
        <p:spPr>
          <a:xfrm>
            <a:off x="2361235" y="1200150"/>
            <a:ext cx="43231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18332CB-E1A3-9F41-ADA2-AA6BD00087C6}"/>
              </a:ext>
            </a:extLst>
          </p:cNvPr>
          <p:cNvCxnSpPr>
            <a:cxnSpLocks/>
          </p:cNvCxnSpPr>
          <p:nvPr/>
        </p:nvCxnSpPr>
        <p:spPr>
          <a:xfrm>
            <a:off x="2361235" y="4377401"/>
            <a:ext cx="4323145"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D4A4445-DEBA-5648-8818-F3CE70AD0283}"/>
              </a:ext>
            </a:extLst>
          </p:cNvPr>
          <p:cNvSpPr txBox="1"/>
          <p:nvPr/>
        </p:nvSpPr>
        <p:spPr>
          <a:xfrm>
            <a:off x="4572000" y="1352347"/>
            <a:ext cx="1974965" cy="1893339"/>
          </a:xfrm>
          <a:prstGeom prst="rect">
            <a:avLst/>
          </a:prstGeom>
          <a:noFill/>
        </p:spPr>
        <p:txBody>
          <a:bodyPr wrap="square" rtlCol="0">
            <a:spAutoFit/>
          </a:bodyPr>
          <a:lstStyle/>
          <a:p>
            <a:pPr>
              <a:lnSpc>
                <a:spcPct val="150000"/>
              </a:lnSpc>
            </a:pPr>
            <a:r>
              <a:rPr lang="en-US" sz="1600" dirty="0"/>
              <a:t>Falls and fractures</a:t>
            </a:r>
          </a:p>
          <a:p>
            <a:pPr>
              <a:lnSpc>
                <a:spcPct val="150000"/>
              </a:lnSpc>
            </a:pPr>
            <a:r>
              <a:rPr lang="en-US" sz="1600" dirty="0"/>
              <a:t>Hot flush</a:t>
            </a:r>
          </a:p>
          <a:p>
            <a:pPr>
              <a:lnSpc>
                <a:spcPct val="150000"/>
              </a:lnSpc>
            </a:pPr>
            <a:r>
              <a:rPr lang="en-US" sz="1600" dirty="0"/>
              <a:t>Decreased appetite</a:t>
            </a:r>
          </a:p>
          <a:p>
            <a:pPr>
              <a:lnSpc>
                <a:spcPct val="150000"/>
              </a:lnSpc>
            </a:pPr>
            <a:r>
              <a:rPr lang="en-US" sz="1600" dirty="0"/>
              <a:t>Peripheral edema</a:t>
            </a:r>
          </a:p>
          <a:p>
            <a:pPr>
              <a:lnSpc>
                <a:spcPct val="150000"/>
              </a:lnSpc>
            </a:pPr>
            <a:r>
              <a:rPr lang="en-US" sz="1600" dirty="0"/>
              <a:t>Seizures</a:t>
            </a:r>
          </a:p>
        </p:txBody>
      </p:sp>
      <p:sp>
        <p:nvSpPr>
          <p:cNvPr id="7" name="Rectangle 6">
            <a:extLst>
              <a:ext uri="{FF2B5EF4-FFF2-40B4-BE49-F238E27FC236}">
                <a16:creationId xmlns:a16="http://schemas.microsoft.com/office/drawing/2014/main" id="{2C1F470A-E018-6441-B164-D5AF2EB8346A}"/>
              </a:ext>
            </a:extLst>
          </p:cNvPr>
          <p:cNvSpPr/>
          <p:nvPr/>
        </p:nvSpPr>
        <p:spPr>
          <a:xfrm>
            <a:off x="0" y="4197153"/>
            <a:ext cx="1093304" cy="9293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7CC1CD81-DD66-9B46-917B-6AFB381A304C}"/>
              </a:ext>
            </a:extLst>
          </p:cNvPr>
          <p:cNvSpPr/>
          <p:nvPr/>
        </p:nvSpPr>
        <p:spPr>
          <a:xfrm>
            <a:off x="8428383" y="19878"/>
            <a:ext cx="695739" cy="7354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1920DA59-D6A0-EE4A-B3E1-7282016CE50F}"/>
              </a:ext>
            </a:extLst>
          </p:cNvPr>
          <p:cNvPicPr>
            <a:picLocks noChangeAspect="1"/>
          </p:cNvPicPr>
          <p:nvPr/>
        </p:nvPicPr>
        <p:blipFill>
          <a:blip r:embed="rId3"/>
          <a:stretch>
            <a:fillRect/>
          </a:stretch>
        </p:blipFill>
        <p:spPr>
          <a:xfrm>
            <a:off x="60572" y="4288736"/>
            <a:ext cx="517193" cy="660951"/>
          </a:xfrm>
          <a:prstGeom prst="rect">
            <a:avLst/>
          </a:prstGeom>
        </p:spPr>
      </p:pic>
    </p:spTree>
    <p:extLst>
      <p:ext uri="{BB962C8B-B14F-4D97-AF65-F5344CB8AC3E}">
        <p14:creationId xmlns:p14="http://schemas.microsoft.com/office/powerpoint/2010/main" val="511538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F635739-8F52-6F44-9B13-3239218D0644}"/>
              </a:ext>
            </a:extLst>
          </p:cNvPr>
          <p:cNvGrpSpPr/>
          <p:nvPr/>
        </p:nvGrpSpPr>
        <p:grpSpPr>
          <a:xfrm>
            <a:off x="4841261" y="1126753"/>
            <a:ext cx="3777744" cy="3478937"/>
            <a:chOff x="870644" y="1502337"/>
            <a:chExt cx="5036992" cy="4638582"/>
          </a:xfrm>
        </p:grpSpPr>
        <p:pic>
          <p:nvPicPr>
            <p:cNvPr id="4" name="Picture 3"/>
            <p:cNvPicPr>
              <a:picLocks noChangeAspect="1"/>
            </p:cNvPicPr>
            <p:nvPr/>
          </p:nvPicPr>
          <p:blipFill rotWithShape="1">
            <a:blip r:embed="rId3"/>
            <a:srcRect l="6783" t="9289" r="2719" b="16111"/>
            <a:stretch/>
          </p:blipFill>
          <p:spPr>
            <a:xfrm>
              <a:off x="1005738" y="3890885"/>
              <a:ext cx="4476630" cy="2250034"/>
            </a:xfrm>
            <a:prstGeom prst="rect">
              <a:avLst/>
            </a:prstGeom>
          </p:spPr>
        </p:pic>
        <p:sp>
          <p:nvSpPr>
            <p:cNvPr id="8" name="TextBox 7"/>
            <p:cNvSpPr txBox="1"/>
            <p:nvPr/>
          </p:nvSpPr>
          <p:spPr>
            <a:xfrm>
              <a:off x="870644" y="1502337"/>
              <a:ext cx="5036992" cy="1711580"/>
            </a:xfrm>
            <a:prstGeom prst="rect">
              <a:avLst/>
            </a:prstGeom>
            <a:noFill/>
          </p:spPr>
          <p:txBody>
            <a:bodyPr wrap="square" rtlCol="0">
              <a:spAutoFit/>
            </a:bodyPr>
            <a:lstStyle/>
            <a:p>
              <a:pPr>
                <a:spcAft>
                  <a:spcPts val="150"/>
                </a:spcAft>
              </a:pPr>
              <a:r>
                <a:rPr lang="en-US" sz="1275" b="1" dirty="0">
                  <a:solidFill>
                    <a:schemeClr val="accent1"/>
                  </a:solidFill>
                  <a:latin typeface="+mj-lt"/>
                </a:rPr>
                <a:t>PROSPER Trial (enzalutamide)</a:t>
              </a:r>
            </a:p>
            <a:p>
              <a:pPr marL="85725" indent="-85725">
                <a:buFont typeface="Arial" panose="020B0604020202020204" pitchFamily="34" charset="0"/>
                <a:buChar char="•"/>
              </a:pPr>
              <a:r>
                <a:rPr lang="en-US" sz="1050" dirty="0">
                  <a:latin typeface="+mj-lt"/>
                </a:rPr>
                <a:t>median metastasis-free survival was 36.6m for enzalutamide v 14.7m for placebo group (HR for metastasis or death, 0.29; P&lt;0.001</a:t>
              </a:r>
            </a:p>
            <a:p>
              <a:pPr marL="85725" indent="-85725">
                <a:buFont typeface="Arial" panose="020B0604020202020204" pitchFamily="34" charset="0"/>
                <a:buChar char="•"/>
              </a:pPr>
              <a:r>
                <a:rPr lang="en-US" sz="1050" dirty="0">
                  <a:latin typeface="+mj-lt"/>
                </a:rPr>
                <a:t>time to PSA progression (37.2m for enzalutamide v 3.9m for placebo; hazard ratio, 0.07; P&lt;0.001; progression occurred in 22% v 69% of patients)</a:t>
              </a:r>
            </a:p>
          </p:txBody>
        </p:sp>
      </p:grpSp>
      <p:sp>
        <p:nvSpPr>
          <p:cNvPr id="9" name="Title 1"/>
          <p:cNvSpPr txBox="1">
            <a:spLocks/>
          </p:cNvSpPr>
          <p:nvPr/>
        </p:nvSpPr>
        <p:spPr>
          <a:xfrm>
            <a:off x="822960" y="484901"/>
            <a:ext cx="7543800" cy="866055"/>
          </a:xfrm>
          <a:prstGeom prst="rect">
            <a:avLst/>
          </a:prstGeom>
        </p:spPr>
        <p:txBody>
          <a:bodyPr vert="horz" lIns="68580" tIns="34290" rIns="68580" bIns="34290" rtlCol="0" anchor="t" anchorCtr="0">
            <a:normAutofit/>
          </a:bodyPr>
          <a:lstStyle>
            <a:lvl1pPr algn="ctr" defTabSz="914400" rtl="0" eaLnBrk="1" latinLnBrk="0" hangingPunct="1">
              <a:lnSpc>
                <a:spcPct val="85000"/>
              </a:lnSpc>
              <a:spcBef>
                <a:spcPct val="0"/>
              </a:spcBef>
              <a:buNone/>
              <a:defRPr sz="3600" kern="1200" spc="-50" baseline="0">
                <a:solidFill>
                  <a:schemeClr val="tx1"/>
                </a:solidFill>
                <a:latin typeface="Times New Roman" charset="0"/>
                <a:ea typeface="Times New Roman" charset="0"/>
                <a:cs typeface="Times New Roman" charset="0"/>
              </a:defRPr>
            </a:lvl1pPr>
          </a:lstStyle>
          <a:p>
            <a:r>
              <a:rPr lang="en-US" sz="2700" dirty="0" err="1">
                <a:solidFill>
                  <a:srgbClr val="00B0F0"/>
                </a:solidFill>
                <a:latin typeface="Arial" panose="020B0604020202020204" pitchFamily="34" charset="0"/>
                <a:cs typeface="Arial" panose="020B0604020202020204" pitchFamily="34" charset="0"/>
              </a:rPr>
              <a:t>Apalutamide</a:t>
            </a:r>
            <a:r>
              <a:rPr lang="en-US" sz="2700" dirty="0">
                <a:solidFill>
                  <a:srgbClr val="00B0F0"/>
                </a:solidFill>
                <a:latin typeface="Arial" panose="020B0604020202020204" pitchFamily="34" charset="0"/>
                <a:cs typeface="Arial" panose="020B0604020202020204" pitchFamily="34" charset="0"/>
              </a:rPr>
              <a:t> and Enzalutamide in </a:t>
            </a:r>
            <a:r>
              <a:rPr lang="en-US" sz="2700" dirty="0" err="1">
                <a:solidFill>
                  <a:srgbClr val="00B0F0"/>
                </a:solidFill>
                <a:latin typeface="Arial" panose="020B0604020202020204" pitchFamily="34" charset="0"/>
                <a:cs typeface="Arial" panose="020B0604020202020204" pitchFamily="34" charset="0"/>
              </a:rPr>
              <a:t>nmCRPC</a:t>
            </a:r>
            <a:endParaRPr lang="en-US" sz="2700" dirty="0">
              <a:solidFill>
                <a:srgbClr val="00B0F0"/>
              </a:solidFill>
              <a:latin typeface="Arial" panose="020B0604020202020204" pitchFamily="34" charset="0"/>
              <a:cs typeface="Arial" panose="020B0604020202020204" pitchFamily="34" charset="0"/>
            </a:endParaRPr>
          </a:p>
        </p:txBody>
      </p:sp>
      <p:grpSp>
        <p:nvGrpSpPr>
          <p:cNvPr id="6" name="Group 5">
            <a:extLst>
              <a:ext uri="{FF2B5EF4-FFF2-40B4-BE49-F238E27FC236}">
                <a16:creationId xmlns:a16="http://schemas.microsoft.com/office/drawing/2014/main" id="{21DBBD56-6F36-4D47-ADF8-07D0D523D538}"/>
              </a:ext>
            </a:extLst>
          </p:cNvPr>
          <p:cNvGrpSpPr/>
          <p:nvPr/>
        </p:nvGrpSpPr>
        <p:grpSpPr>
          <a:xfrm>
            <a:off x="891114" y="1126753"/>
            <a:ext cx="4087840" cy="3595077"/>
            <a:chOff x="6413295" y="1502337"/>
            <a:chExt cx="5450453" cy="4793436"/>
          </a:xfrm>
        </p:grpSpPr>
        <p:grpSp>
          <p:nvGrpSpPr>
            <p:cNvPr id="2" name="Group 1">
              <a:extLst>
                <a:ext uri="{FF2B5EF4-FFF2-40B4-BE49-F238E27FC236}">
                  <a16:creationId xmlns:a16="http://schemas.microsoft.com/office/drawing/2014/main" id="{70AFD517-C81F-8545-9F06-D0AECD1F9B7D}"/>
                </a:ext>
              </a:extLst>
            </p:cNvPr>
            <p:cNvGrpSpPr/>
            <p:nvPr/>
          </p:nvGrpSpPr>
          <p:grpSpPr>
            <a:xfrm>
              <a:off x="6966330" y="3882433"/>
              <a:ext cx="3839632" cy="2413340"/>
              <a:chOff x="6715559" y="4025096"/>
              <a:chExt cx="4477159" cy="2814048"/>
            </a:xfrm>
          </p:grpSpPr>
          <p:pic>
            <p:nvPicPr>
              <p:cNvPr id="13" name="Picture 12">
                <a:extLst>
                  <a:ext uri="{FF2B5EF4-FFF2-40B4-BE49-F238E27FC236}">
                    <a16:creationId xmlns:a16="http://schemas.microsoft.com/office/drawing/2014/main" id="{FCB49A85-0C97-2349-B28A-1DCE0473C2FA}"/>
                  </a:ext>
                </a:extLst>
              </p:cNvPr>
              <p:cNvPicPr>
                <a:picLocks noChangeAspect="1"/>
              </p:cNvPicPr>
              <p:nvPr/>
            </p:nvPicPr>
            <p:blipFill>
              <a:blip r:embed="rId4"/>
              <a:stretch>
                <a:fillRect/>
              </a:stretch>
            </p:blipFill>
            <p:spPr>
              <a:xfrm>
                <a:off x="6861712" y="4025096"/>
                <a:ext cx="4331006" cy="2600229"/>
              </a:xfrm>
              <a:prstGeom prst="rect">
                <a:avLst/>
              </a:prstGeom>
            </p:spPr>
          </p:pic>
          <p:sp>
            <p:nvSpPr>
              <p:cNvPr id="14" name="TextBox 13">
                <a:extLst>
                  <a:ext uri="{FF2B5EF4-FFF2-40B4-BE49-F238E27FC236}">
                    <a16:creationId xmlns:a16="http://schemas.microsoft.com/office/drawing/2014/main" id="{F3539A2E-8502-484A-9FA4-3E592D65582F}"/>
                  </a:ext>
                </a:extLst>
              </p:cNvPr>
              <p:cNvSpPr txBox="1"/>
              <p:nvPr/>
            </p:nvSpPr>
            <p:spPr>
              <a:xfrm rot="16200000">
                <a:off x="5980105" y="5143865"/>
                <a:ext cx="1740067" cy="269159"/>
              </a:xfrm>
              <a:prstGeom prst="rect">
                <a:avLst/>
              </a:prstGeom>
              <a:noFill/>
            </p:spPr>
            <p:txBody>
              <a:bodyPr wrap="none" rtlCol="0">
                <a:spAutoFit/>
              </a:bodyPr>
              <a:lstStyle/>
              <a:p>
                <a:r>
                  <a:rPr lang="en-US" sz="525" dirty="0">
                    <a:solidFill>
                      <a:schemeClr val="tx2"/>
                    </a:solidFill>
                    <a:latin typeface="+mj-lt"/>
                  </a:rPr>
                  <a:t>Metastasis-Free Probability (%)</a:t>
                </a:r>
              </a:p>
            </p:txBody>
          </p:sp>
          <p:sp>
            <p:nvSpPr>
              <p:cNvPr id="15" name="TextBox 14">
                <a:extLst>
                  <a:ext uri="{FF2B5EF4-FFF2-40B4-BE49-F238E27FC236}">
                    <a16:creationId xmlns:a16="http://schemas.microsoft.com/office/drawing/2014/main" id="{72C3739B-475E-214F-AC30-D360F9B4E1E8}"/>
                  </a:ext>
                </a:extLst>
              </p:cNvPr>
              <p:cNvSpPr txBox="1"/>
              <p:nvPr/>
            </p:nvSpPr>
            <p:spPr>
              <a:xfrm>
                <a:off x="8510607" y="6569985"/>
                <a:ext cx="1588040" cy="269159"/>
              </a:xfrm>
              <a:prstGeom prst="rect">
                <a:avLst/>
              </a:prstGeom>
              <a:noFill/>
            </p:spPr>
            <p:txBody>
              <a:bodyPr wrap="none" rtlCol="0">
                <a:spAutoFit/>
              </a:bodyPr>
              <a:lstStyle/>
              <a:p>
                <a:r>
                  <a:rPr lang="en-US" sz="525" dirty="0">
                    <a:solidFill>
                      <a:schemeClr val="tx2"/>
                    </a:solidFill>
                    <a:latin typeface="+mj-lt"/>
                  </a:rPr>
                  <a:t>Months from Randomization</a:t>
                </a:r>
              </a:p>
            </p:txBody>
          </p:sp>
        </p:grpSp>
        <p:sp>
          <p:nvSpPr>
            <p:cNvPr id="16" name="TextBox 15">
              <a:extLst>
                <a:ext uri="{FF2B5EF4-FFF2-40B4-BE49-F238E27FC236}">
                  <a16:creationId xmlns:a16="http://schemas.microsoft.com/office/drawing/2014/main" id="{95CE6AA1-E1B1-7E40-AD1F-7364EC178AEC}"/>
                </a:ext>
              </a:extLst>
            </p:cNvPr>
            <p:cNvSpPr txBox="1"/>
            <p:nvPr/>
          </p:nvSpPr>
          <p:spPr>
            <a:xfrm>
              <a:off x="6413295" y="1502337"/>
              <a:ext cx="5450453" cy="1537173"/>
            </a:xfrm>
            <a:prstGeom prst="rect">
              <a:avLst/>
            </a:prstGeom>
            <a:noFill/>
          </p:spPr>
          <p:txBody>
            <a:bodyPr wrap="square" rtlCol="0">
              <a:spAutoFit/>
            </a:bodyPr>
            <a:lstStyle/>
            <a:p>
              <a:pPr>
                <a:spcAft>
                  <a:spcPts val="150"/>
                </a:spcAft>
              </a:pPr>
              <a:r>
                <a:rPr lang="en-US" sz="1275" b="1" dirty="0">
                  <a:solidFill>
                    <a:schemeClr val="accent1"/>
                  </a:solidFill>
                  <a:latin typeface="+mj-lt"/>
                </a:rPr>
                <a:t>SPARTAN Trial (</a:t>
              </a:r>
              <a:r>
                <a:rPr lang="en-US" sz="1275" b="1" dirty="0" err="1">
                  <a:solidFill>
                    <a:schemeClr val="accent1"/>
                  </a:solidFill>
                  <a:latin typeface="+mj-lt"/>
                </a:rPr>
                <a:t>apalutamide</a:t>
              </a:r>
              <a:r>
                <a:rPr lang="en-US" sz="1275" b="1" dirty="0">
                  <a:solidFill>
                    <a:schemeClr val="accent1"/>
                  </a:solidFill>
                  <a:latin typeface="+mj-lt"/>
                </a:rPr>
                <a:t>)</a:t>
              </a:r>
            </a:p>
            <a:p>
              <a:pPr marL="128588" indent="-128588">
                <a:spcAft>
                  <a:spcPts val="450"/>
                </a:spcAft>
                <a:buFont typeface="Arial" panose="020B0604020202020204" pitchFamily="34" charset="0"/>
                <a:buChar char="•"/>
              </a:pPr>
              <a:r>
                <a:rPr lang="en-US" sz="1050" dirty="0">
                  <a:latin typeface="+mj-lt"/>
                </a:rPr>
                <a:t>40.5m v 16.2m for metastasis free survival</a:t>
              </a:r>
            </a:p>
            <a:p>
              <a:pPr marL="128588" indent="-128588">
                <a:spcAft>
                  <a:spcPts val="450"/>
                </a:spcAft>
                <a:buFont typeface="Arial" panose="020B0604020202020204" pitchFamily="34" charset="0"/>
                <a:buChar char="•"/>
              </a:pPr>
              <a:r>
                <a:rPr lang="en-US" sz="1050" dirty="0">
                  <a:latin typeface="+mj-lt"/>
                </a:rPr>
                <a:t>40.5m v 16.6m to metastasis</a:t>
              </a:r>
            </a:p>
            <a:p>
              <a:pPr marL="128588" indent="-128588">
                <a:spcAft>
                  <a:spcPts val="450"/>
                </a:spcAft>
                <a:buFont typeface="Arial" panose="020B0604020202020204" pitchFamily="34" charset="0"/>
                <a:buChar char="•"/>
              </a:pPr>
              <a:r>
                <a:rPr lang="en-US" sz="1050" dirty="0">
                  <a:latin typeface="+mj-lt"/>
                </a:rPr>
                <a:t>40.5m v 14.7m progression free survival</a:t>
              </a:r>
            </a:p>
            <a:p>
              <a:pPr marL="128588" indent="-128588">
                <a:spcAft>
                  <a:spcPts val="450"/>
                </a:spcAft>
                <a:buFont typeface="Arial" panose="020B0604020202020204" pitchFamily="34" charset="0"/>
                <a:buChar char="•"/>
              </a:pPr>
              <a:r>
                <a:rPr lang="en-US" sz="1050" dirty="0">
                  <a:latin typeface="+mj-lt"/>
                </a:rPr>
                <a:t>HR 0.28</a:t>
              </a:r>
            </a:p>
          </p:txBody>
        </p:sp>
      </p:grpSp>
      <p:cxnSp>
        <p:nvCxnSpPr>
          <p:cNvPr id="17" name="Straight Connector 16">
            <a:extLst>
              <a:ext uri="{FF2B5EF4-FFF2-40B4-BE49-F238E27FC236}">
                <a16:creationId xmlns:a16="http://schemas.microsoft.com/office/drawing/2014/main" id="{2F202A84-B5BA-7A47-A632-0D4D5177F167}"/>
              </a:ext>
            </a:extLst>
          </p:cNvPr>
          <p:cNvCxnSpPr>
            <a:cxnSpLocks/>
          </p:cNvCxnSpPr>
          <p:nvPr/>
        </p:nvCxnSpPr>
        <p:spPr>
          <a:xfrm>
            <a:off x="4572000" y="988996"/>
            <a:ext cx="0" cy="3970421"/>
          </a:xfrm>
          <a:prstGeom prst="line">
            <a:avLst/>
          </a:prstGeom>
          <a:ln w="19050">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BC4D6074-E696-44D9-BF3D-0A972179A496}"/>
              </a:ext>
            </a:extLst>
          </p:cNvPr>
          <p:cNvPicPr>
            <a:picLocks noChangeAspect="1"/>
          </p:cNvPicPr>
          <p:nvPr/>
        </p:nvPicPr>
        <p:blipFill>
          <a:blip r:embed="rId5"/>
          <a:stretch>
            <a:fillRect/>
          </a:stretch>
        </p:blipFill>
        <p:spPr>
          <a:xfrm>
            <a:off x="0" y="47833"/>
            <a:ext cx="669701" cy="1031999"/>
          </a:xfrm>
          <a:prstGeom prst="rect">
            <a:avLst/>
          </a:prstGeom>
        </p:spPr>
      </p:pic>
      <p:sp>
        <p:nvSpPr>
          <p:cNvPr id="19" name="TextBox 18">
            <a:extLst>
              <a:ext uri="{FF2B5EF4-FFF2-40B4-BE49-F238E27FC236}">
                <a16:creationId xmlns:a16="http://schemas.microsoft.com/office/drawing/2014/main" id="{A4374B4C-ABE5-4053-A7B5-CD4F08BA66CC}"/>
              </a:ext>
            </a:extLst>
          </p:cNvPr>
          <p:cNvSpPr txBox="1"/>
          <p:nvPr/>
        </p:nvSpPr>
        <p:spPr>
          <a:xfrm>
            <a:off x="-68517" y="1142226"/>
            <a:ext cx="902811" cy="200055"/>
          </a:xfrm>
          <a:prstGeom prst="rect">
            <a:avLst/>
          </a:prstGeom>
          <a:noFill/>
        </p:spPr>
        <p:txBody>
          <a:bodyPr wrap="none" rtlCol="0">
            <a:spAutoFit/>
          </a:bodyPr>
          <a:lstStyle/>
          <a:p>
            <a:r>
              <a:rPr lang="en-US" sz="700" dirty="0"/>
              <a:t>Dr. </a:t>
            </a:r>
            <a:r>
              <a:rPr lang="en-US" sz="700" dirty="0" err="1"/>
              <a:t>Schellhammer</a:t>
            </a:r>
            <a:endParaRPr lang="en-US" sz="700" dirty="0"/>
          </a:p>
        </p:txBody>
      </p:sp>
    </p:spTree>
    <p:extLst>
      <p:ext uri="{BB962C8B-B14F-4D97-AF65-F5344CB8AC3E}">
        <p14:creationId xmlns:p14="http://schemas.microsoft.com/office/powerpoint/2010/main" val="2422875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Third Generation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Anti-Androgen </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651000"/>
            <a:ext cx="6281205" cy="2876900"/>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i="1" dirty="0" err="1"/>
              <a:t>Darolutamide</a:t>
            </a:r>
            <a:r>
              <a:rPr lang="en-US" dirty="0"/>
              <a:t> </a:t>
            </a:r>
          </a:p>
          <a:p>
            <a:pPr lvl="1">
              <a:buFont typeface="Arial" panose="020B0604020202020204" pitchFamily="34" charset="0"/>
              <a:buChar char="•"/>
            </a:pPr>
            <a:r>
              <a:rPr lang="en-US" sz="1800" dirty="0"/>
              <a:t>Also third-generation</a:t>
            </a:r>
          </a:p>
          <a:p>
            <a:pPr lvl="1">
              <a:buFont typeface="Arial" panose="020B0604020202020204" pitchFamily="34" charset="0"/>
              <a:buChar char="•"/>
            </a:pPr>
            <a:r>
              <a:rPr lang="en-US" sz="1800" dirty="0"/>
              <a:t>Low penetration of the blood-brain barrier – undetectable in the brain 8 hours after dose</a:t>
            </a:r>
            <a:r>
              <a:rPr lang="en-US" sz="1800" baseline="30000" dirty="0"/>
              <a:t>1</a:t>
            </a:r>
          </a:p>
          <a:p>
            <a:pPr lvl="1">
              <a:buFont typeface="Arial" panose="020B0604020202020204" pitchFamily="34" charset="0"/>
              <a:buChar char="•"/>
            </a:pPr>
            <a:r>
              <a:rPr lang="en-US" sz="1800" dirty="0"/>
              <a:t>As a single agent, does not increase testosterone in mice and binds to mutated AR</a:t>
            </a:r>
            <a:r>
              <a:rPr lang="en-US" sz="1800" baseline="30000" dirty="0"/>
              <a:t>2</a:t>
            </a:r>
            <a:endParaRPr sz="1800" baseline="30000" dirty="0"/>
          </a:p>
        </p:txBody>
      </p:sp>
      <p:pic>
        <p:nvPicPr>
          <p:cNvPr id="2" name="Picture 1"/>
          <p:cNvPicPr>
            <a:picLocks noChangeAspect="1"/>
          </p:cNvPicPr>
          <p:nvPr/>
        </p:nvPicPr>
        <p:blipFill>
          <a:blip r:embed="rId3"/>
          <a:stretch>
            <a:fillRect/>
          </a:stretch>
        </p:blipFill>
        <p:spPr>
          <a:xfrm>
            <a:off x="6990886" y="5598"/>
            <a:ext cx="2153114" cy="1260940"/>
          </a:xfrm>
          <a:prstGeom prst="rect">
            <a:avLst/>
          </a:prstGeom>
        </p:spPr>
      </p:pic>
      <p:pic>
        <p:nvPicPr>
          <p:cNvPr id="7" name="Picture 6">
            <a:extLst>
              <a:ext uri="{FF2B5EF4-FFF2-40B4-BE49-F238E27FC236}">
                <a16:creationId xmlns:a16="http://schemas.microsoft.com/office/drawing/2014/main" id="{C8634AB1-C895-40A7-8262-C65F57DE7997}"/>
              </a:ext>
            </a:extLst>
          </p:cNvPr>
          <p:cNvPicPr>
            <a:picLocks noChangeAspect="1"/>
          </p:cNvPicPr>
          <p:nvPr/>
        </p:nvPicPr>
        <p:blipFill>
          <a:blip r:embed="rId4"/>
          <a:stretch>
            <a:fillRect/>
          </a:stretch>
        </p:blipFill>
        <p:spPr>
          <a:xfrm>
            <a:off x="0" y="103545"/>
            <a:ext cx="674635" cy="901007"/>
          </a:xfrm>
          <a:prstGeom prst="rect">
            <a:avLst/>
          </a:prstGeom>
        </p:spPr>
      </p:pic>
      <p:sp>
        <p:nvSpPr>
          <p:cNvPr id="10" name="TextBox 9">
            <a:extLst>
              <a:ext uri="{FF2B5EF4-FFF2-40B4-BE49-F238E27FC236}">
                <a16:creationId xmlns:a16="http://schemas.microsoft.com/office/drawing/2014/main" id="{5732B1F2-7F2A-4124-8C0D-8ED139C1F91C}"/>
              </a:ext>
            </a:extLst>
          </p:cNvPr>
          <p:cNvSpPr txBox="1"/>
          <p:nvPr/>
        </p:nvSpPr>
        <p:spPr>
          <a:xfrm>
            <a:off x="-29880" y="1155105"/>
            <a:ext cx="936475" cy="200055"/>
          </a:xfrm>
          <a:prstGeom prst="rect">
            <a:avLst/>
          </a:prstGeom>
          <a:noFill/>
        </p:spPr>
        <p:txBody>
          <a:bodyPr wrap="none" rtlCol="0">
            <a:spAutoFit/>
          </a:bodyPr>
          <a:lstStyle/>
          <a:p>
            <a:r>
              <a:rPr lang="en-US" sz="700" dirty="0"/>
              <a:t>Dr. David McCloud</a:t>
            </a:r>
          </a:p>
        </p:txBody>
      </p:sp>
    </p:spTree>
    <p:extLst>
      <p:ext uri="{BB962C8B-B14F-4D97-AF65-F5344CB8AC3E}">
        <p14:creationId xmlns:p14="http://schemas.microsoft.com/office/powerpoint/2010/main" val="2858253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2338-B0FF-BA4F-A1BD-BC14FBD74C0C}"/>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Darolutamide</a:t>
            </a:r>
            <a:endParaRPr lang="en-US"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523CD8E-DD23-3847-BD10-512A99AB67DF}"/>
              </a:ext>
            </a:extLst>
          </p:cNvPr>
          <p:cNvPicPr>
            <a:picLocks noChangeAspect="1"/>
          </p:cNvPicPr>
          <p:nvPr/>
        </p:nvPicPr>
        <p:blipFill>
          <a:blip r:embed="rId2"/>
          <a:stretch>
            <a:fillRect/>
          </a:stretch>
        </p:blipFill>
        <p:spPr>
          <a:xfrm>
            <a:off x="1600122" y="1278527"/>
            <a:ext cx="5934456" cy="3017520"/>
          </a:xfrm>
          <a:prstGeom prst="rect">
            <a:avLst/>
          </a:prstGeom>
        </p:spPr>
      </p:pic>
      <p:pic>
        <p:nvPicPr>
          <p:cNvPr id="9" name="Picture 8">
            <a:extLst>
              <a:ext uri="{FF2B5EF4-FFF2-40B4-BE49-F238E27FC236}">
                <a16:creationId xmlns:a16="http://schemas.microsoft.com/office/drawing/2014/main" id="{3BEF549D-45FD-44B6-9244-9B82F73640FE}"/>
              </a:ext>
            </a:extLst>
          </p:cNvPr>
          <p:cNvPicPr>
            <a:picLocks noChangeAspect="1"/>
          </p:cNvPicPr>
          <p:nvPr/>
        </p:nvPicPr>
        <p:blipFill rotWithShape="1">
          <a:blip r:embed="rId3"/>
          <a:srcRect l="11501" t="12180" r="15771" b="3204"/>
          <a:stretch/>
        </p:blipFill>
        <p:spPr>
          <a:xfrm>
            <a:off x="0" y="111886"/>
            <a:ext cx="671393" cy="923165"/>
          </a:xfrm>
          <a:prstGeom prst="rect">
            <a:avLst/>
          </a:prstGeom>
          <a:blipFill dpi="0" rotWithShape="1">
            <a:blip r:embed="rId4">
              <a:alphaModFix amt="26000"/>
            </a:blip>
            <a:srcRect/>
            <a:tile tx="0" ty="0" sx="100000" sy="100000" flip="none" algn="tl"/>
          </a:blipFill>
          <a:effectLst>
            <a:glow>
              <a:schemeClr val="accent1"/>
            </a:glow>
            <a:outerShdw sx="1000" sy="1000" algn="ctr" rotWithShape="0">
              <a:srgbClr val="000000"/>
            </a:outerShdw>
          </a:effectLst>
        </p:spPr>
      </p:pic>
      <p:sp>
        <p:nvSpPr>
          <p:cNvPr id="10" name="TextBox 9">
            <a:extLst>
              <a:ext uri="{FF2B5EF4-FFF2-40B4-BE49-F238E27FC236}">
                <a16:creationId xmlns:a16="http://schemas.microsoft.com/office/drawing/2014/main" id="{0C228B90-640F-482D-BC20-5F5165D5EEAC}"/>
              </a:ext>
            </a:extLst>
          </p:cNvPr>
          <p:cNvSpPr txBox="1"/>
          <p:nvPr/>
        </p:nvSpPr>
        <p:spPr>
          <a:xfrm>
            <a:off x="-29880" y="1158559"/>
            <a:ext cx="744114" cy="200055"/>
          </a:xfrm>
          <a:prstGeom prst="rect">
            <a:avLst/>
          </a:prstGeom>
          <a:noFill/>
        </p:spPr>
        <p:txBody>
          <a:bodyPr wrap="none" rtlCol="0">
            <a:spAutoFit/>
          </a:bodyPr>
          <a:lstStyle/>
          <a:p>
            <a:r>
              <a:rPr lang="en-US" sz="700" dirty="0"/>
              <a:t>Dr. Judd </a:t>
            </a:r>
            <a:r>
              <a:rPr lang="en-US" sz="700" dirty="0" err="1"/>
              <a:t>Moul</a:t>
            </a:r>
            <a:endParaRPr lang="en-US" sz="700" dirty="0"/>
          </a:p>
        </p:txBody>
      </p:sp>
    </p:spTree>
    <p:extLst>
      <p:ext uri="{BB962C8B-B14F-4D97-AF65-F5344CB8AC3E}">
        <p14:creationId xmlns:p14="http://schemas.microsoft.com/office/powerpoint/2010/main" val="3988851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B3E4-DF3A-1E4D-A448-35CC741353F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ARAMIS</a:t>
            </a:r>
          </a:p>
        </p:txBody>
      </p:sp>
      <p:sp>
        <p:nvSpPr>
          <p:cNvPr id="3" name="Text Placeholder 2">
            <a:extLst>
              <a:ext uri="{FF2B5EF4-FFF2-40B4-BE49-F238E27FC236}">
                <a16:creationId xmlns:a16="http://schemas.microsoft.com/office/drawing/2014/main" id="{BD22E847-3F48-1B49-9CE2-6A3C0E4229AC}"/>
              </a:ext>
            </a:extLst>
          </p:cNvPr>
          <p:cNvSpPr>
            <a:spLocks noGrp="1"/>
          </p:cNvSpPr>
          <p:nvPr>
            <p:ph type="body" idx="1"/>
          </p:nvPr>
        </p:nvSpPr>
        <p:spPr/>
        <p:txBody>
          <a:bodyPr/>
          <a:lstStyle/>
          <a:p>
            <a:pPr marL="76200" indent="0">
              <a:buNone/>
            </a:pPr>
            <a:endParaRPr lang="en-US" dirty="0"/>
          </a:p>
        </p:txBody>
      </p:sp>
      <p:pic>
        <p:nvPicPr>
          <p:cNvPr id="6" name="Picture 5">
            <a:extLst>
              <a:ext uri="{FF2B5EF4-FFF2-40B4-BE49-F238E27FC236}">
                <a16:creationId xmlns:a16="http://schemas.microsoft.com/office/drawing/2014/main" id="{8CD8C215-CDA1-5A4D-9125-1B899D0EF66E}"/>
              </a:ext>
            </a:extLst>
          </p:cNvPr>
          <p:cNvPicPr>
            <a:picLocks noChangeAspect="1"/>
          </p:cNvPicPr>
          <p:nvPr/>
        </p:nvPicPr>
        <p:blipFill>
          <a:blip r:embed="rId2"/>
          <a:stretch>
            <a:fillRect/>
          </a:stretch>
        </p:blipFill>
        <p:spPr>
          <a:xfrm>
            <a:off x="844425" y="1538075"/>
            <a:ext cx="5870981" cy="3383280"/>
          </a:xfrm>
          <a:prstGeom prst="rect">
            <a:avLst/>
          </a:prstGeom>
        </p:spPr>
      </p:pic>
      <p:pic>
        <p:nvPicPr>
          <p:cNvPr id="9" name="Picture 8">
            <a:extLst>
              <a:ext uri="{FF2B5EF4-FFF2-40B4-BE49-F238E27FC236}">
                <a16:creationId xmlns:a16="http://schemas.microsoft.com/office/drawing/2014/main" id="{CBEC0327-D26B-42CA-A6E2-82C3D9D12057}"/>
              </a:ext>
            </a:extLst>
          </p:cNvPr>
          <p:cNvPicPr>
            <a:picLocks noChangeAspect="1"/>
          </p:cNvPicPr>
          <p:nvPr/>
        </p:nvPicPr>
        <p:blipFill>
          <a:blip r:embed="rId3"/>
          <a:stretch>
            <a:fillRect/>
          </a:stretch>
        </p:blipFill>
        <p:spPr>
          <a:xfrm>
            <a:off x="0" y="154155"/>
            <a:ext cx="671477" cy="848482"/>
          </a:xfrm>
          <a:prstGeom prst="rect">
            <a:avLst/>
          </a:prstGeom>
        </p:spPr>
      </p:pic>
      <p:sp>
        <p:nvSpPr>
          <p:cNvPr id="10" name="TextBox 9">
            <a:extLst>
              <a:ext uri="{FF2B5EF4-FFF2-40B4-BE49-F238E27FC236}">
                <a16:creationId xmlns:a16="http://schemas.microsoft.com/office/drawing/2014/main" id="{7245476D-CEA4-4E21-82A8-8FECAB13DF94}"/>
              </a:ext>
            </a:extLst>
          </p:cNvPr>
          <p:cNvSpPr txBox="1"/>
          <p:nvPr/>
        </p:nvSpPr>
        <p:spPr>
          <a:xfrm>
            <a:off x="-19060" y="1178077"/>
            <a:ext cx="761747" cy="200055"/>
          </a:xfrm>
          <a:prstGeom prst="rect">
            <a:avLst/>
          </a:prstGeom>
          <a:noFill/>
        </p:spPr>
        <p:txBody>
          <a:bodyPr wrap="none" rtlCol="0">
            <a:spAutoFit/>
          </a:bodyPr>
          <a:lstStyle/>
          <a:p>
            <a:r>
              <a:rPr lang="en-US" sz="700" dirty="0"/>
              <a:t>Dr. Tia </a:t>
            </a:r>
            <a:r>
              <a:rPr lang="en-US" sz="700" dirty="0" err="1"/>
              <a:t>Higano</a:t>
            </a:r>
            <a:endParaRPr lang="en-US" sz="700" dirty="0"/>
          </a:p>
        </p:txBody>
      </p:sp>
    </p:spTree>
    <p:extLst>
      <p:ext uri="{BB962C8B-B14F-4D97-AF65-F5344CB8AC3E}">
        <p14:creationId xmlns:p14="http://schemas.microsoft.com/office/powerpoint/2010/main" val="237577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6"/>
          <p:cNvSpPr txBox="1">
            <a:spLocks noGrp="1"/>
          </p:cNvSpPr>
          <p:nvPr>
            <p:ph type="body" idx="1"/>
          </p:nvPr>
        </p:nvSpPr>
        <p:spPr>
          <a:xfrm>
            <a:off x="0" y="307777"/>
            <a:ext cx="5666875" cy="3153890"/>
          </a:xfrm>
          <a:prstGeom prst="rect">
            <a:avLst/>
          </a:prstGeom>
        </p:spPr>
        <p:txBody>
          <a:bodyPr spcFirstLastPara="1" wrap="square" lIns="91425" tIns="91425" rIns="91425" bIns="91425" anchor="ctr" anchorCtr="0">
            <a:noAutofit/>
          </a:bodyPr>
          <a:lstStyle/>
          <a:p>
            <a:pPr marL="38100" indent="0">
              <a:buNone/>
            </a:pPr>
            <a:endParaRPr lang="en-US" sz="1800" dirty="0"/>
          </a:p>
          <a:p>
            <a:pPr marL="38100" indent="0">
              <a:buNone/>
            </a:pPr>
            <a:r>
              <a:rPr lang="en-US" sz="1800" dirty="0"/>
              <a:t>“The term antiandrogen is used to describe a class of</a:t>
            </a:r>
          </a:p>
          <a:p>
            <a:pPr marL="38100" indent="0">
              <a:buNone/>
            </a:pPr>
            <a:r>
              <a:rPr lang="en-US" sz="1800" dirty="0"/>
              <a:t>agents which compete with the binding of circulating or</a:t>
            </a:r>
          </a:p>
          <a:p>
            <a:pPr marL="38100" indent="0">
              <a:buNone/>
            </a:pPr>
            <a:r>
              <a:rPr lang="en-US" sz="1800" dirty="0"/>
              <a:t> locally derived androgens to the AR. Antiandrogens</a:t>
            </a:r>
          </a:p>
          <a:p>
            <a:pPr marL="38100" indent="0">
              <a:buNone/>
            </a:pPr>
            <a:r>
              <a:rPr lang="en-US" sz="1800" dirty="0"/>
              <a:t>are globally classified as steroidal or nonsteroidal.  </a:t>
            </a:r>
          </a:p>
          <a:p>
            <a:pPr marL="38100" indent="0">
              <a:buNone/>
            </a:pPr>
            <a:r>
              <a:rPr lang="en-US" sz="1800" dirty="0"/>
              <a:t> They differ in chemical structure, pharmacological </a:t>
            </a:r>
          </a:p>
          <a:p>
            <a:pPr marL="38100" indent="0">
              <a:buNone/>
            </a:pPr>
            <a:r>
              <a:rPr lang="en-US" sz="1800" dirty="0"/>
              <a:t>effects and safety profiles.”</a:t>
            </a:r>
          </a:p>
          <a:p>
            <a:pPr marL="0" indent="0" algn="l">
              <a:buNone/>
            </a:pPr>
            <a:endParaRPr lang="en-US" sz="1800" dirty="0"/>
          </a:p>
        </p:txBody>
      </p:sp>
      <p:pic>
        <p:nvPicPr>
          <p:cNvPr id="2" name="Picture 1">
            <a:extLst>
              <a:ext uri="{FF2B5EF4-FFF2-40B4-BE49-F238E27FC236}">
                <a16:creationId xmlns:a16="http://schemas.microsoft.com/office/drawing/2014/main" id="{9F2549E1-CBAC-4172-8921-F7000BAAE3B2}"/>
              </a:ext>
            </a:extLst>
          </p:cNvPr>
          <p:cNvPicPr>
            <a:picLocks noChangeAspect="1"/>
          </p:cNvPicPr>
          <p:nvPr/>
        </p:nvPicPr>
        <p:blipFill>
          <a:blip r:embed="rId3">
            <a:alphaModFix/>
          </a:blip>
          <a:stretch>
            <a:fillRect/>
          </a:stretch>
        </p:blipFill>
        <p:spPr>
          <a:xfrm>
            <a:off x="5666875" y="237522"/>
            <a:ext cx="3347816" cy="3294399"/>
          </a:xfrm>
          <a:prstGeom prst="rect">
            <a:avLst/>
          </a:prstGeom>
        </p:spPr>
      </p:pic>
      <p:sp>
        <p:nvSpPr>
          <p:cNvPr id="3" name="TextBox 2">
            <a:extLst>
              <a:ext uri="{FF2B5EF4-FFF2-40B4-BE49-F238E27FC236}">
                <a16:creationId xmlns:a16="http://schemas.microsoft.com/office/drawing/2014/main" id="{F304AC8C-4C84-43B1-9C03-C35FD7C2EEF5}"/>
              </a:ext>
            </a:extLst>
          </p:cNvPr>
          <p:cNvSpPr txBox="1"/>
          <p:nvPr/>
        </p:nvSpPr>
        <p:spPr>
          <a:xfrm>
            <a:off x="725653" y="4479636"/>
            <a:ext cx="5061527" cy="307777"/>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Crawford et al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8D521-6772-7844-B360-CC3AED2A727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ARAMIS: Side Effects </a:t>
            </a:r>
          </a:p>
        </p:txBody>
      </p:sp>
      <p:sp>
        <p:nvSpPr>
          <p:cNvPr id="3" name="Text Placeholder 2">
            <a:extLst>
              <a:ext uri="{FF2B5EF4-FFF2-40B4-BE49-F238E27FC236}">
                <a16:creationId xmlns:a16="http://schemas.microsoft.com/office/drawing/2014/main" id="{17642A6E-FA3B-2E4B-B396-BADC4AEA32D1}"/>
              </a:ext>
            </a:extLst>
          </p:cNvPr>
          <p:cNvSpPr>
            <a:spLocks noGrp="1"/>
          </p:cNvSpPr>
          <p:nvPr>
            <p:ph type="body" idx="1"/>
          </p:nvPr>
        </p:nvSpPr>
        <p:spPr/>
        <p:txBody>
          <a:bodyPr/>
          <a:lstStyle/>
          <a:p>
            <a:endParaRPr lang="en-US" dirty="0"/>
          </a:p>
        </p:txBody>
      </p:sp>
      <p:pic>
        <p:nvPicPr>
          <p:cNvPr id="6" name="Picture 5">
            <a:extLst>
              <a:ext uri="{FF2B5EF4-FFF2-40B4-BE49-F238E27FC236}">
                <a16:creationId xmlns:a16="http://schemas.microsoft.com/office/drawing/2014/main" id="{81585AB1-1CC8-414B-8F3A-82A9E64EAC28}"/>
              </a:ext>
            </a:extLst>
          </p:cNvPr>
          <p:cNvPicPr>
            <a:picLocks noChangeAspect="1"/>
          </p:cNvPicPr>
          <p:nvPr/>
        </p:nvPicPr>
        <p:blipFill>
          <a:blip r:embed="rId2"/>
          <a:stretch>
            <a:fillRect/>
          </a:stretch>
        </p:blipFill>
        <p:spPr>
          <a:xfrm>
            <a:off x="1270648" y="1542695"/>
            <a:ext cx="3530381" cy="3383280"/>
          </a:xfrm>
          <a:prstGeom prst="rect">
            <a:avLst/>
          </a:prstGeom>
        </p:spPr>
      </p:pic>
      <p:pic>
        <p:nvPicPr>
          <p:cNvPr id="7" name="Picture 6">
            <a:extLst>
              <a:ext uri="{FF2B5EF4-FFF2-40B4-BE49-F238E27FC236}">
                <a16:creationId xmlns:a16="http://schemas.microsoft.com/office/drawing/2014/main" id="{F638A39C-D3FA-45B8-B7DA-52CD365D5520}"/>
              </a:ext>
            </a:extLst>
          </p:cNvPr>
          <p:cNvPicPr>
            <a:picLocks noChangeAspect="1"/>
          </p:cNvPicPr>
          <p:nvPr/>
        </p:nvPicPr>
        <p:blipFill>
          <a:blip r:embed="rId3"/>
          <a:stretch>
            <a:fillRect/>
          </a:stretch>
        </p:blipFill>
        <p:spPr>
          <a:xfrm>
            <a:off x="0" y="32979"/>
            <a:ext cx="656593" cy="1061725"/>
          </a:xfrm>
          <a:prstGeom prst="rect">
            <a:avLst/>
          </a:prstGeom>
        </p:spPr>
      </p:pic>
      <p:sp>
        <p:nvSpPr>
          <p:cNvPr id="8" name="TextBox 7">
            <a:extLst>
              <a:ext uri="{FF2B5EF4-FFF2-40B4-BE49-F238E27FC236}">
                <a16:creationId xmlns:a16="http://schemas.microsoft.com/office/drawing/2014/main" id="{DC8517F4-D4D9-4D7E-8954-604F81CB67D1}"/>
              </a:ext>
            </a:extLst>
          </p:cNvPr>
          <p:cNvSpPr txBox="1"/>
          <p:nvPr/>
        </p:nvSpPr>
        <p:spPr>
          <a:xfrm>
            <a:off x="45335" y="1178077"/>
            <a:ext cx="569387" cy="200055"/>
          </a:xfrm>
          <a:prstGeom prst="rect">
            <a:avLst/>
          </a:prstGeom>
          <a:noFill/>
        </p:spPr>
        <p:txBody>
          <a:bodyPr wrap="none" rtlCol="0">
            <a:spAutoFit/>
          </a:bodyPr>
          <a:lstStyle/>
          <a:p>
            <a:r>
              <a:rPr lang="en-US" sz="700" dirty="0"/>
              <a:t>Dr. Shore</a:t>
            </a:r>
          </a:p>
        </p:txBody>
      </p:sp>
    </p:spTree>
    <p:extLst>
      <p:ext uri="{BB962C8B-B14F-4D97-AF65-F5344CB8AC3E}">
        <p14:creationId xmlns:p14="http://schemas.microsoft.com/office/powerpoint/2010/main" val="2124727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5062" y="171450"/>
            <a:ext cx="7534275" cy="4972050"/>
          </a:xfrm>
          <a:prstGeom prst="rect">
            <a:avLst/>
          </a:prstGeom>
        </p:spPr>
      </p:pic>
      <p:pic>
        <p:nvPicPr>
          <p:cNvPr id="7" name="Picture 6">
            <a:extLst>
              <a:ext uri="{FF2B5EF4-FFF2-40B4-BE49-F238E27FC236}">
                <a16:creationId xmlns:a16="http://schemas.microsoft.com/office/drawing/2014/main" id="{FAAB2DFF-9473-41D5-A013-1DD80A296900}"/>
              </a:ext>
            </a:extLst>
          </p:cNvPr>
          <p:cNvPicPr>
            <a:picLocks noChangeAspect="1"/>
          </p:cNvPicPr>
          <p:nvPr/>
        </p:nvPicPr>
        <p:blipFill>
          <a:blip r:embed="rId4"/>
          <a:stretch>
            <a:fillRect/>
          </a:stretch>
        </p:blipFill>
        <p:spPr>
          <a:xfrm>
            <a:off x="-13346" y="25758"/>
            <a:ext cx="686145" cy="1098729"/>
          </a:xfrm>
          <a:prstGeom prst="rect">
            <a:avLst/>
          </a:prstGeom>
          <a:blipFill>
            <a:blip r:embed="rId5">
              <a:alphaModFix amt="26000"/>
            </a:blip>
            <a:tile tx="0" ty="0" sx="100000" sy="100000" flip="none" algn="tl"/>
          </a:blipFill>
        </p:spPr>
      </p:pic>
      <p:sp>
        <p:nvSpPr>
          <p:cNvPr id="10" name="TextBox 9">
            <a:extLst>
              <a:ext uri="{FF2B5EF4-FFF2-40B4-BE49-F238E27FC236}">
                <a16:creationId xmlns:a16="http://schemas.microsoft.com/office/drawing/2014/main" id="{4C4CA605-3ACC-4FAB-B0FB-549FD84F90DD}"/>
              </a:ext>
            </a:extLst>
          </p:cNvPr>
          <p:cNvSpPr txBox="1"/>
          <p:nvPr/>
        </p:nvSpPr>
        <p:spPr>
          <a:xfrm>
            <a:off x="55852" y="1146249"/>
            <a:ext cx="558166" cy="200055"/>
          </a:xfrm>
          <a:prstGeom prst="rect">
            <a:avLst/>
          </a:prstGeom>
          <a:noFill/>
        </p:spPr>
        <p:txBody>
          <a:bodyPr wrap="none" rtlCol="0">
            <a:spAutoFit/>
          </a:bodyPr>
          <a:lstStyle/>
          <a:p>
            <a:r>
              <a:rPr lang="en-US" sz="700" dirty="0"/>
              <a:t>Dr. Denis</a:t>
            </a:r>
          </a:p>
        </p:txBody>
      </p:sp>
    </p:spTree>
    <p:extLst>
      <p:ext uri="{BB962C8B-B14F-4D97-AF65-F5344CB8AC3E}">
        <p14:creationId xmlns:p14="http://schemas.microsoft.com/office/powerpoint/2010/main" val="3738127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89012" y="271462"/>
            <a:ext cx="7496175" cy="4676775"/>
          </a:xfrm>
          <a:prstGeom prst="rect">
            <a:avLst/>
          </a:prstGeom>
        </p:spPr>
      </p:pic>
      <p:sp>
        <p:nvSpPr>
          <p:cNvPr id="2" name="TextBox 1">
            <a:extLst>
              <a:ext uri="{FF2B5EF4-FFF2-40B4-BE49-F238E27FC236}">
                <a16:creationId xmlns:a16="http://schemas.microsoft.com/office/drawing/2014/main" id="{B48455E5-96F3-454B-9916-7F66C134CB57}"/>
              </a:ext>
            </a:extLst>
          </p:cNvPr>
          <p:cNvSpPr txBox="1"/>
          <p:nvPr/>
        </p:nvSpPr>
        <p:spPr>
          <a:xfrm>
            <a:off x="3457303" y="400594"/>
            <a:ext cx="1946367" cy="307777"/>
          </a:xfrm>
          <a:prstGeom prst="rect">
            <a:avLst/>
          </a:prstGeom>
          <a:noFill/>
        </p:spPr>
        <p:txBody>
          <a:bodyPr wrap="none" rtlCol="0">
            <a:spAutoFit/>
          </a:bodyPr>
          <a:lstStyle/>
          <a:p>
            <a:r>
              <a:rPr lang="en-US" dirty="0">
                <a:solidFill>
                  <a:srgbClr val="00B0F0"/>
                </a:solidFill>
              </a:rPr>
              <a:t>Current Clinical Trials </a:t>
            </a:r>
          </a:p>
        </p:txBody>
      </p:sp>
      <p:pic>
        <p:nvPicPr>
          <p:cNvPr id="9" name="Picture 8">
            <a:extLst>
              <a:ext uri="{FF2B5EF4-FFF2-40B4-BE49-F238E27FC236}">
                <a16:creationId xmlns:a16="http://schemas.microsoft.com/office/drawing/2014/main" id="{9E2B4053-BBCB-4507-B805-467407B6D059}"/>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1000"/>
                    </a14:imgEffect>
                  </a14:imgLayer>
                </a14:imgProps>
              </a:ext>
            </a:extLst>
          </a:blip>
          <a:srcRect t="-1" b="14810"/>
          <a:stretch/>
        </p:blipFill>
        <p:spPr>
          <a:xfrm>
            <a:off x="-12879" y="110253"/>
            <a:ext cx="686249" cy="914400"/>
          </a:xfrm>
          <a:prstGeom prst="rect">
            <a:avLst/>
          </a:prstGeom>
        </p:spPr>
      </p:pic>
      <p:sp>
        <p:nvSpPr>
          <p:cNvPr id="10" name="TextBox 9">
            <a:extLst>
              <a:ext uri="{FF2B5EF4-FFF2-40B4-BE49-F238E27FC236}">
                <a16:creationId xmlns:a16="http://schemas.microsoft.com/office/drawing/2014/main" id="{09C72997-28E0-4F07-8C51-CAE2480CE9A0}"/>
              </a:ext>
            </a:extLst>
          </p:cNvPr>
          <p:cNvSpPr txBox="1"/>
          <p:nvPr/>
        </p:nvSpPr>
        <p:spPr>
          <a:xfrm>
            <a:off x="-55638" y="1143583"/>
            <a:ext cx="865943" cy="200055"/>
          </a:xfrm>
          <a:prstGeom prst="rect">
            <a:avLst/>
          </a:prstGeom>
          <a:noFill/>
        </p:spPr>
        <p:txBody>
          <a:bodyPr wrap="none" rtlCol="0">
            <a:spAutoFit/>
          </a:bodyPr>
          <a:lstStyle/>
          <a:p>
            <a:r>
              <a:rPr lang="en-US" sz="700" dirty="0"/>
              <a:t>Dr. Peter Iversen</a:t>
            </a:r>
          </a:p>
        </p:txBody>
      </p:sp>
    </p:spTree>
    <p:extLst>
      <p:ext uri="{BB962C8B-B14F-4D97-AF65-F5344CB8AC3E}">
        <p14:creationId xmlns:p14="http://schemas.microsoft.com/office/powerpoint/2010/main" val="2241942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8"/>
          <p:cNvSpPr txBox="1">
            <a:spLocks noGrp="1"/>
          </p:cNvSpPr>
          <p:nvPr>
            <p:ph type="ctrTitle" idx="4294967295"/>
          </p:nvPr>
        </p:nvSpPr>
        <p:spPr>
          <a:xfrm>
            <a:off x="744526" y="1142226"/>
            <a:ext cx="5956300" cy="265906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dirty="0">
                <a:latin typeface="Arial" panose="020B0604020202020204" pitchFamily="34" charset="0"/>
                <a:cs typeface="Arial" panose="020B0604020202020204" pitchFamily="34" charset="0"/>
              </a:rPr>
              <a:t>Future Therapeutic Options</a:t>
            </a:r>
            <a:endParaRPr sz="7200" dirty="0">
              <a:latin typeface="Arial" panose="020B0604020202020204" pitchFamily="34" charset="0"/>
              <a:cs typeface="Arial" panose="020B0604020202020204" pitchFamily="34" charset="0"/>
            </a:endParaRPr>
          </a:p>
        </p:txBody>
      </p:sp>
      <p:pic>
        <p:nvPicPr>
          <p:cNvPr id="30" name="Google Shape;93;p14" descr="DeathtoStock_Wired3.jpg"/>
          <p:cNvPicPr preferRelativeResize="0"/>
          <p:nvPr/>
        </p:nvPicPr>
        <p:blipFill rotWithShape="1">
          <a:blip r:embed="rId3">
            <a:alphaModFix/>
          </a:blip>
          <a:srcRect r="15846"/>
          <a:stretch/>
        </p:blipFill>
        <p:spPr>
          <a:xfrm>
            <a:off x="5787625" y="771700"/>
            <a:ext cx="3369075" cy="4003500"/>
          </a:xfrm>
          <a:prstGeom prst="rect">
            <a:avLst/>
          </a:prstGeom>
          <a:noFill/>
          <a:ln>
            <a:noFill/>
          </a:ln>
        </p:spPr>
      </p:pic>
      <p:pic>
        <p:nvPicPr>
          <p:cNvPr id="7" name="Picture 6">
            <a:extLst>
              <a:ext uri="{FF2B5EF4-FFF2-40B4-BE49-F238E27FC236}">
                <a16:creationId xmlns:a16="http://schemas.microsoft.com/office/drawing/2014/main" id="{BAF0FECC-BBCE-476A-9286-1B497A9489A8}"/>
              </a:ext>
            </a:extLst>
          </p:cNvPr>
          <p:cNvPicPr>
            <a:picLocks noChangeAspect="1"/>
          </p:cNvPicPr>
          <p:nvPr/>
        </p:nvPicPr>
        <p:blipFill rotWithShape="1">
          <a:blip r:embed="rId4"/>
          <a:srcRect b="11250"/>
          <a:stretch/>
        </p:blipFill>
        <p:spPr>
          <a:xfrm>
            <a:off x="-18656" y="64395"/>
            <a:ext cx="693794" cy="1005840"/>
          </a:xfrm>
          <a:prstGeom prst="rect">
            <a:avLst/>
          </a:prstGeom>
        </p:spPr>
      </p:pic>
      <p:sp>
        <p:nvSpPr>
          <p:cNvPr id="8" name="TextBox 7">
            <a:extLst>
              <a:ext uri="{FF2B5EF4-FFF2-40B4-BE49-F238E27FC236}">
                <a16:creationId xmlns:a16="http://schemas.microsoft.com/office/drawing/2014/main" id="{138A7877-B2D9-4D39-8F61-CC398C363081}"/>
              </a:ext>
            </a:extLst>
          </p:cNvPr>
          <p:cNvSpPr txBox="1"/>
          <p:nvPr/>
        </p:nvSpPr>
        <p:spPr>
          <a:xfrm>
            <a:off x="-68517" y="1142226"/>
            <a:ext cx="813043" cy="200055"/>
          </a:xfrm>
          <a:prstGeom prst="rect">
            <a:avLst/>
          </a:prstGeom>
          <a:noFill/>
        </p:spPr>
        <p:txBody>
          <a:bodyPr wrap="none" rtlCol="0">
            <a:spAutoFit/>
          </a:bodyPr>
          <a:lstStyle/>
          <a:p>
            <a:r>
              <a:rPr lang="en-US" sz="700" dirty="0"/>
              <a:t>Dr. Eisenberger</a:t>
            </a:r>
          </a:p>
        </p:txBody>
      </p:sp>
    </p:spTree>
    <p:extLst>
      <p:ext uri="{BB962C8B-B14F-4D97-AF65-F5344CB8AC3E}">
        <p14:creationId xmlns:p14="http://schemas.microsoft.com/office/powerpoint/2010/main" val="1472565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4" y="5598"/>
            <a:ext cx="4162473" cy="1140000"/>
          </a:xfrm>
          <a:prstGeom prst="rect">
            <a:avLst/>
          </a:prstGeom>
        </p:spPr>
        <p:txBody>
          <a:bodyPr spcFirstLastPara="1" wrap="square" lIns="91425" tIns="91425" rIns="91425" bIns="91425" anchor="b" anchorCtr="0">
            <a:noAutofit/>
          </a:bodyPr>
          <a:lstStyle/>
          <a:p>
            <a:pPr lvl="0"/>
            <a:r>
              <a:rPr lang="en-US" dirty="0">
                <a:latin typeface="Arial" panose="020B0604020202020204" pitchFamily="34" charset="0"/>
                <a:cs typeface="Arial" panose="020B0604020202020204" pitchFamily="34" charset="0"/>
              </a:rPr>
              <a:t>Future Therapeutic Options</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199815"/>
            <a:ext cx="6051675" cy="3328085"/>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dirty="0"/>
              <a:t>Greater understanding in the last decade of the mechanisms involved in intracrine &amp; paracrine androgen production</a:t>
            </a:r>
          </a:p>
          <a:p>
            <a:pPr lvl="0">
              <a:buFont typeface="Arial" panose="020B0604020202020204" pitchFamily="34" charset="0"/>
              <a:buChar char="•"/>
            </a:pPr>
            <a:r>
              <a:rPr lang="en-US" dirty="0"/>
              <a:t>AR over expression was established as a principal driver of CRPC and a drug screen of antiandrogens that could retain activity when AR over-expressed led to enzalutamide discovery</a:t>
            </a:r>
          </a:p>
        </p:txBody>
      </p:sp>
      <p:grpSp>
        <p:nvGrpSpPr>
          <p:cNvPr id="6" name="Google Shape;172;p19"/>
          <p:cNvGrpSpPr/>
          <p:nvPr/>
        </p:nvGrpSpPr>
        <p:grpSpPr>
          <a:xfrm>
            <a:off x="7727139" y="2285768"/>
            <a:ext cx="433800" cy="433800"/>
            <a:chOff x="5382800" y="412975"/>
            <a:chExt cx="433800" cy="433800"/>
          </a:xfrm>
        </p:grpSpPr>
        <p:sp>
          <p:nvSpPr>
            <p:cNvPr id="7"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89;p38">
            <a:extLst>
              <a:ext uri="{FF2B5EF4-FFF2-40B4-BE49-F238E27FC236}">
                <a16:creationId xmlns:a16="http://schemas.microsoft.com/office/drawing/2014/main" id="{304E62C3-6E04-41F5-B129-F2700B32AD53}"/>
              </a:ext>
            </a:extLst>
          </p:cNvPr>
          <p:cNvSpPr/>
          <p:nvPr/>
        </p:nvSpPr>
        <p:spPr>
          <a:xfrm>
            <a:off x="7188200" y="1145598"/>
            <a:ext cx="1526857" cy="2967487"/>
          </a:xfrm>
          <a:custGeom>
            <a:avLst/>
            <a:gdLst/>
            <a:ahLst/>
            <a:cxnLst/>
            <a:rect l="l" t="t" r="r" b="b"/>
            <a:pathLst>
              <a:path w="39012" h="80215" extrusionOk="0">
                <a:moveTo>
                  <a:pt x="20116" y="366"/>
                </a:moveTo>
                <a:lnTo>
                  <a:pt x="20725" y="488"/>
                </a:lnTo>
                <a:lnTo>
                  <a:pt x="21274" y="731"/>
                </a:lnTo>
                <a:lnTo>
                  <a:pt x="21822" y="1036"/>
                </a:lnTo>
                <a:lnTo>
                  <a:pt x="22066" y="1219"/>
                </a:lnTo>
                <a:lnTo>
                  <a:pt x="22310" y="1524"/>
                </a:lnTo>
                <a:lnTo>
                  <a:pt x="22554" y="1768"/>
                </a:lnTo>
                <a:lnTo>
                  <a:pt x="22737" y="2072"/>
                </a:lnTo>
                <a:lnTo>
                  <a:pt x="22980" y="2743"/>
                </a:lnTo>
                <a:lnTo>
                  <a:pt x="23163" y="3413"/>
                </a:lnTo>
                <a:lnTo>
                  <a:pt x="23285" y="4206"/>
                </a:lnTo>
                <a:lnTo>
                  <a:pt x="23285" y="4998"/>
                </a:lnTo>
                <a:lnTo>
                  <a:pt x="23224" y="5791"/>
                </a:lnTo>
                <a:lnTo>
                  <a:pt x="23102" y="6583"/>
                </a:lnTo>
                <a:lnTo>
                  <a:pt x="2279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140" y="10850"/>
                </a:lnTo>
                <a:lnTo>
                  <a:pt x="18714" y="10667"/>
                </a:lnTo>
                <a:lnTo>
                  <a:pt x="17982" y="10240"/>
                </a:lnTo>
                <a:lnTo>
                  <a:pt x="17251" y="9813"/>
                </a:lnTo>
                <a:lnTo>
                  <a:pt x="16885" y="9570"/>
                </a:lnTo>
                <a:lnTo>
                  <a:pt x="16763" y="9387"/>
                </a:lnTo>
                <a:lnTo>
                  <a:pt x="16641" y="9265"/>
                </a:lnTo>
                <a:lnTo>
                  <a:pt x="16458" y="8777"/>
                </a:lnTo>
                <a:lnTo>
                  <a:pt x="16336" y="8351"/>
                </a:lnTo>
                <a:lnTo>
                  <a:pt x="16093" y="7497"/>
                </a:lnTo>
                <a:lnTo>
                  <a:pt x="15910" y="6705"/>
                </a:lnTo>
                <a:lnTo>
                  <a:pt x="15788" y="5912"/>
                </a:lnTo>
                <a:lnTo>
                  <a:pt x="15727" y="5120"/>
                </a:lnTo>
                <a:lnTo>
                  <a:pt x="15727" y="4328"/>
                </a:lnTo>
                <a:lnTo>
                  <a:pt x="15788" y="3474"/>
                </a:lnTo>
                <a:lnTo>
                  <a:pt x="15971" y="2804"/>
                </a:lnTo>
                <a:lnTo>
                  <a:pt x="16215" y="2194"/>
                </a:lnTo>
                <a:lnTo>
                  <a:pt x="16580" y="1585"/>
                </a:lnTo>
                <a:lnTo>
                  <a:pt x="16824" y="1341"/>
                </a:lnTo>
                <a:lnTo>
                  <a:pt x="17068" y="1097"/>
                </a:lnTo>
                <a:lnTo>
                  <a:pt x="17617" y="731"/>
                </a:lnTo>
                <a:lnTo>
                  <a:pt x="18226" y="549"/>
                </a:lnTo>
                <a:lnTo>
                  <a:pt x="18836" y="427"/>
                </a:lnTo>
                <a:lnTo>
                  <a:pt x="19506" y="3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06" y="33280"/>
                </a:lnTo>
                <a:lnTo>
                  <a:pt x="19445" y="33280"/>
                </a:lnTo>
                <a:lnTo>
                  <a:pt x="19384" y="33097"/>
                </a:lnTo>
                <a:lnTo>
                  <a:pt x="19384" y="32915"/>
                </a:lnTo>
                <a:lnTo>
                  <a:pt x="19384" y="32854"/>
                </a:lnTo>
                <a:lnTo>
                  <a:pt x="19445" y="32793"/>
                </a:lnTo>
                <a:lnTo>
                  <a:pt x="19384" y="32732"/>
                </a:lnTo>
                <a:close/>
                <a:moveTo>
                  <a:pt x="5060" y="39437"/>
                </a:moveTo>
                <a:lnTo>
                  <a:pt x="4877" y="39619"/>
                </a:lnTo>
                <a:lnTo>
                  <a:pt x="4512" y="40046"/>
                </a:lnTo>
                <a:lnTo>
                  <a:pt x="4085" y="40412"/>
                </a:lnTo>
                <a:lnTo>
                  <a:pt x="3597" y="40717"/>
                </a:lnTo>
                <a:lnTo>
                  <a:pt x="3110" y="40960"/>
                </a:lnTo>
                <a:lnTo>
                  <a:pt x="3414" y="40960"/>
                </a:lnTo>
                <a:lnTo>
                  <a:pt x="3780" y="40899"/>
                </a:lnTo>
                <a:lnTo>
                  <a:pt x="4085" y="40778"/>
                </a:lnTo>
                <a:lnTo>
                  <a:pt x="4329" y="40534"/>
                </a:lnTo>
                <a:lnTo>
                  <a:pt x="4572" y="40290"/>
                </a:lnTo>
                <a:lnTo>
                  <a:pt x="4755" y="40046"/>
                </a:lnTo>
                <a:lnTo>
                  <a:pt x="4938" y="39741"/>
                </a:lnTo>
                <a:lnTo>
                  <a:pt x="5060" y="39437"/>
                </a:lnTo>
                <a:close/>
                <a:moveTo>
                  <a:pt x="33952" y="39437"/>
                </a:moveTo>
                <a:lnTo>
                  <a:pt x="34074" y="39741"/>
                </a:lnTo>
                <a:lnTo>
                  <a:pt x="34196" y="40046"/>
                </a:lnTo>
                <a:lnTo>
                  <a:pt x="34440" y="40290"/>
                </a:lnTo>
                <a:lnTo>
                  <a:pt x="34683" y="40534"/>
                </a:lnTo>
                <a:lnTo>
                  <a:pt x="34927" y="40778"/>
                </a:lnTo>
                <a:lnTo>
                  <a:pt x="35232" y="40899"/>
                </a:lnTo>
                <a:lnTo>
                  <a:pt x="35598" y="40960"/>
                </a:lnTo>
                <a:lnTo>
                  <a:pt x="35903" y="40960"/>
                </a:lnTo>
                <a:lnTo>
                  <a:pt x="35537" y="40839"/>
                </a:lnTo>
                <a:lnTo>
                  <a:pt x="35232" y="40656"/>
                </a:lnTo>
                <a:lnTo>
                  <a:pt x="35171" y="40595"/>
                </a:lnTo>
                <a:lnTo>
                  <a:pt x="34805" y="40351"/>
                </a:lnTo>
                <a:lnTo>
                  <a:pt x="34501" y="40046"/>
                </a:lnTo>
                <a:lnTo>
                  <a:pt x="33952" y="39437"/>
                </a:lnTo>
                <a:close/>
                <a:moveTo>
                  <a:pt x="15361" y="56138"/>
                </a:moveTo>
                <a:lnTo>
                  <a:pt x="15178" y="56442"/>
                </a:lnTo>
                <a:lnTo>
                  <a:pt x="15117" y="56747"/>
                </a:lnTo>
                <a:lnTo>
                  <a:pt x="15117" y="57052"/>
                </a:lnTo>
                <a:lnTo>
                  <a:pt x="15178" y="57418"/>
                </a:lnTo>
                <a:lnTo>
                  <a:pt x="15239" y="57722"/>
                </a:lnTo>
                <a:lnTo>
                  <a:pt x="15422" y="57966"/>
                </a:lnTo>
                <a:lnTo>
                  <a:pt x="15605" y="58210"/>
                </a:lnTo>
                <a:lnTo>
                  <a:pt x="15849" y="58454"/>
                </a:lnTo>
                <a:lnTo>
                  <a:pt x="16154" y="58576"/>
                </a:lnTo>
                <a:lnTo>
                  <a:pt x="16458" y="58698"/>
                </a:lnTo>
                <a:lnTo>
                  <a:pt x="16824" y="58698"/>
                </a:lnTo>
                <a:lnTo>
                  <a:pt x="17129" y="58637"/>
                </a:lnTo>
                <a:lnTo>
                  <a:pt x="17434" y="58576"/>
                </a:lnTo>
                <a:lnTo>
                  <a:pt x="17677" y="58393"/>
                </a:lnTo>
                <a:lnTo>
                  <a:pt x="17921" y="58210"/>
                </a:lnTo>
                <a:lnTo>
                  <a:pt x="18165" y="57905"/>
                </a:lnTo>
                <a:lnTo>
                  <a:pt x="17860" y="58149"/>
                </a:lnTo>
                <a:lnTo>
                  <a:pt x="17556" y="58332"/>
                </a:lnTo>
                <a:lnTo>
                  <a:pt x="17495" y="58332"/>
                </a:lnTo>
                <a:lnTo>
                  <a:pt x="17251" y="58454"/>
                </a:lnTo>
                <a:lnTo>
                  <a:pt x="17007" y="58515"/>
                </a:lnTo>
                <a:lnTo>
                  <a:pt x="16763" y="58515"/>
                </a:lnTo>
                <a:lnTo>
                  <a:pt x="16519" y="58454"/>
                </a:lnTo>
                <a:lnTo>
                  <a:pt x="16276" y="58393"/>
                </a:lnTo>
                <a:lnTo>
                  <a:pt x="16032" y="58271"/>
                </a:lnTo>
                <a:lnTo>
                  <a:pt x="15849" y="58088"/>
                </a:lnTo>
                <a:lnTo>
                  <a:pt x="15666" y="57905"/>
                </a:lnTo>
                <a:lnTo>
                  <a:pt x="15422" y="57540"/>
                </a:lnTo>
                <a:lnTo>
                  <a:pt x="15300" y="57052"/>
                </a:lnTo>
                <a:lnTo>
                  <a:pt x="15239" y="56625"/>
                </a:lnTo>
                <a:lnTo>
                  <a:pt x="15361" y="56138"/>
                </a:lnTo>
                <a:close/>
                <a:moveTo>
                  <a:pt x="23651" y="56138"/>
                </a:moveTo>
                <a:lnTo>
                  <a:pt x="23712" y="56442"/>
                </a:lnTo>
                <a:lnTo>
                  <a:pt x="23773" y="56747"/>
                </a:lnTo>
                <a:lnTo>
                  <a:pt x="23712" y="57052"/>
                </a:lnTo>
                <a:lnTo>
                  <a:pt x="23651" y="57357"/>
                </a:lnTo>
                <a:lnTo>
                  <a:pt x="23529" y="57601"/>
                </a:lnTo>
                <a:lnTo>
                  <a:pt x="23407" y="57905"/>
                </a:lnTo>
                <a:lnTo>
                  <a:pt x="23163" y="58088"/>
                </a:lnTo>
                <a:lnTo>
                  <a:pt x="22919" y="58271"/>
                </a:lnTo>
                <a:lnTo>
                  <a:pt x="22676" y="58393"/>
                </a:lnTo>
                <a:lnTo>
                  <a:pt x="22371" y="58454"/>
                </a:lnTo>
                <a:lnTo>
                  <a:pt x="22127" y="58515"/>
                </a:lnTo>
                <a:lnTo>
                  <a:pt x="21822" y="58454"/>
                </a:lnTo>
                <a:lnTo>
                  <a:pt x="21578" y="58393"/>
                </a:lnTo>
                <a:lnTo>
                  <a:pt x="21335" y="58271"/>
                </a:lnTo>
                <a:lnTo>
                  <a:pt x="21091" y="58088"/>
                </a:lnTo>
                <a:lnTo>
                  <a:pt x="20847" y="57905"/>
                </a:lnTo>
                <a:lnTo>
                  <a:pt x="20847" y="57905"/>
                </a:lnTo>
                <a:lnTo>
                  <a:pt x="21030" y="58210"/>
                </a:lnTo>
                <a:lnTo>
                  <a:pt x="21274" y="58393"/>
                </a:lnTo>
                <a:lnTo>
                  <a:pt x="21578" y="58576"/>
                </a:lnTo>
                <a:lnTo>
                  <a:pt x="21883" y="58637"/>
                </a:lnTo>
                <a:lnTo>
                  <a:pt x="22188" y="58698"/>
                </a:lnTo>
                <a:lnTo>
                  <a:pt x="22554" y="58698"/>
                </a:lnTo>
                <a:lnTo>
                  <a:pt x="22859" y="58576"/>
                </a:lnTo>
                <a:lnTo>
                  <a:pt x="23163" y="58454"/>
                </a:lnTo>
                <a:lnTo>
                  <a:pt x="23407" y="58210"/>
                </a:lnTo>
                <a:lnTo>
                  <a:pt x="23590" y="57966"/>
                </a:lnTo>
                <a:lnTo>
                  <a:pt x="23773" y="57722"/>
                </a:lnTo>
                <a:lnTo>
                  <a:pt x="23834" y="57357"/>
                </a:lnTo>
                <a:lnTo>
                  <a:pt x="23895" y="57052"/>
                </a:lnTo>
                <a:lnTo>
                  <a:pt x="23895" y="56747"/>
                </a:lnTo>
                <a:lnTo>
                  <a:pt x="23773" y="56442"/>
                </a:lnTo>
                <a:lnTo>
                  <a:pt x="23651" y="56138"/>
                </a:lnTo>
                <a:close/>
                <a:moveTo>
                  <a:pt x="19506" y="53273"/>
                </a:moveTo>
                <a:lnTo>
                  <a:pt x="19628" y="54309"/>
                </a:lnTo>
                <a:lnTo>
                  <a:pt x="19689" y="54858"/>
                </a:lnTo>
                <a:lnTo>
                  <a:pt x="19689" y="55406"/>
                </a:lnTo>
                <a:lnTo>
                  <a:pt x="19567" y="56442"/>
                </a:lnTo>
                <a:lnTo>
                  <a:pt x="19567" y="56930"/>
                </a:lnTo>
                <a:lnTo>
                  <a:pt x="19567" y="57418"/>
                </a:lnTo>
                <a:lnTo>
                  <a:pt x="19689" y="57844"/>
                </a:lnTo>
                <a:lnTo>
                  <a:pt x="19811" y="58210"/>
                </a:lnTo>
                <a:lnTo>
                  <a:pt x="19933" y="58454"/>
                </a:lnTo>
                <a:lnTo>
                  <a:pt x="19933" y="58698"/>
                </a:lnTo>
                <a:lnTo>
                  <a:pt x="19933" y="59246"/>
                </a:lnTo>
                <a:lnTo>
                  <a:pt x="19811" y="60283"/>
                </a:lnTo>
                <a:lnTo>
                  <a:pt x="19689" y="61319"/>
                </a:lnTo>
                <a:lnTo>
                  <a:pt x="19628" y="62843"/>
                </a:lnTo>
                <a:lnTo>
                  <a:pt x="19628" y="64305"/>
                </a:lnTo>
                <a:lnTo>
                  <a:pt x="19567" y="65281"/>
                </a:lnTo>
                <a:lnTo>
                  <a:pt x="19628" y="66195"/>
                </a:lnTo>
                <a:lnTo>
                  <a:pt x="19750" y="68267"/>
                </a:lnTo>
                <a:lnTo>
                  <a:pt x="19750" y="69486"/>
                </a:lnTo>
                <a:lnTo>
                  <a:pt x="19689" y="70645"/>
                </a:lnTo>
                <a:lnTo>
                  <a:pt x="19506" y="73022"/>
                </a:lnTo>
                <a:lnTo>
                  <a:pt x="19323" y="70888"/>
                </a:lnTo>
                <a:lnTo>
                  <a:pt x="19262" y="69791"/>
                </a:lnTo>
                <a:lnTo>
                  <a:pt x="19262" y="68694"/>
                </a:lnTo>
                <a:lnTo>
                  <a:pt x="19323" y="67658"/>
                </a:lnTo>
                <a:lnTo>
                  <a:pt x="19384" y="66561"/>
                </a:lnTo>
                <a:lnTo>
                  <a:pt x="19445" y="65464"/>
                </a:lnTo>
                <a:lnTo>
                  <a:pt x="19384" y="64366"/>
                </a:lnTo>
                <a:lnTo>
                  <a:pt x="19323" y="62599"/>
                </a:lnTo>
                <a:lnTo>
                  <a:pt x="19323" y="61745"/>
                </a:lnTo>
                <a:lnTo>
                  <a:pt x="19262" y="60831"/>
                </a:lnTo>
                <a:lnTo>
                  <a:pt x="19140" y="59612"/>
                </a:lnTo>
                <a:lnTo>
                  <a:pt x="19079" y="59002"/>
                </a:lnTo>
                <a:lnTo>
                  <a:pt x="19079" y="58698"/>
                </a:lnTo>
                <a:lnTo>
                  <a:pt x="19079" y="58393"/>
                </a:lnTo>
                <a:lnTo>
                  <a:pt x="19262" y="57844"/>
                </a:lnTo>
                <a:lnTo>
                  <a:pt x="19384" y="57235"/>
                </a:lnTo>
                <a:lnTo>
                  <a:pt x="19445" y="56625"/>
                </a:lnTo>
                <a:lnTo>
                  <a:pt x="19384"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9" y="14080"/>
                </a:lnTo>
                <a:lnTo>
                  <a:pt x="25784" y="14080"/>
                </a:lnTo>
                <a:lnTo>
                  <a:pt x="26638" y="14141"/>
                </a:lnTo>
                <a:lnTo>
                  <a:pt x="27491" y="14324"/>
                </a:lnTo>
                <a:lnTo>
                  <a:pt x="27918" y="14446"/>
                </a:lnTo>
                <a:lnTo>
                  <a:pt x="28344" y="14629"/>
                </a:lnTo>
                <a:lnTo>
                  <a:pt x="28710" y="14812"/>
                </a:lnTo>
                <a:lnTo>
                  <a:pt x="29015" y="15055"/>
                </a:lnTo>
                <a:lnTo>
                  <a:pt x="29320" y="15421"/>
                </a:lnTo>
                <a:lnTo>
                  <a:pt x="29563" y="15787"/>
                </a:lnTo>
                <a:lnTo>
                  <a:pt x="29990" y="16518"/>
                </a:lnTo>
                <a:lnTo>
                  <a:pt x="30356" y="17311"/>
                </a:lnTo>
                <a:lnTo>
                  <a:pt x="30539" y="17676"/>
                </a:lnTo>
                <a:lnTo>
                  <a:pt x="30600" y="18103"/>
                </a:lnTo>
                <a:lnTo>
                  <a:pt x="30661" y="19017"/>
                </a:lnTo>
                <a:lnTo>
                  <a:pt x="30661" y="19932"/>
                </a:lnTo>
                <a:lnTo>
                  <a:pt x="30600" y="20846"/>
                </a:lnTo>
                <a:lnTo>
                  <a:pt x="30600" y="21151"/>
                </a:lnTo>
                <a:lnTo>
                  <a:pt x="30661" y="21455"/>
                </a:lnTo>
                <a:lnTo>
                  <a:pt x="30965" y="23345"/>
                </a:lnTo>
                <a:lnTo>
                  <a:pt x="31209" y="25235"/>
                </a:lnTo>
                <a:lnTo>
                  <a:pt x="31270" y="26149"/>
                </a:lnTo>
                <a:lnTo>
                  <a:pt x="31331" y="27063"/>
                </a:lnTo>
                <a:lnTo>
                  <a:pt x="31392" y="27429"/>
                </a:lnTo>
                <a:lnTo>
                  <a:pt x="31514" y="27795"/>
                </a:lnTo>
                <a:lnTo>
                  <a:pt x="31697" y="28160"/>
                </a:lnTo>
                <a:lnTo>
                  <a:pt x="31880" y="28465"/>
                </a:lnTo>
                <a:lnTo>
                  <a:pt x="32123" y="28770"/>
                </a:lnTo>
                <a:lnTo>
                  <a:pt x="32245" y="29136"/>
                </a:lnTo>
                <a:lnTo>
                  <a:pt x="32550" y="29928"/>
                </a:lnTo>
                <a:lnTo>
                  <a:pt x="32916" y="30781"/>
                </a:lnTo>
                <a:lnTo>
                  <a:pt x="33160" y="31696"/>
                </a:lnTo>
                <a:lnTo>
                  <a:pt x="33343" y="32366"/>
                </a:lnTo>
                <a:lnTo>
                  <a:pt x="33464" y="33097"/>
                </a:lnTo>
                <a:lnTo>
                  <a:pt x="33647" y="34499"/>
                </a:lnTo>
                <a:lnTo>
                  <a:pt x="33830" y="35536"/>
                </a:lnTo>
                <a:lnTo>
                  <a:pt x="34074" y="36511"/>
                </a:lnTo>
                <a:lnTo>
                  <a:pt x="34379" y="37547"/>
                </a:lnTo>
                <a:lnTo>
                  <a:pt x="34805" y="38461"/>
                </a:lnTo>
                <a:lnTo>
                  <a:pt x="34440" y="38522"/>
                </a:lnTo>
                <a:lnTo>
                  <a:pt x="34257" y="38644"/>
                </a:lnTo>
                <a:lnTo>
                  <a:pt x="34135" y="38705"/>
                </a:lnTo>
                <a:lnTo>
                  <a:pt x="34135" y="38827"/>
                </a:lnTo>
                <a:lnTo>
                  <a:pt x="34196" y="38888"/>
                </a:lnTo>
                <a:lnTo>
                  <a:pt x="34501" y="38827"/>
                </a:lnTo>
                <a:lnTo>
                  <a:pt x="34866" y="38705"/>
                </a:lnTo>
                <a:lnTo>
                  <a:pt x="35293"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06" y="41936"/>
                </a:lnTo>
                <a:lnTo>
                  <a:pt x="38585" y="41997"/>
                </a:lnTo>
                <a:lnTo>
                  <a:pt x="38219" y="41997"/>
                </a:lnTo>
                <a:lnTo>
                  <a:pt x="37853" y="41875"/>
                </a:lnTo>
                <a:lnTo>
                  <a:pt x="37609" y="41753"/>
                </a:lnTo>
                <a:lnTo>
                  <a:pt x="37365" y="41570"/>
                </a:lnTo>
                <a:lnTo>
                  <a:pt x="37000" y="41204"/>
                </a:lnTo>
                <a:lnTo>
                  <a:pt x="36817" y="41082"/>
                </a:lnTo>
                <a:lnTo>
                  <a:pt x="36634" y="41021"/>
                </a:lnTo>
                <a:lnTo>
                  <a:pt x="36451" y="40960"/>
                </a:lnTo>
                <a:lnTo>
                  <a:pt x="36390" y="41021"/>
                </a:lnTo>
                <a:lnTo>
                  <a:pt x="36329" y="41143"/>
                </a:lnTo>
                <a:lnTo>
                  <a:pt x="36390" y="41326"/>
                </a:lnTo>
                <a:lnTo>
                  <a:pt x="36451" y="41570"/>
                </a:lnTo>
                <a:lnTo>
                  <a:pt x="36695" y="42119"/>
                </a:lnTo>
                <a:lnTo>
                  <a:pt x="37000" y="42667"/>
                </a:lnTo>
                <a:lnTo>
                  <a:pt x="37609" y="43764"/>
                </a:lnTo>
                <a:lnTo>
                  <a:pt x="37792" y="44069"/>
                </a:lnTo>
                <a:lnTo>
                  <a:pt x="37853" y="44191"/>
                </a:lnTo>
                <a:lnTo>
                  <a:pt x="37914" y="44374"/>
                </a:lnTo>
                <a:lnTo>
                  <a:pt x="37914" y="44496"/>
                </a:lnTo>
                <a:lnTo>
                  <a:pt x="37853" y="44557"/>
                </a:lnTo>
                <a:lnTo>
                  <a:pt x="37792" y="44557"/>
                </a:lnTo>
                <a:lnTo>
                  <a:pt x="37670" y="44496"/>
                </a:lnTo>
                <a:lnTo>
                  <a:pt x="37487" y="44374"/>
                </a:lnTo>
                <a:lnTo>
                  <a:pt x="37365" y="44252"/>
                </a:lnTo>
                <a:lnTo>
                  <a:pt x="36756" y="43399"/>
                </a:lnTo>
                <a:lnTo>
                  <a:pt x="36512" y="42972"/>
                </a:lnTo>
                <a:lnTo>
                  <a:pt x="36146" y="42606"/>
                </a:lnTo>
                <a:lnTo>
                  <a:pt x="36024" y="42545"/>
                </a:lnTo>
                <a:lnTo>
                  <a:pt x="35842" y="42484"/>
                </a:lnTo>
                <a:lnTo>
                  <a:pt x="35781" y="42606"/>
                </a:lnTo>
                <a:lnTo>
                  <a:pt x="35720" y="42789"/>
                </a:lnTo>
                <a:lnTo>
                  <a:pt x="35781" y="43094"/>
                </a:lnTo>
                <a:lnTo>
                  <a:pt x="35842" y="43399"/>
                </a:lnTo>
                <a:lnTo>
                  <a:pt x="36207" y="44496"/>
                </a:lnTo>
                <a:lnTo>
                  <a:pt x="36390" y="44861"/>
                </a:lnTo>
                <a:lnTo>
                  <a:pt x="36512" y="45288"/>
                </a:lnTo>
                <a:lnTo>
                  <a:pt x="36512" y="45471"/>
                </a:lnTo>
                <a:lnTo>
                  <a:pt x="36451" y="45593"/>
                </a:lnTo>
                <a:lnTo>
                  <a:pt x="36390" y="45654"/>
                </a:lnTo>
                <a:lnTo>
                  <a:pt x="36329" y="45715"/>
                </a:lnTo>
                <a:lnTo>
                  <a:pt x="36268" y="45654"/>
                </a:lnTo>
                <a:lnTo>
                  <a:pt x="36207" y="45593"/>
                </a:lnTo>
                <a:lnTo>
                  <a:pt x="36024" y="45410"/>
                </a:lnTo>
                <a:lnTo>
                  <a:pt x="35964"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05" y="45166"/>
                </a:lnTo>
                <a:lnTo>
                  <a:pt x="34805" y="45410"/>
                </a:lnTo>
                <a:lnTo>
                  <a:pt x="34683" y="45593"/>
                </a:lnTo>
                <a:lnTo>
                  <a:pt x="34623" y="45654"/>
                </a:lnTo>
                <a:lnTo>
                  <a:pt x="34562" y="45593"/>
                </a:lnTo>
                <a:lnTo>
                  <a:pt x="34440" y="45349"/>
                </a:lnTo>
                <a:lnTo>
                  <a:pt x="34379" y="44800"/>
                </a:lnTo>
                <a:lnTo>
                  <a:pt x="34318" y="44130"/>
                </a:lnTo>
                <a:lnTo>
                  <a:pt x="34318" y="43825"/>
                </a:lnTo>
                <a:lnTo>
                  <a:pt x="34196" y="43338"/>
                </a:lnTo>
                <a:lnTo>
                  <a:pt x="34135" y="43094"/>
                </a:lnTo>
                <a:lnTo>
                  <a:pt x="34013" y="42911"/>
                </a:lnTo>
                <a:lnTo>
                  <a:pt x="33891" y="42850"/>
                </a:lnTo>
                <a:lnTo>
                  <a:pt x="33708" y="42911"/>
                </a:lnTo>
                <a:lnTo>
                  <a:pt x="33647" y="42972"/>
                </a:lnTo>
                <a:lnTo>
                  <a:pt x="33586" y="43094"/>
                </a:lnTo>
                <a:lnTo>
                  <a:pt x="33586" y="43338"/>
                </a:lnTo>
                <a:lnTo>
                  <a:pt x="33586" y="43825"/>
                </a:lnTo>
                <a:lnTo>
                  <a:pt x="33647" y="44252"/>
                </a:lnTo>
                <a:lnTo>
                  <a:pt x="33647" y="44618"/>
                </a:lnTo>
                <a:lnTo>
                  <a:pt x="33647" y="44800"/>
                </a:lnTo>
                <a:lnTo>
                  <a:pt x="33586" y="44983"/>
                </a:lnTo>
                <a:lnTo>
                  <a:pt x="33525" y="45044"/>
                </a:lnTo>
                <a:lnTo>
                  <a:pt x="33464" y="45044"/>
                </a:lnTo>
                <a:lnTo>
                  <a:pt x="33403" y="44983"/>
                </a:lnTo>
                <a:lnTo>
                  <a:pt x="33343" y="44922"/>
                </a:lnTo>
                <a:lnTo>
                  <a:pt x="33282" y="44679"/>
                </a:lnTo>
                <a:lnTo>
                  <a:pt x="33221" y="44435"/>
                </a:lnTo>
                <a:lnTo>
                  <a:pt x="33221" y="43886"/>
                </a:lnTo>
                <a:lnTo>
                  <a:pt x="33099" y="42667"/>
                </a:lnTo>
                <a:lnTo>
                  <a:pt x="33099" y="42423"/>
                </a:lnTo>
                <a:lnTo>
                  <a:pt x="33038" y="42240"/>
                </a:lnTo>
                <a:lnTo>
                  <a:pt x="32794" y="41509"/>
                </a:lnTo>
                <a:lnTo>
                  <a:pt x="32550" y="40717"/>
                </a:lnTo>
                <a:lnTo>
                  <a:pt x="32489" y="40412"/>
                </a:lnTo>
                <a:lnTo>
                  <a:pt x="32428" y="40046"/>
                </a:lnTo>
                <a:lnTo>
                  <a:pt x="32489" y="39863"/>
                </a:lnTo>
                <a:lnTo>
                  <a:pt x="32550" y="39741"/>
                </a:lnTo>
                <a:lnTo>
                  <a:pt x="32611" y="39619"/>
                </a:lnTo>
                <a:lnTo>
                  <a:pt x="32794" y="39498"/>
                </a:lnTo>
                <a:lnTo>
                  <a:pt x="32855" y="39437"/>
                </a:lnTo>
                <a:lnTo>
                  <a:pt x="32916" y="39376"/>
                </a:lnTo>
                <a:lnTo>
                  <a:pt x="32855" y="39315"/>
                </a:lnTo>
                <a:lnTo>
                  <a:pt x="32794" y="39254"/>
                </a:lnTo>
                <a:lnTo>
                  <a:pt x="32672" y="39254"/>
                </a:lnTo>
                <a:lnTo>
                  <a:pt x="32489" y="39376"/>
                </a:lnTo>
                <a:lnTo>
                  <a:pt x="32062" y="38400"/>
                </a:lnTo>
                <a:lnTo>
                  <a:pt x="31636" y="37364"/>
                </a:lnTo>
                <a:lnTo>
                  <a:pt x="30722" y="35414"/>
                </a:lnTo>
                <a:lnTo>
                  <a:pt x="29746" y="33463"/>
                </a:lnTo>
                <a:lnTo>
                  <a:pt x="29381" y="32488"/>
                </a:lnTo>
                <a:lnTo>
                  <a:pt x="28954" y="31452"/>
                </a:lnTo>
                <a:lnTo>
                  <a:pt x="28649"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491" y="24259"/>
                </a:lnTo>
                <a:lnTo>
                  <a:pt x="27613" y="23955"/>
                </a:lnTo>
                <a:lnTo>
                  <a:pt x="27796" y="23345"/>
                </a:lnTo>
                <a:lnTo>
                  <a:pt x="27857" y="22735"/>
                </a:lnTo>
                <a:lnTo>
                  <a:pt x="27796" y="22126"/>
                </a:lnTo>
                <a:lnTo>
                  <a:pt x="27735" y="21455"/>
                </a:lnTo>
                <a:lnTo>
                  <a:pt x="27613" y="20846"/>
                </a:lnTo>
                <a:lnTo>
                  <a:pt x="27491" y="20541"/>
                </a:lnTo>
                <a:lnTo>
                  <a:pt x="27430" y="20236"/>
                </a:lnTo>
                <a:lnTo>
                  <a:pt x="27491" y="19566"/>
                </a:lnTo>
                <a:lnTo>
                  <a:pt x="27369" y="20175"/>
                </a:lnTo>
                <a:lnTo>
                  <a:pt x="27369" y="20358"/>
                </a:lnTo>
                <a:lnTo>
                  <a:pt x="27369" y="20602"/>
                </a:lnTo>
                <a:lnTo>
                  <a:pt x="27491" y="21212"/>
                </a:lnTo>
                <a:lnTo>
                  <a:pt x="27552" y="21821"/>
                </a:lnTo>
                <a:lnTo>
                  <a:pt x="27552" y="22370"/>
                </a:lnTo>
                <a:lnTo>
                  <a:pt x="27552" y="22979"/>
                </a:lnTo>
                <a:lnTo>
                  <a:pt x="27430" y="23589"/>
                </a:lnTo>
                <a:lnTo>
                  <a:pt x="27308" y="23833"/>
                </a:lnTo>
                <a:lnTo>
                  <a:pt x="27186" y="24076"/>
                </a:lnTo>
                <a:lnTo>
                  <a:pt x="27003" y="24320"/>
                </a:lnTo>
                <a:lnTo>
                  <a:pt x="26820" y="24503"/>
                </a:lnTo>
                <a:lnTo>
                  <a:pt x="26577" y="24686"/>
                </a:lnTo>
                <a:lnTo>
                  <a:pt x="26333" y="24808"/>
                </a:lnTo>
                <a:lnTo>
                  <a:pt x="25784" y="24991"/>
                </a:lnTo>
                <a:lnTo>
                  <a:pt x="25236" y="25052"/>
                </a:lnTo>
                <a:lnTo>
                  <a:pt x="24017" y="25235"/>
                </a:lnTo>
                <a:lnTo>
                  <a:pt x="23468" y="25295"/>
                </a:lnTo>
                <a:lnTo>
                  <a:pt x="22798" y="25295"/>
                </a:lnTo>
                <a:lnTo>
                  <a:pt x="22615" y="25235"/>
                </a:lnTo>
                <a:lnTo>
                  <a:pt x="22493" y="25174"/>
                </a:lnTo>
                <a:lnTo>
                  <a:pt x="22188" y="24991"/>
                </a:lnTo>
                <a:lnTo>
                  <a:pt x="21639" y="24625"/>
                </a:lnTo>
                <a:lnTo>
                  <a:pt x="20359" y="23894"/>
                </a:lnTo>
                <a:lnTo>
                  <a:pt x="20359" y="23894"/>
                </a:lnTo>
                <a:lnTo>
                  <a:pt x="21883" y="24991"/>
                </a:lnTo>
                <a:lnTo>
                  <a:pt x="22249" y="25295"/>
                </a:lnTo>
                <a:lnTo>
                  <a:pt x="22432" y="25417"/>
                </a:lnTo>
                <a:lnTo>
                  <a:pt x="22615" y="25539"/>
                </a:lnTo>
                <a:lnTo>
                  <a:pt x="22798" y="25600"/>
                </a:lnTo>
                <a:lnTo>
                  <a:pt x="23285" y="25600"/>
                </a:lnTo>
                <a:lnTo>
                  <a:pt x="24260" y="25539"/>
                </a:lnTo>
                <a:lnTo>
                  <a:pt x="25175" y="25417"/>
                </a:lnTo>
                <a:lnTo>
                  <a:pt x="26028" y="25295"/>
                </a:lnTo>
                <a:lnTo>
                  <a:pt x="26394" y="25174"/>
                </a:lnTo>
                <a:lnTo>
                  <a:pt x="26820" y="24991"/>
                </a:lnTo>
                <a:lnTo>
                  <a:pt x="26699" y="25539"/>
                </a:lnTo>
                <a:lnTo>
                  <a:pt x="25845" y="28099"/>
                </a:lnTo>
                <a:lnTo>
                  <a:pt x="25784" y="28282"/>
                </a:lnTo>
                <a:lnTo>
                  <a:pt x="25723" y="28709"/>
                </a:lnTo>
                <a:lnTo>
                  <a:pt x="25723" y="30416"/>
                </a:lnTo>
                <a:lnTo>
                  <a:pt x="25784" y="32610"/>
                </a:lnTo>
                <a:lnTo>
                  <a:pt x="25784" y="32976"/>
                </a:lnTo>
                <a:lnTo>
                  <a:pt x="25723" y="33280"/>
                </a:lnTo>
                <a:lnTo>
                  <a:pt x="25662" y="33585"/>
                </a:lnTo>
                <a:lnTo>
                  <a:pt x="25723" y="33890"/>
                </a:lnTo>
                <a:lnTo>
                  <a:pt x="25784" y="34195"/>
                </a:lnTo>
                <a:lnTo>
                  <a:pt x="25967" y="35109"/>
                </a:lnTo>
                <a:lnTo>
                  <a:pt x="26272" y="36877"/>
                </a:lnTo>
                <a:lnTo>
                  <a:pt x="26394" y="37730"/>
                </a:lnTo>
                <a:lnTo>
                  <a:pt x="26516" y="38644"/>
                </a:lnTo>
                <a:lnTo>
                  <a:pt x="26516" y="40412"/>
                </a:lnTo>
                <a:lnTo>
                  <a:pt x="26455" y="42240"/>
                </a:lnTo>
                <a:lnTo>
                  <a:pt x="26333" y="44008"/>
                </a:lnTo>
                <a:lnTo>
                  <a:pt x="26211" y="45776"/>
                </a:lnTo>
                <a:lnTo>
                  <a:pt x="26028" y="47543"/>
                </a:lnTo>
                <a:lnTo>
                  <a:pt x="25784" y="49311"/>
                </a:lnTo>
                <a:lnTo>
                  <a:pt x="25419" y="51079"/>
                </a:lnTo>
                <a:lnTo>
                  <a:pt x="24992" y="52846"/>
                </a:lnTo>
                <a:lnTo>
                  <a:pt x="24565" y="54553"/>
                </a:lnTo>
                <a:lnTo>
                  <a:pt x="24382" y="55406"/>
                </a:lnTo>
                <a:lnTo>
                  <a:pt x="24260" y="56260"/>
                </a:lnTo>
                <a:lnTo>
                  <a:pt x="24199" y="57235"/>
                </a:lnTo>
                <a:lnTo>
                  <a:pt x="24321" y="58210"/>
                </a:lnTo>
                <a:lnTo>
                  <a:pt x="24504" y="59063"/>
                </a:lnTo>
                <a:lnTo>
                  <a:pt x="24687" y="59917"/>
                </a:lnTo>
                <a:lnTo>
                  <a:pt x="24870" y="60770"/>
                </a:lnTo>
                <a:lnTo>
                  <a:pt x="25053" y="61684"/>
                </a:lnTo>
                <a:lnTo>
                  <a:pt x="25114" y="62538"/>
                </a:lnTo>
                <a:lnTo>
                  <a:pt x="25053" y="63391"/>
                </a:lnTo>
                <a:lnTo>
                  <a:pt x="24992" y="64244"/>
                </a:lnTo>
                <a:lnTo>
                  <a:pt x="24870" y="65098"/>
                </a:lnTo>
                <a:lnTo>
                  <a:pt x="24565" y="66317"/>
                </a:lnTo>
                <a:lnTo>
                  <a:pt x="24260" y="67475"/>
                </a:lnTo>
                <a:lnTo>
                  <a:pt x="23529" y="69791"/>
                </a:lnTo>
                <a:lnTo>
                  <a:pt x="22493" y="73326"/>
                </a:lnTo>
                <a:lnTo>
                  <a:pt x="22127" y="74789"/>
                </a:lnTo>
                <a:lnTo>
                  <a:pt x="22005" y="75216"/>
                </a:lnTo>
                <a:lnTo>
                  <a:pt x="22005" y="75460"/>
                </a:lnTo>
                <a:lnTo>
                  <a:pt x="22005" y="75704"/>
                </a:lnTo>
                <a:lnTo>
                  <a:pt x="22066" y="75947"/>
                </a:lnTo>
                <a:lnTo>
                  <a:pt x="22188" y="76252"/>
                </a:lnTo>
                <a:lnTo>
                  <a:pt x="22432" y="76740"/>
                </a:lnTo>
                <a:lnTo>
                  <a:pt x="22859" y="77410"/>
                </a:lnTo>
                <a:lnTo>
                  <a:pt x="23285" y="78081"/>
                </a:lnTo>
                <a:lnTo>
                  <a:pt x="23529" y="78386"/>
                </a:lnTo>
                <a:lnTo>
                  <a:pt x="23773" y="78568"/>
                </a:lnTo>
                <a:lnTo>
                  <a:pt x="24199" y="78873"/>
                </a:lnTo>
                <a:lnTo>
                  <a:pt x="24321" y="78995"/>
                </a:lnTo>
                <a:lnTo>
                  <a:pt x="24321" y="79056"/>
                </a:lnTo>
                <a:lnTo>
                  <a:pt x="24260" y="79117"/>
                </a:lnTo>
                <a:lnTo>
                  <a:pt x="24199" y="79178"/>
                </a:lnTo>
                <a:lnTo>
                  <a:pt x="23956" y="79239"/>
                </a:lnTo>
                <a:lnTo>
                  <a:pt x="23773" y="79300"/>
                </a:lnTo>
                <a:lnTo>
                  <a:pt x="22919" y="79483"/>
                </a:lnTo>
                <a:lnTo>
                  <a:pt x="22493" y="79544"/>
                </a:lnTo>
                <a:lnTo>
                  <a:pt x="22005" y="79605"/>
                </a:lnTo>
                <a:lnTo>
                  <a:pt x="21700" y="79544"/>
                </a:lnTo>
                <a:lnTo>
                  <a:pt x="21578" y="79422"/>
                </a:lnTo>
                <a:lnTo>
                  <a:pt x="21518" y="79300"/>
                </a:lnTo>
                <a:lnTo>
                  <a:pt x="21457" y="78995"/>
                </a:lnTo>
                <a:lnTo>
                  <a:pt x="21396" y="78873"/>
                </a:lnTo>
                <a:lnTo>
                  <a:pt x="21335" y="78751"/>
                </a:lnTo>
                <a:lnTo>
                  <a:pt x="21213" y="78751"/>
                </a:lnTo>
                <a:lnTo>
                  <a:pt x="21213" y="78873"/>
                </a:lnTo>
                <a:lnTo>
                  <a:pt x="21274" y="79117"/>
                </a:lnTo>
                <a:lnTo>
                  <a:pt x="21335" y="79422"/>
                </a:lnTo>
                <a:lnTo>
                  <a:pt x="21335" y="79605"/>
                </a:lnTo>
                <a:lnTo>
                  <a:pt x="21274" y="79727"/>
                </a:lnTo>
                <a:lnTo>
                  <a:pt x="21213" y="79848"/>
                </a:lnTo>
                <a:lnTo>
                  <a:pt x="21030" y="79909"/>
                </a:lnTo>
                <a:lnTo>
                  <a:pt x="20725" y="79970"/>
                </a:lnTo>
                <a:lnTo>
                  <a:pt x="20359" y="79970"/>
                </a:lnTo>
                <a:lnTo>
                  <a:pt x="20177" y="79909"/>
                </a:lnTo>
                <a:lnTo>
                  <a:pt x="19994" y="79848"/>
                </a:lnTo>
                <a:lnTo>
                  <a:pt x="19811" y="79666"/>
                </a:lnTo>
                <a:lnTo>
                  <a:pt x="19750" y="79422"/>
                </a:lnTo>
                <a:lnTo>
                  <a:pt x="19628" y="78995"/>
                </a:lnTo>
                <a:lnTo>
                  <a:pt x="19628" y="78507"/>
                </a:lnTo>
                <a:lnTo>
                  <a:pt x="19628" y="78020"/>
                </a:lnTo>
                <a:lnTo>
                  <a:pt x="19628" y="75582"/>
                </a:lnTo>
                <a:lnTo>
                  <a:pt x="19689" y="74119"/>
                </a:lnTo>
                <a:lnTo>
                  <a:pt x="19811" y="72656"/>
                </a:lnTo>
                <a:lnTo>
                  <a:pt x="19994" y="71193"/>
                </a:lnTo>
                <a:lnTo>
                  <a:pt x="20055" y="69669"/>
                </a:lnTo>
                <a:lnTo>
                  <a:pt x="20116" y="68816"/>
                </a:lnTo>
                <a:lnTo>
                  <a:pt x="20055" y="67963"/>
                </a:lnTo>
                <a:lnTo>
                  <a:pt x="19933" y="66195"/>
                </a:lnTo>
                <a:lnTo>
                  <a:pt x="19933" y="64915"/>
                </a:lnTo>
                <a:lnTo>
                  <a:pt x="19994" y="63696"/>
                </a:lnTo>
                <a:lnTo>
                  <a:pt x="20055" y="62172"/>
                </a:lnTo>
                <a:lnTo>
                  <a:pt x="20116" y="60587"/>
                </a:lnTo>
                <a:lnTo>
                  <a:pt x="20238" y="59734"/>
                </a:lnTo>
                <a:lnTo>
                  <a:pt x="20298" y="58820"/>
                </a:lnTo>
                <a:lnTo>
                  <a:pt x="20298" y="58515"/>
                </a:lnTo>
                <a:lnTo>
                  <a:pt x="20238" y="58271"/>
                </a:lnTo>
                <a:lnTo>
                  <a:pt x="20055" y="57905"/>
                </a:lnTo>
                <a:lnTo>
                  <a:pt x="19933" y="57540"/>
                </a:lnTo>
                <a:lnTo>
                  <a:pt x="19872" y="57113"/>
                </a:lnTo>
                <a:lnTo>
                  <a:pt x="19872" y="56625"/>
                </a:lnTo>
                <a:lnTo>
                  <a:pt x="19933" y="55772"/>
                </a:lnTo>
                <a:lnTo>
                  <a:pt x="19994" y="55345"/>
                </a:lnTo>
                <a:lnTo>
                  <a:pt x="19994" y="54919"/>
                </a:lnTo>
                <a:lnTo>
                  <a:pt x="19933" y="54065"/>
                </a:lnTo>
                <a:lnTo>
                  <a:pt x="19750" y="52359"/>
                </a:lnTo>
                <a:lnTo>
                  <a:pt x="19628" y="50652"/>
                </a:lnTo>
                <a:lnTo>
                  <a:pt x="19628" y="48275"/>
                </a:lnTo>
                <a:lnTo>
                  <a:pt x="19628" y="45898"/>
                </a:lnTo>
                <a:lnTo>
                  <a:pt x="19628" y="44130"/>
                </a:lnTo>
                <a:lnTo>
                  <a:pt x="19628" y="43338"/>
                </a:lnTo>
                <a:lnTo>
                  <a:pt x="19567" y="43155"/>
                </a:lnTo>
                <a:lnTo>
                  <a:pt x="19628" y="42911"/>
                </a:lnTo>
                <a:lnTo>
                  <a:pt x="19811" y="42911"/>
                </a:lnTo>
                <a:lnTo>
                  <a:pt x="20177" y="42789"/>
                </a:lnTo>
                <a:lnTo>
                  <a:pt x="20542" y="42667"/>
                </a:lnTo>
                <a:lnTo>
                  <a:pt x="20786" y="42423"/>
                </a:lnTo>
                <a:lnTo>
                  <a:pt x="20969" y="42119"/>
                </a:lnTo>
                <a:lnTo>
                  <a:pt x="21030" y="41814"/>
                </a:lnTo>
                <a:lnTo>
                  <a:pt x="21030" y="41509"/>
                </a:lnTo>
                <a:lnTo>
                  <a:pt x="20847" y="41936"/>
                </a:lnTo>
                <a:lnTo>
                  <a:pt x="20725" y="42119"/>
                </a:lnTo>
                <a:lnTo>
                  <a:pt x="20542" y="42301"/>
                </a:lnTo>
                <a:lnTo>
                  <a:pt x="20298" y="42423"/>
                </a:lnTo>
                <a:lnTo>
                  <a:pt x="20055" y="42484"/>
                </a:lnTo>
                <a:lnTo>
                  <a:pt x="19567" y="42545"/>
                </a:lnTo>
                <a:lnTo>
                  <a:pt x="19018" y="42484"/>
                </a:lnTo>
                <a:lnTo>
                  <a:pt x="18775" y="42423"/>
                </a:lnTo>
                <a:lnTo>
                  <a:pt x="18531" y="42301"/>
                </a:lnTo>
                <a:lnTo>
                  <a:pt x="18409" y="42119"/>
                </a:lnTo>
                <a:lnTo>
                  <a:pt x="18226" y="41936"/>
                </a:lnTo>
                <a:lnTo>
                  <a:pt x="18104" y="41509"/>
                </a:lnTo>
                <a:lnTo>
                  <a:pt x="18043" y="41753"/>
                </a:lnTo>
                <a:lnTo>
                  <a:pt x="18104" y="41997"/>
                </a:lnTo>
                <a:lnTo>
                  <a:pt x="18165" y="42240"/>
                </a:lnTo>
                <a:lnTo>
                  <a:pt x="18348" y="42484"/>
                </a:lnTo>
                <a:lnTo>
                  <a:pt x="18592" y="42667"/>
                </a:lnTo>
                <a:lnTo>
                  <a:pt x="18836" y="42789"/>
                </a:lnTo>
                <a:lnTo>
                  <a:pt x="19201" y="42850"/>
                </a:lnTo>
                <a:lnTo>
                  <a:pt x="19323" y="42911"/>
                </a:lnTo>
                <a:lnTo>
                  <a:pt x="19384" y="42911"/>
                </a:lnTo>
                <a:lnTo>
                  <a:pt x="19384" y="43033"/>
                </a:lnTo>
                <a:lnTo>
                  <a:pt x="19384" y="43094"/>
                </a:lnTo>
                <a:lnTo>
                  <a:pt x="19384" y="43642"/>
                </a:lnTo>
                <a:lnTo>
                  <a:pt x="19384" y="46324"/>
                </a:lnTo>
                <a:lnTo>
                  <a:pt x="19384" y="48458"/>
                </a:lnTo>
                <a:lnTo>
                  <a:pt x="19323" y="50652"/>
                </a:lnTo>
                <a:lnTo>
                  <a:pt x="19262" y="51993"/>
                </a:lnTo>
                <a:lnTo>
                  <a:pt x="19201" y="53395"/>
                </a:lnTo>
                <a:lnTo>
                  <a:pt x="19018" y="54858"/>
                </a:lnTo>
                <a:lnTo>
                  <a:pt x="19018" y="55528"/>
                </a:lnTo>
                <a:lnTo>
                  <a:pt x="19079" y="56260"/>
                </a:lnTo>
                <a:lnTo>
                  <a:pt x="19079" y="56930"/>
                </a:lnTo>
                <a:lnTo>
                  <a:pt x="18957" y="57662"/>
                </a:lnTo>
                <a:lnTo>
                  <a:pt x="18836" y="58149"/>
                </a:lnTo>
                <a:lnTo>
                  <a:pt x="18775" y="58393"/>
                </a:lnTo>
                <a:lnTo>
                  <a:pt x="18714" y="58637"/>
                </a:lnTo>
                <a:lnTo>
                  <a:pt x="18714" y="59368"/>
                </a:lnTo>
                <a:lnTo>
                  <a:pt x="18775" y="60100"/>
                </a:lnTo>
                <a:lnTo>
                  <a:pt x="18897" y="60831"/>
                </a:lnTo>
                <a:lnTo>
                  <a:pt x="18957" y="61563"/>
                </a:lnTo>
                <a:lnTo>
                  <a:pt x="19018" y="63818"/>
                </a:lnTo>
                <a:lnTo>
                  <a:pt x="19079" y="64854"/>
                </a:lnTo>
                <a:lnTo>
                  <a:pt x="19079" y="65829"/>
                </a:lnTo>
                <a:lnTo>
                  <a:pt x="18957" y="67292"/>
                </a:lnTo>
                <a:lnTo>
                  <a:pt x="18897" y="68755"/>
                </a:lnTo>
                <a:lnTo>
                  <a:pt x="18957" y="70218"/>
                </a:lnTo>
                <a:lnTo>
                  <a:pt x="19079" y="71681"/>
                </a:lnTo>
                <a:lnTo>
                  <a:pt x="19262" y="73144"/>
                </a:lnTo>
                <a:lnTo>
                  <a:pt x="19384" y="74606"/>
                </a:lnTo>
                <a:lnTo>
                  <a:pt x="19384" y="75886"/>
                </a:lnTo>
                <a:lnTo>
                  <a:pt x="19384" y="77959"/>
                </a:lnTo>
                <a:lnTo>
                  <a:pt x="19384" y="78873"/>
                </a:lnTo>
                <a:lnTo>
                  <a:pt x="19384" y="79178"/>
                </a:lnTo>
                <a:lnTo>
                  <a:pt x="19262" y="79422"/>
                </a:lnTo>
                <a:lnTo>
                  <a:pt x="19140" y="79727"/>
                </a:lnTo>
                <a:lnTo>
                  <a:pt x="18897" y="79909"/>
                </a:lnTo>
                <a:lnTo>
                  <a:pt x="18653" y="79970"/>
                </a:lnTo>
                <a:lnTo>
                  <a:pt x="18348" y="79970"/>
                </a:lnTo>
                <a:lnTo>
                  <a:pt x="18043" y="79909"/>
                </a:lnTo>
                <a:lnTo>
                  <a:pt x="17799" y="79787"/>
                </a:lnTo>
                <a:lnTo>
                  <a:pt x="17738" y="79666"/>
                </a:lnTo>
                <a:lnTo>
                  <a:pt x="17677" y="79605"/>
                </a:lnTo>
                <a:lnTo>
                  <a:pt x="17677" y="79361"/>
                </a:lnTo>
                <a:lnTo>
                  <a:pt x="17799" y="79056"/>
                </a:lnTo>
                <a:lnTo>
                  <a:pt x="17860" y="78934"/>
                </a:lnTo>
                <a:lnTo>
                  <a:pt x="17921" y="78873"/>
                </a:lnTo>
                <a:lnTo>
                  <a:pt x="17860" y="78812"/>
                </a:lnTo>
                <a:lnTo>
                  <a:pt x="17799" y="78751"/>
                </a:lnTo>
                <a:lnTo>
                  <a:pt x="17677" y="78751"/>
                </a:lnTo>
                <a:lnTo>
                  <a:pt x="17617" y="78812"/>
                </a:lnTo>
                <a:lnTo>
                  <a:pt x="17556" y="78995"/>
                </a:lnTo>
                <a:lnTo>
                  <a:pt x="17495" y="79178"/>
                </a:lnTo>
                <a:lnTo>
                  <a:pt x="17495" y="79300"/>
                </a:lnTo>
                <a:lnTo>
                  <a:pt x="17434" y="79483"/>
                </a:lnTo>
                <a:lnTo>
                  <a:pt x="17312" y="79544"/>
                </a:lnTo>
                <a:lnTo>
                  <a:pt x="17129" y="79605"/>
                </a:lnTo>
                <a:lnTo>
                  <a:pt x="16824" y="79605"/>
                </a:lnTo>
                <a:lnTo>
                  <a:pt x="16458" y="79544"/>
                </a:lnTo>
                <a:lnTo>
                  <a:pt x="16032" y="79483"/>
                </a:lnTo>
                <a:lnTo>
                  <a:pt x="15361" y="79361"/>
                </a:lnTo>
                <a:lnTo>
                  <a:pt x="14996" y="79239"/>
                </a:lnTo>
                <a:lnTo>
                  <a:pt x="14813" y="79178"/>
                </a:lnTo>
                <a:lnTo>
                  <a:pt x="14691" y="79117"/>
                </a:lnTo>
                <a:lnTo>
                  <a:pt x="14691" y="79056"/>
                </a:lnTo>
                <a:lnTo>
                  <a:pt x="14691" y="78934"/>
                </a:lnTo>
                <a:lnTo>
                  <a:pt x="14752" y="78873"/>
                </a:lnTo>
                <a:lnTo>
                  <a:pt x="14996" y="78751"/>
                </a:lnTo>
                <a:lnTo>
                  <a:pt x="15422" y="78386"/>
                </a:lnTo>
                <a:lnTo>
                  <a:pt x="15849" y="77898"/>
                </a:lnTo>
                <a:lnTo>
                  <a:pt x="16215" y="77349"/>
                </a:lnTo>
                <a:lnTo>
                  <a:pt x="16519" y="76801"/>
                </a:lnTo>
                <a:lnTo>
                  <a:pt x="16763" y="76252"/>
                </a:lnTo>
                <a:lnTo>
                  <a:pt x="16946" y="75765"/>
                </a:lnTo>
                <a:lnTo>
                  <a:pt x="17007" y="75399"/>
                </a:lnTo>
                <a:lnTo>
                  <a:pt x="16946" y="75033"/>
                </a:lnTo>
                <a:lnTo>
                  <a:pt x="16702" y="74058"/>
                </a:lnTo>
                <a:lnTo>
                  <a:pt x="16458" y="73144"/>
                </a:lnTo>
                <a:lnTo>
                  <a:pt x="15910" y="71315"/>
                </a:lnTo>
                <a:lnTo>
                  <a:pt x="15178" y="68938"/>
                </a:lnTo>
                <a:lnTo>
                  <a:pt x="14752" y="67536"/>
                </a:lnTo>
                <a:lnTo>
                  <a:pt x="14386" y="66073"/>
                </a:lnTo>
                <a:lnTo>
                  <a:pt x="14081" y="64610"/>
                </a:lnTo>
                <a:lnTo>
                  <a:pt x="13959" y="63879"/>
                </a:lnTo>
                <a:lnTo>
                  <a:pt x="13898" y="63147"/>
                </a:lnTo>
                <a:lnTo>
                  <a:pt x="13898" y="62355"/>
                </a:lnTo>
                <a:lnTo>
                  <a:pt x="13959" y="61623"/>
                </a:lnTo>
                <a:lnTo>
                  <a:pt x="14081" y="60831"/>
                </a:lnTo>
                <a:lnTo>
                  <a:pt x="14264" y="60100"/>
                </a:lnTo>
                <a:lnTo>
                  <a:pt x="14569" y="58698"/>
                </a:lnTo>
                <a:lnTo>
                  <a:pt x="14691" y="57966"/>
                </a:lnTo>
                <a:lnTo>
                  <a:pt x="14752" y="57235"/>
                </a:lnTo>
                <a:lnTo>
                  <a:pt x="14752" y="56686"/>
                </a:lnTo>
                <a:lnTo>
                  <a:pt x="14691" y="56077"/>
                </a:lnTo>
                <a:lnTo>
                  <a:pt x="14508" y="54919"/>
                </a:lnTo>
                <a:lnTo>
                  <a:pt x="14203" y="53761"/>
                </a:lnTo>
                <a:lnTo>
                  <a:pt x="13898" y="52602"/>
                </a:lnTo>
                <a:lnTo>
                  <a:pt x="13533" y="51079"/>
                </a:lnTo>
                <a:lnTo>
                  <a:pt x="13228" y="49555"/>
                </a:lnTo>
                <a:lnTo>
                  <a:pt x="12984" y="48031"/>
                </a:lnTo>
                <a:lnTo>
                  <a:pt x="12862" y="46446"/>
                </a:lnTo>
                <a:lnTo>
                  <a:pt x="12618" y="43399"/>
                </a:lnTo>
                <a:lnTo>
                  <a:pt x="12496" y="40290"/>
                </a:lnTo>
                <a:lnTo>
                  <a:pt x="12496" y="38766"/>
                </a:lnTo>
                <a:lnTo>
                  <a:pt x="12557" y="38035"/>
                </a:lnTo>
                <a:lnTo>
                  <a:pt x="12618" y="37242"/>
                </a:lnTo>
                <a:lnTo>
                  <a:pt x="12862" y="35658"/>
                </a:lnTo>
                <a:lnTo>
                  <a:pt x="13106" y="34134"/>
                </a:lnTo>
                <a:lnTo>
                  <a:pt x="13167" y="33890"/>
                </a:lnTo>
                <a:lnTo>
                  <a:pt x="13228" y="33585"/>
                </a:lnTo>
                <a:lnTo>
                  <a:pt x="13106" y="33280"/>
                </a:lnTo>
                <a:lnTo>
                  <a:pt x="12984" y="32976"/>
                </a:lnTo>
                <a:lnTo>
                  <a:pt x="12984" y="32976"/>
                </a:lnTo>
                <a:lnTo>
                  <a:pt x="13045" y="33037"/>
                </a:lnTo>
                <a:lnTo>
                  <a:pt x="13045" y="29379"/>
                </a:lnTo>
                <a:lnTo>
                  <a:pt x="13045" y="28587"/>
                </a:lnTo>
                <a:lnTo>
                  <a:pt x="12984" y="28343"/>
                </a:lnTo>
                <a:lnTo>
                  <a:pt x="12862" y="28038"/>
                </a:lnTo>
                <a:lnTo>
                  <a:pt x="12801" y="27673"/>
                </a:lnTo>
                <a:lnTo>
                  <a:pt x="12496" y="26576"/>
                </a:lnTo>
                <a:lnTo>
                  <a:pt x="12192" y="25600"/>
                </a:lnTo>
                <a:lnTo>
                  <a:pt x="12131" y="25235"/>
                </a:lnTo>
                <a:lnTo>
                  <a:pt x="12131" y="24930"/>
                </a:lnTo>
                <a:lnTo>
                  <a:pt x="12496" y="25113"/>
                </a:lnTo>
                <a:lnTo>
                  <a:pt x="12923" y="25235"/>
                </a:lnTo>
                <a:lnTo>
                  <a:pt x="13715" y="25417"/>
                </a:lnTo>
                <a:lnTo>
                  <a:pt x="14691" y="25539"/>
                </a:lnTo>
                <a:lnTo>
                  <a:pt x="15666" y="25600"/>
                </a:lnTo>
                <a:lnTo>
                  <a:pt x="16215" y="25600"/>
                </a:lnTo>
                <a:lnTo>
                  <a:pt x="16336" y="25539"/>
                </a:lnTo>
                <a:lnTo>
                  <a:pt x="16519" y="25478"/>
                </a:lnTo>
                <a:lnTo>
                  <a:pt x="16702" y="25356"/>
                </a:lnTo>
                <a:lnTo>
                  <a:pt x="17068" y="25052"/>
                </a:lnTo>
                <a:lnTo>
                  <a:pt x="18653" y="23894"/>
                </a:lnTo>
                <a:lnTo>
                  <a:pt x="18653" y="23894"/>
                </a:lnTo>
                <a:lnTo>
                  <a:pt x="16519" y="25113"/>
                </a:lnTo>
                <a:lnTo>
                  <a:pt x="16397" y="25235"/>
                </a:lnTo>
                <a:lnTo>
                  <a:pt x="16276" y="25295"/>
                </a:lnTo>
                <a:lnTo>
                  <a:pt x="15971" y="25295"/>
                </a:lnTo>
                <a:lnTo>
                  <a:pt x="15300" y="25235"/>
                </a:lnTo>
                <a:lnTo>
                  <a:pt x="14081" y="25113"/>
                </a:lnTo>
                <a:lnTo>
                  <a:pt x="13472" y="25052"/>
                </a:lnTo>
                <a:lnTo>
                  <a:pt x="12923" y="24930"/>
                </a:lnTo>
                <a:lnTo>
                  <a:pt x="12375" y="24686"/>
                </a:lnTo>
                <a:lnTo>
                  <a:pt x="12131" y="24503"/>
                </a:lnTo>
                <a:lnTo>
                  <a:pt x="11948" y="24320"/>
                </a:lnTo>
                <a:lnTo>
                  <a:pt x="11826" y="24076"/>
                </a:lnTo>
                <a:lnTo>
                  <a:pt x="11704" y="23833"/>
                </a:lnTo>
                <a:lnTo>
                  <a:pt x="11521" y="23284"/>
                </a:lnTo>
                <a:lnTo>
                  <a:pt x="11460" y="22735"/>
                </a:lnTo>
                <a:lnTo>
                  <a:pt x="11460" y="22126"/>
                </a:lnTo>
                <a:lnTo>
                  <a:pt x="11460" y="21455"/>
                </a:lnTo>
                <a:lnTo>
                  <a:pt x="11582" y="20785"/>
                </a:lnTo>
                <a:lnTo>
                  <a:pt x="11643" y="20541"/>
                </a:lnTo>
                <a:lnTo>
                  <a:pt x="11643" y="20297"/>
                </a:lnTo>
                <a:lnTo>
                  <a:pt x="11521" y="19566"/>
                </a:lnTo>
                <a:lnTo>
                  <a:pt x="11582" y="20114"/>
                </a:lnTo>
                <a:lnTo>
                  <a:pt x="11521" y="20419"/>
                </a:lnTo>
                <a:lnTo>
                  <a:pt x="11460" y="20724"/>
                </a:lnTo>
                <a:lnTo>
                  <a:pt x="11338" y="21212"/>
                </a:lnTo>
                <a:lnTo>
                  <a:pt x="11216" y="21760"/>
                </a:lnTo>
                <a:lnTo>
                  <a:pt x="11155" y="22309"/>
                </a:lnTo>
                <a:lnTo>
                  <a:pt x="11155" y="22918"/>
                </a:lnTo>
                <a:lnTo>
                  <a:pt x="11216"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4" y="27612"/>
                </a:lnTo>
                <a:lnTo>
                  <a:pt x="10729" y="28648"/>
                </a:lnTo>
                <a:lnTo>
                  <a:pt x="10485" y="29745"/>
                </a:lnTo>
                <a:lnTo>
                  <a:pt x="10180" y="30842"/>
                </a:lnTo>
                <a:lnTo>
                  <a:pt x="9814" y="31939"/>
                </a:lnTo>
                <a:lnTo>
                  <a:pt x="9388" y="33037"/>
                </a:lnTo>
                <a:lnTo>
                  <a:pt x="8961" y="34134"/>
                </a:lnTo>
                <a:lnTo>
                  <a:pt x="8413" y="35170"/>
                </a:lnTo>
                <a:lnTo>
                  <a:pt x="7376" y="37242"/>
                </a:lnTo>
                <a:lnTo>
                  <a:pt x="6950" y="38278"/>
                </a:lnTo>
                <a:lnTo>
                  <a:pt x="6523" y="39376"/>
                </a:lnTo>
                <a:lnTo>
                  <a:pt x="6279" y="39254"/>
                </a:lnTo>
                <a:lnTo>
                  <a:pt x="6157" y="39254"/>
                </a:lnTo>
                <a:lnTo>
                  <a:pt x="6096" y="39315"/>
                </a:lnTo>
                <a:lnTo>
                  <a:pt x="6096" y="39376"/>
                </a:lnTo>
                <a:lnTo>
                  <a:pt x="6096" y="39437"/>
                </a:lnTo>
                <a:lnTo>
                  <a:pt x="6157" y="39498"/>
                </a:lnTo>
                <a:lnTo>
                  <a:pt x="6279" y="39498"/>
                </a:lnTo>
                <a:lnTo>
                  <a:pt x="6462" y="39619"/>
                </a:lnTo>
                <a:lnTo>
                  <a:pt x="6523" y="39802"/>
                </a:lnTo>
                <a:lnTo>
                  <a:pt x="6523" y="39985"/>
                </a:lnTo>
                <a:lnTo>
                  <a:pt x="6523" y="40229"/>
                </a:lnTo>
                <a:lnTo>
                  <a:pt x="6462" y="40717"/>
                </a:lnTo>
                <a:lnTo>
                  <a:pt x="6340" y="41204"/>
                </a:lnTo>
                <a:lnTo>
                  <a:pt x="6035" y="42119"/>
                </a:lnTo>
                <a:lnTo>
                  <a:pt x="5974" y="42301"/>
                </a:lnTo>
                <a:lnTo>
                  <a:pt x="5913" y="42545"/>
                </a:lnTo>
                <a:lnTo>
                  <a:pt x="5792" y="43886"/>
                </a:lnTo>
                <a:lnTo>
                  <a:pt x="5731" y="44496"/>
                </a:lnTo>
                <a:lnTo>
                  <a:pt x="5670" y="44800"/>
                </a:lnTo>
                <a:lnTo>
                  <a:pt x="5670" y="44922"/>
                </a:lnTo>
                <a:lnTo>
                  <a:pt x="5548"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060" y="42850"/>
                </a:lnTo>
                <a:lnTo>
                  <a:pt x="4938" y="42972"/>
                </a:lnTo>
                <a:lnTo>
                  <a:pt x="4816" y="43216"/>
                </a:lnTo>
                <a:lnTo>
                  <a:pt x="4755" y="43459"/>
                </a:lnTo>
                <a:lnTo>
                  <a:pt x="4694" y="43947"/>
                </a:lnTo>
                <a:lnTo>
                  <a:pt x="4633" y="44800"/>
                </a:lnTo>
                <a:lnTo>
                  <a:pt x="4512" y="45349"/>
                </a:lnTo>
                <a:lnTo>
                  <a:pt x="4390" y="45593"/>
                </a:lnTo>
                <a:lnTo>
                  <a:pt x="4329" y="45654"/>
                </a:lnTo>
                <a:lnTo>
                  <a:pt x="4268" y="45532"/>
                </a:lnTo>
                <a:lnTo>
                  <a:pt x="4207" y="45349"/>
                </a:lnTo>
                <a:lnTo>
                  <a:pt x="4207" y="45105"/>
                </a:lnTo>
                <a:lnTo>
                  <a:pt x="4207" y="44374"/>
                </a:lnTo>
                <a:lnTo>
                  <a:pt x="4268" y="43825"/>
                </a:lnTo>
                <a:lnTo>
                  <a:pt x="4268" y="43277"/>
                </a:lnTo>
                <a:lnTo>
                  <a:pt x="4268" y="43094"/>
                </a:lnTo>
                <a:lnTo>
                  <a:pt x="4207" y="42972"/>
                </a:lnTo>
                <a:lnTo>
                  <a:pt x="4146" y="42911"/>
                </a:lnTo>
                <a:lnTo>
                  <a:pt x="4024" y="42911"/>
                </a:lnTo>
                <a:lnTo>
                  <a:pt x="3963" y="42972"/>
                </a:lnTo>
                <a:lnTo>
                  <a:pt x="3780" y="43155"/>
                </a:lnTo>
                <a:lnTo>
                  <a:pt x="3658" y="43642"/>
                </a:lnTo>
                <a:lnTo>
                  <a:pt x="3171" y="44861"/>
                </a:lnTo>
                <a:lnTo>
                  <a:pt x="2988" y="45349"/>
                </a:lnTo>
                <a:lnTo>
                  <a:pt x="2805" y="45593"/>
                </a:lnTo>
                <a:lnTo>
                  <a:pt x="2744" y="45654"/>
                </a:lnTo>
                <a:lnTo>
                  <a:pt x="2683" y="45715"/>
                </a:lnTo>
                <a:lnTo>
                  <a:pt x="2561" y="45654"/>
                </a:lnTo>
                <a:lnTo>
                  <a:pt x="2561" y="45593"/>
                </a:lnTo>
                <a:lnTo>
                  <a:pt x="2500" y="45410"/>
                </a:lnTo>
                <a:lnTo>
                  <a:pt x="2561" y="45105"/>
                </a:lnTo>
                <a:lnTo>
                  <a:pt x="2683" y="44739"/>
                </a:lnTo>
                <a:lnTo>
                  <a:pt x="2927" y="44069"/>
                </a:lnTo>
                <a:lnTo>
                  <a:pt x="3049" y="43703"/>
                </a:lnTo>
                <a:lnTo>
                  <a:pt x="3231" y="43094"/>
                </a:lnTo>
                <a:lnTo>
                  <a:pt x="3292" y="42728"/>
                </a:lnTo>
                <a:lnTo>
                  <a:pt x="3292" y="42606"/>
                </a:lnTo>
                <a:lnTo>
                  <a:pt x="3171" y="42484"/>
                </a:lnTo>
                <a:lnTo>
                  <a:pt x="3049" y="42484"/>
                </a:lnTo>
                <a:lnTo>
                  <a:pt x="2927" y="42545"/>
                </a:lnTo>
                <a:lnTo>
                  <a:pt x="2744"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342" y="43825"/>
                </a:lnTo>
                <a:lnTo>
                  <a:pt x="1951" y="42789"/>
                </a:lnTo>
                <a:lnTo>
                  <a:pt x="2317" y="42119"/>
                </a:lnTo>
                <a:lnTo>
                  <a:pt x="2500" y="41753"/>
                </a:lnTo>
                <a:lnTo>
                  <a:pt x="2622" y="41387"/>
                </a:lnTo>
                <a:lnTo>
                  <a:pt x="2622" y="41204"/>
                </a:lnTo>
                <a:lnTo>
                  <a:pt x="2622" y="41082"/>
                </a:lnTo>
                <a:lnTo>
                  <a:pt x="2561" y="41021"/>
                </a:lnTo>
                <a:lnTo>
                  <a:pt x="2378" y="40960"/>
                </a:lnTo>
                <a:lnTo>
                  <a:pt x="2073" y="41082"/>
                </a:lnTo>
                <a:lnTo>
                  <a:pt x="1830" y="41326"/>
                </a:lnTo>
                <a:lnTo>
                  <a:pt x="1647" y="41570"/>
                </a:lnTo>
                <a:lnTo>
                  <a:pt x="1403" y="41753"/>
                </a:lnTo>
                <a:lnTo>
                  <a:pt x="915" y="41936"/>
                </a:lnTo>
                <a:lnTo>
                  <a:pt x="671" y="41997"/>
                </a:lnTo>
                <a:lnTo>
                  <a:pt x="428" y="41997"/>
                </a:lnTo>
                <a:lnTo>
                  <a:pt x="306" y="41936"/>
                </a:lnTo>
                <a:lnTo>
                  <a:pt x="245" y="41875"/>
                </a:lnTo>
                <a:lnTo>
                  <a:pt x="306" y="41814"/>
                </a:lnTo>
                <a:lnTo>
                  <a:pt x="367" y="41692"/>
                </a:lnTo>
                <a:lnTo>
                  <a:pt x="793" y="41326"/>
                </a:lnTo>
                <a:lnTo>
                  <a:pt x="1342" y="40778"/>
                </a:lnTo>
                <a:lnTo>
                  <a:pt x="1830" y="40168"/>
                </a:lnTo>
                <a:lnTo>
                  <a:pt x="2317" y="39619"/>
                </a:lnTo>
                <a:lnTo>
                  <a:pt x="2866" y="39071"/>
                </a:lnTo>
                <a:lnTo>
                  <a:pt x="3110" y="38888"/>
                </a:lnTo>
                <a:lnTo>
                  <a:pt x="3414" y="38705"/>
                </a:lnTo>
                <a:lnTo>
                  <a:pt x="4085" y="38705"/>
                </a:lnTo>
                <a:lnTo>
                  <a:pt x="4512" y="38827"/>
                </a:lnTo>
                <a:lnTo>
                  <a:pt x="4572" y="38827"/>
                </a:lnTo>
                <a:lnTo>
                  <a:pt x="4694" y="38888"/>
                </a:lnTo>
                <a:lnTo>
                  <a:pt x="4816" y="38888"/>
                </a:lnTo>
                <a:lnTo>
                  <a:pt x="4877" y="38827"/>
                </a:lnTo>
                <a:lnTo>
                  <a:pt x="4816" y="38705"/>
                </a:lnTo>
                <a:lnTo>
                  <a:pt x="4755" y="38644"/>
                </a:lnTo>
                <a:lnTo>
                  <a:pt x="4512" y="38522"/>
                </a:lnTo>
                <a:lnTo>
                  <a:pt x="4207" y="38461"/>
                </a:lnTo>
                <a:lnTo>
                  <a:pt x="4572" y="37608"/>
                </a:lnTo>
                <a:lnTo>
                  <a:pt x="4877" y="36755"/>
                </a:lnTo>
                <a:lnTo>
                  <a:pt x="5121" y="35840"/>
                </a:lnTo>
                <a:lnTo>
                  <a:pt x="5243" y="34987"/>
                </a:lnTo>
                <a:lnTo>
                  <a:pt x="5426" y="33768"/>
                </a:lnTo>
                <a:lnTo>
                  <a:pt x="5609" y="32549"/>
                </a:lnTo>
                <a:lnTo>
                  <a:pt x="5852" y="31635"/>
                </a:lnTo>
                <a:lnTo>
                  <a:pt x="6096" y="30781"/>
                </a:lnTo>
                <a:lnTo>
                  <a:pt x="6401" y="29928"/>
                </a:lnTo>
                <a:lnTo>
                  <a:pt x="6767" y="29075"/>
                </a:lnTo>
                <a:lnTo>
                  <a:pt x="6950" y="28709"/>
                </a:lnTo>
                <a:lnTo>
                  <a:pt x="7133" y="28465"/>
                </a:lnTo>
                <a:lnTo>
                  <a:pt x="7376" y="28099"/>
                </a:lnTo>
                <a:lnTo>
                  <a:pt x="7559" y="27673"/>
                </a:lnTo>
                <a:lnTo>
                  <a:pt x="7620" y="27368"/>
                </a:lnTo>
                <a:lnTo>
                  <a:pt x="7681" y="27063"/>
                </a:lnTo>
                <a:lnTo>
                  <a:pt x="7681" y="26149"/>
                </a:lnTo>
                <a:lnTo>
                  <a:pt x="7803" y="25235"/>
                </a:lnTo>
                <a:lnTo>
                  <a:pt x="7864" y="24259"/>
                </a:lnTo>
                <a:lnTo>
                  <a:pt x="8169" y="22370"/>
                </a:lnTo>
                <a:lnTo>
                  <a:pt x="8352" y="21455"/>
                </a:lnTo>
                <a:lnTo>
                  <a:pt x="8413" y="21151"/>
                </a:lnTo>
                <a:lnTo>
                  <a:pt x="8413" y="20846"/>
                </a:lnTo>
                <a:lnTo>
                  <a:pt x="8352" y="19932"/>
                </a:lnTo>
                <a:lnTo>
                  <a:pt x="8352" y="19017"/>
                </a:lnTo>
                <a:lnTo>
                  <a:pt x="8413" y="18164"/>
                </a:lnTo>
                <a:lnTo>
                  <a:pt x="8473" y="17737"/>
                </a:lnTo>
                <a:lnTo>
                  <a:pt x="8595" y="17311"/>
                </a:lnTo>
                <a:lnTo>
                  <a:pt x="9022" y="16457"/>
                </a:lnTo>
                <a:lnTo>
                  <a:pt x="9510" y="15726"/>
                </a:lnTo>
                <a:lnTo>
                  <a:pt x="9754" y="15360"/>
                </a:lnTo>
                <a:lnTo>
                  <a:pt x="9997" y="15055"/>
                </a:lnTo>
                <a:lnTo>
                  <a:pt x="10302" y="14812"/>
                </a:lnTo>
                <a:lnTo>
                  <a:pt x="10668" y="14629"/>
                </a:lnTo>
                <a:lnTo>
                  <a:pt x="11034" y="14446"/>
                </a:lnTo>
                <a:lnTo>
                  <a:pt x="11460" y="14324"/>
                </a:lnTo>
                <a:lnTo>
                  <a:pt x="12375"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6946" y="12191"/>
                </a:lnTo>
                <a:lnTo>
                  <a:pt x="17129" y="10118"/>
                </a:lnTo>
                <a:lnTo>
                  <a:pt x="17738" y="10484"/>
                </a:lnTo>
                <a:lnTo>
                  <a:pt x="18348" y="10789"/>
                </a:lnTo>
                <a:lnTo>
                  <a:pt x="18897" y="11032"/>
                </a:lnTo>
                <a:lnTo>
                  <a:pt x="19201" y="11093"/>
                </a:lnTo>
                <a:lnTo>
                  <a:pt x="19445" y="11154"/>
                </a:lnTo>
                <a:lnTo>
                  <a:pt x="19750" y="11093"/>
                </a:lnTo>
                <a:lnTo>
                  <a:pt x="20055" y="11032"/>
                </a:lnTo>
                <a:lnTo>
                  <a:pt x="20664" y="10789"/>
                </a:lnTo>
                <a:lnTo>
                  <a:pt x="21274" y="10484"/>
                </a:lnTo>
                <a:lnTo>
                  <a:pt x="21883" y="10118"/>
                </a:lnTo>
                <a:close/>
                <a:moveTo>
                  <a:pt x="19445" y="0"/>
                </a:moveTo>
                <a:lnTo>
                  <a:pt x="18957" y="61"/>
                </a:lnTo>
                <a:lnTo>
                  <a:pt x="18287" y="183"/>
                </a:lnTo>
                <a:lnTo>
                  <a:pt x="17617" y="366"/>
                </a:lnTo>
                <a:lnTo>
                  <a:pt x="17068" y="670"/>
                </a:lnTo>
                <a:lnTo>
                  <a:pt x="16763" y="853"/>
                </a:lnTo>
                <a:lnTo>
                  <a:pt x="16519" y="1097"/>
                </a:lnTo>
                <a:lnTo>
                  <a:pt x="16336" y="1402"/>
                </a:lnTo>
                <a:lnTo>
                  <a:pt x="16093" y="1646"/>
                </a:lnTo>
                <a:lnTo>
                  <a:pt x="15788" y="2316"/>
                </a:lnTo>
                <a:lnTo>
                  <a:pt x="15544" y="2987"/>
                </a:lnTo>
                <a:lnTo>
                  <a:pt x="15422" y="3657"/>
                </a:lnTo>
                <a:lnTo>
                  <a:pt x="15361" y="4389"/>
                </a:lnTo>
                <a:lnTo>
                  <a:pt x="15361" y="5059"/>
                </a:lnTo>
                <a:lnTo>
                  <a:pt x="15422" y="5730"/>
                </a:lnTo>
                <a:lnTo>
                  <a:pt x="15544" y="6400"/>
                </a:lnTo>
                <a:lnTo>
                  <a:pt x="15666" y="7132"/>
                </a:lnTo>
                <a:lnTo>
                  <a:pt x="15849" y="7802"/>
                </a:lnTo>
                <a:lnTo>
                  <a:pt x="16276" y="9082"/>
                </a:lnTo>
                <a:lnTo>
                  <a:pt x="16397" y="9387"/>
                </a:lnTo>
                <a:lnTo>
                  <a:pt x="16580" y="9631"/>
                </a:lnTo>
                <a:lnTo>
                  <a:pt x="16763" y="9874"/>
                </a:lnTo>
                <a:lnTo>
                  <a:pt x="16946" y="9996"/>
                </a:lnTo>
                <a:lnTo>
                  <a:pt x="16946" y="10179"/>
                </a:lnTo>
                <a:lnTo>
                  <a:pt x="16885" y="10362"/>
                </a:lnTo>
                <a:lnTo>
                  <a:pt x="16763" y="11886"/>
                </a:lnTo>
                <a:lnTo>
                  <a:pt x="16763" y="12069"/>
                </a:lnTo>
                <a:lnTo>
                  <a:pt x="16702" y="12252"/>
                </a:lnTo>
                <a:lnTo>
                  <a:pt x="16580" y="12313"/>
                </a:lnTo>
                <a:lnTo>
                  <a:pt x="16458" y="12373"/>
                </a:lnTo>
                <a:lnTo>
                  <a:pt x="16093" y="12617"/>
                </a:lnTo>
                <a:lnTo>
                  <a:pt x="15422" y="13044"/>
                </a:lnTo>
                <a:lnTo>
                  <a:pt x="14752" y="13471"/>
                </a:lnTo>
                <a:lnTo>
                  <a:pt x="14447" y="13653"/>
                </a:lnTo>
                <a:lnTo>
                  <a:pt x="14325" y="13775"/>
                </a:lnTo>
                <a:lnTo>
                  <a:pt x="13289" y="13775"/>
                </a:lnTo>
                <a:lnTo>
                  <a:pt x="12496" y="13836"/>
                </a:lnTo>
                <a:lnTo>
                  <a:pt x="11765" y="13958"/>
                </a:lnTo>
                <a:lnTo>
                  <a:pt x="11034" y="14141"/>
                </a:lnTo>
                <a:lnTo>
                  <a:pt x="10668" y="14263"/>
                </a:lnTo>
                <a:lnTo>
                  <a:pt x="10302" y="14385"/>
                </a:lnTo>
                <a:lnTo>
                  <a:pt x="9997" y="14629"/>
                </a:lnTo>
                <a:lnTo>
                  <a:pt x="9693" y="14812"/>
                </a:lnTo>
                <a:lnTo>
                  <a:pt x="9449"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254" y="26758"/>
                </a:lnTo>
                <a:lnTo>
                  <a:pt x="7254" y="27124"/>
                </a:lnTo>
                <a:lnTo>
                  <a:pt x="7193" y="27490"/>
                </a:lnTo>
                <a:lnTo>
                  <a:pt x="7072" y="27856"/>
                </a:lnTo>
                <a:lnTo>
                  <a:pt x="6889" y="28160"/>
                </a:lnTo>
                <a:lnTo>
                  <a:pt x="6706" y="28526"/>
                </a:lnTo>
                <a:lnTo>
                  <a:pt x="6462" y="28892"/>
                </a:lnTo>
                <a:lnTo>
                  <a:pt x="5974" y="30172"/>
                </a:lnTo>
                <a:lnTo>
                  <a:pt x="5548" y="31452"/>
                </a:lnTo>
                <a:lnTo>
                  <a:pt x="5304" y="32732"/>
                </a:lnTo>
                <a:lnTo>
                  <a:pt x="5121" y="34073"/>
                </a:lnTo>
                <a:lnTo>
                  <a:pt x="4877" y="35536"/>
                </a:lnTo>
                <a:lnTo>
                  <a:pt x="4755" y="36267"/>
                </a:lnTo>
                <a:lnTo>
                  <a:pt x="4572" y="36998"/>
                </a:lnTo>
                <a:lnTo>
                  <a:pt x="4329" y="37669"/>
                </a:lnTo>
                <a:lnTo>
                  <a:pt x="4207" y="38035"/>
                </a:lnTo>
                <a:lnTo>
                  <a:pt x="4146" y="38218"/>
                </a:lnTo>
                <a:lnTo>
                  <a:pt x="4024" y="38400"/>
                </a:lnTo>
                <a:lnTo>
                  <a:pt x="3902" y="38461"/>
                </a:lnTo>
                <a:lnTo>
                  <a:pt x="3475" y="38461"/>
                </a:lnTo>
                <a:lnTo>
                  <a:pt x="3110" y="38583"/>
                </a:lnTo>
                <a:lnTo>
                  <a:pt x="2805" y="38766"/>
                </a:lnTo>
                <a:lnTo>
                  <a:pt x="2256" y="39315"/>
                </a:lnTo>
                <a:lnTo>
                  <a:pt x="1769" y="39863"/>
                </a:lnTo>
                <a:lnTo>
                  <a:pt x="1281" y="40412"/>
                </a:lnTo>
                <a:lnTo>
                  <a:pt x="793" y="41021"/>
                </a:lnTo>
                <a:lnTo>
                  <a:pt x="306" y="41387"/>
                </a:lnTo>
                <a:lnTo>
                  <a:pt x="123" y="41570"/>
                </a:lnTo>
                <a:lnTo>
                  <a:pt x="1" y="41692"/>
                </a:lnTo>
                <a:lnTo>
                  <a:pt x="1" y="41814"/>
                </a:lnTo>
                <a:lnTo>
                  <a:pt x="62" y="42058"/>
                </a:lnTo>
                <a:lnTo>
                  <a:pt x="184" y="42179"/>
                </a:lnTo>
                <a:lnTo>
                  <a:pt x="428" y="42240"/>
                </a:lnTo>
                <a:lnTo>
                  <a:pt x="610" y="42240"/>
                </a:lnTo>
                <a:lnTo>
                  <a:pt x="1098" y="42119"/>
                </a:lnTo>
                <a:lnTo>
                  <a:pt x="1525" y="41936"/>
                </a:lnTo>
                <a:lnTo>
                  <a:pt x="1769" y="41753"/>
                </a:lnTo>
                <a:lnTo>
                  <a:pt x="2012" y="41570"/>
                </a:lnTo>
                <a:lnTo>
                  <a:pt x="2195" y="41387"/>
                </a:lnTo>
                <a:lnTo>
                  <a:pt x="2317" y="41265"/>
                </a:lnTo>
                <a:lnTo>
                  <a:pt x="2439" y="41204"/>
                </a:lnTo>
                <a:lnTo>
                  <a:pt x="2439" y="41204"/>
                </a:lnTo>
                <a:lnTo>
                  <a:pt x="2317" y="41509"/>
                </a:lnTo>
                <a:lnTo>
                  <a:pt x="2195" y="41753"/>
                </a:lnTo>
                <a:lnTo>
                  <a:pt x="1951" y="42240"/>
                </a:lnTo>
                <a:lnTo>
                  <a:pt x="1281" y="43459"/>
                </a:lnTo>
                <a:lnTo>
                  <a:pt x="976" y="44008"/>
                </a:lnTo>
                <a:lnTo>
                  <a:pt x="854" y="44252"/>
                </a:lnTo>
                <a:lnTo>
                  <a:pt x="854" y="44435"/>
                </a:lnTo>
                <a:lnTo>
                  <a:pt x="854" y="44557"/>
                </a:lnTo>
                <a:lnTo>
                  <a:pt x="1037" y="44739"/>
                </a:lnTo>
                <a:lnTo>
                  <a:pt x="1159" y="44861"/>
                </a:lnTo>
                <a:lnTo>
                  <a:pt x="1342" y="44800"/>
                </a:lnTo>
                <a:lnTo>
                  <a:pt x="1525" y="44739"/>
                </a:lnTo>
                <a:lnTo>
                  <a:pt x="1830" y="44435"/>
                </a:lnTo>
                <a:lnTo>
                  <a:pt x="2012" y="44130"/>
                </a:lnTo>
                <a:lnTo>
                  <a:pt x="2561" y="43399"/>
                </a:lnTo>
                <a:lnTo>
                  <a:pt x="2744" y="43033"/>
                </a:lnTo>
                <a:lnTo>
                  <a:pt x="3049" y="42789"/>
                </a:lnTo>
                <a:lnTo>
                  <a:pt x="3049" y="42789"/>
                </a:lnTo>
                <a:lnTo>
                  <a:pt x="2988" y="43094"/>
                </a:lnTo>
                <a:lnTo>
                  <a:pt x="2866" y="43459"/>
                </a:lnTo>
                <a:lnTo>
                  <a:pt x="2622" y="44191"/>
                </a:lnTo>
                <a:lnTo>
                  <a:pt x="2317" y="44861"/>
                </a:lnTo>
                <a:lnTo>
                  <a:pt x="2256" y="45227"/>
                </a:lnTo>
                <a:lnTo>
                  <a:pt x="2256" y="45593"/>
                </a:lnTo>
                <a:lnTo>
                  <a:pt x="2378" y="45776"/>
                </a:lnTo>
                <a:lnTo>
                  <a:pt x="2500" y="45898"/>
                </a:lnTo>
                <a:lnTo>
                  <a:pt x="2683" y="45959"/>
                </a:lnTo>
                <a:lnTo>
                  <a:pt x="2866" y="45898"/>
                </a:lnTo>
                <a:lnTo>
                  <a:pt x="2988" y="45776"/>
                </a:lnTo>
                <a:lnTo>
                  <a:pt x="3171" y="45532"/>
                </a:lnTo>
                <a:lnTo>
                  <a:pt x="3353" y="45166"/>
                </a:lnTo>
                <a:lnTo>
                  <a:pt x="3719" y="44252"/>
                </a:lnTo>
                <a:lnTo>
                  <a:pt x="4024" y="43277"/>
                </a:lnTo>
                <a:lnTo>
                  <a:pt x="4024" y="44130"/>
                </a:lnTo>
                <a:lnTo>
                  <a:pt x="3963" y="44922"/>
                </a:lnTo>
                <a:lnTo>
                  <a:pt x="3963" y="45349"/>
                </a:lnTo>
                <a:lnTo>
                  <a:pt x="4024" y="45593"/>
                </a:lnTo>
                <a:lnTo>
                  <a:pt x="4085" y="45776"/>
                </a:lnTo>
                <a:lnTo>
                  <a:pt x="4268" y="45837"/>
                </a:lnTo>
                <a:lnTo>
                  <a:pt x="4451" y="45837"/>
                </a:lnTo>
                <a:lnTo>
                  <a:pt x="4572" y="45776"/>
                </a:lnTo>
                <a:lnTo>
                  <a:pt x="4694" y="45654"/>
                </a:lnTo>
                <a:lnTo>
                  <a:pt x="4816" y="45349"/>
                </a:lnTo>
                <a:lnTo>
                  <a:pt x="4877" y="45105"/>
                </a:lnTo>
                <a:lnTo>
                  <a:pt x="4877" y="44496"/>
                </a:lnTo>
                <a:lnTo>
                  <a:pt x="4999" y="43642"/>
                </a:lnTo>
                <a:lnTo>
                  <a:pt x="4999" y="43338"/>
                </a:lnTo>
                <a:lnTo>
                  <a:pt x="5060" y="43216"/>
                </a:lnTo>
                <a:lnTo>
                  <a:pt x="5121" y="43094"/>
                </a:lnTo>
                <a:lnTo>
                  <a:pt x="5182" y="43277"/>
                </a:lnTo>
                <a:lnTo>
                  <a:pt x="5182" y="43459"/>
                </a:lnTo>
                <a:lnTo>
                  <a:pt x="5121" y="43886"/>
                </a:lnTo>
                <a:lnTo>
                  <a:pt x="5121" y="44374"/>
                </a:lnTo>
                <a:lnTo>
                  <a:pt x="5121" y="44800"/>
                </a:lnTo>
                <a:lnTo>
                  <a:pt x="5182" y="45044"/>
                </a:lnTo>
                <a:lnTo>
                  <a:pt x="5304" y="45227"/>
                </a:lnTo>
                <a:lnTo>
                  <a:pt x="5426" y="45288"/>
                </a:lnTo>
                <a:lnTo>
                  <a:pt x="5609" y="45288"/>
                </a:lnTo>
                <a:lnTo>
                  <a:pt x="5731" y="45227"/>
                </a:lnTo>
                <a:lnTo>
                  <a:pt x="5852" y="45044"/>
                </a:lnTo>
                <a:lnTo>
                  <a:pt x="5913" y="44861"/>
                </a:lnTo>
                <a:lnTo>
                  <a:pt x="5974"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546" y="30781"/>
                </a:lnTo>
                <a:lnTo>
                  <a:pt x="10729" y="30050"/>
                </a:lnTo>
                <a:lnTo>
                  <a:pt x="11094" y="28526"/>
                </a:lnTo>
                <a:lnTo>
                  <a:pt x="11460" y="27185"/>
                </a:lnTo>
                <a:lnTo>
                  <a:pt x="11948" y="25844"/>
                </a:lnTo>
                <a:lnTo>
                  <a:pt x="12375" y="27307"/>
                </a:lnTo>
                <a:lnTo>
                  <a:pt x="12496" y="27856"/>
                </a:lnTo>
                <a:lnTo>
                  <a:pt x="12618" y="28465"/>
                </a:lnTo>
                <a:lnTo>
                  <a:pt x="12679" y="29136"/>
                </a:lnTo>
                <a:lnTo>
                  <a:pt x="12618" y="29806"/>
                </a:lnTo>
                <a:lnTo>
                  <a:pt x="12618" y="31878"/>
                </a:lnTo>
                <a:lnTo>
                  <a:pt x="12618" y="32427"/>
                </a:lnTo>
                <a:lnTo>
                  <a:pt x="12618" y="33037"/>
                </a:lnTo>
                <a:lnTo>
                  <a:pt x="12679" y="33280"/>
                </a:lnTo>
                <a:lnTo>
                  <a:pt x="12801" y="33524"/>
                </a:lnTo>
                <a:lnTo>
                  <a:pt x="12801" y="33768"/>
                </a:lnTo>
                <a:lnTo>
                  <a:pt x="12740" y="34012"/>
                </a:lnTo>
                <a:lnTo>
                  <a:pt x="12618" y="34560"/>
                </a:lnTo>
                <a:lnTo>
                  <a:pt x="12314" y="36633"/>
                </a:lnTo>
                <a:lnTo>
                  <a:pt x="12192" y="37669"/>
                </a:lnTo>
                <a:lnTo>
                  <a:pt x="12070" y="38705"/>
                </a:lnTo>
                <a:lnTo>
                  <a:pt x="12070" y="40839"/>
                </a:lnTo>
                <a:lnTo>
                  <a:pt x="12131" y="42972"/>
                </a:lnTo>
                <a:lnTo>
                  <a:pt x="12253" y="45044"/>
                </a:lnTo>
                <a:lnTo>
                  <a:pt x="12435" y="47178"/>
                </a:lnTo>
                <a:lnTo>
                  <a:pt x="12740" y="49250"/>
                </a:lnTo>
                <a:lnTo>
                  <a:pt x="13106" y="51261"/>
                </a:lnTo>
                <a:lnTo>
                  <a:pt x="13594" y="53334"/>
                </a:lnTo>
                <a:lnTo>
                  <a:pt x="14081" y="55041"/>
                </a:lnTo>
                <a:lnTo>
                  <a:pt x="14203" y="55955"/>
                </a:lnTo>
                <a:lnTo>
                  <a:pt x="14325" y="56869"/>
                </a:lnTo>
                <a:lnTo>
                  <a:pt x="14264" y="57601"/>
                </a:lnTo>
                <a:lnTo>
                  <a:pt x="14142" y="58393"/>
                </a:lnTo>
                <a:lnTo>
                  <a:pt x="13837" y="59856"/>
                </a:lnTo>
                <a:lnTo>
                  <a:pt x="13655" y="60892"/>
                </a:lnTo>
                <a:lnTo>
                  <a:pt x="13472" y="61928"/>
                </a:lnTo>
                <a:lnTo>
                  <a:pt x="13472" y="62964"/>
                </a:lnTo>
                <a:lnTo>
                  <a:pt x="13533" y="64001"/>
                </a:lnTo>
                <a:lnTo>
                  <a:pt x="13655" y="65037"/>
                </a:lnTo>
                <a:lnTo>
                  <a:pt x="13898" y="66012"/>
                </a:lnTo>
                <a:lnTo>
                  <a:pt x="14447" y="67963"/>
                </a:lnTo>
                <a:lnTo>
                  <a:pt x="15605" y="71681"/>
                </a:lnTo>
                <a:lnTo>
                  <a:pt x="16032" y="73144"/>
                </a:lnTo>
                <a:lnTo>
                  <a:pt x="16458" y="74606"/>
                </a:lnTo>
                <a:lnTo>
                  <a:pt x="16580" y="75094"/>
                </a:lnTo>
                <a:lnTo>
                  <a:pt x="16641" y="75399"/>
                </a:lnTo>
                <a:lnTo>
                  <a:pt x="16580" y="75643"/>
                </a:lnTo>
                <a:lnTo>
                  <a:pt x="16458" y="76069"/>
                </a:lnTo>
                <a:lnTo>
                  <a:pt x="16276" y="76496"/>
                </a:lnTo>
                <a:lnTo>
                  <a:pt x="15849" y="77227"/>
                </a:lnTo>
                <a:lnTo>
                  <a:pt x="15361" y="77959"/>
                </a:lnTo>
                <a:lnTo>
                  <a:pt x="15117" y="78264"/>
                </a:lnTo>
                <a:lnTo>
                  <a:pt x="14752" y="78507"/>
                </a:lnTo>
                <a:lnTo>
                  <a:pt x="14569" y="78690"/>
                </a:lnTo>
                <a:lnTo>
                  <a:pt x="14386" y="78873"/>
                </a:lnTo>
                <a:lnTo>
                  <a:pt x="14386" y="79056"/>
                </a:lnTo>
                <a:lnTo>
                  <a:pt x="14447" y="79239"/>
                </a:lnTo>
                <a:lnTo>
                  <a:pt x="14569" y="79361"/>
                </a:lnTo>
                <a:lnTo>
                  <a:pt x="14752" y="79483"/>
                </a:lnTo>
                <a:lnTo>
                  <a:pt x="15117" y="79605"/>
                </a:lnTo>
                <a:lnTo>
                  <a:pt x="15483" y="79666"/>
                </a:lnTo>
                <a:lnTo>
                  <a:pt x="15971" y="79787"/>
                </a:lnTo>
                <a:lnTo>
                  <a:pt x="16519" y="79848"/>
                </a:lnTo>
                <a:lnTo>
                  <a:pt x="17007" y="79848"/>
                </a:lnTo>
                <a:lnTo>
                  <a:pt x="17434" y="79787"/>
                </a:lnTo>
                <a:lnTo>
                  <a:pt x="17495" y="79787"/>
                </a:lnTo>
                <a:lnTo>
                  <a:pt x="17677" y="79970"/>
                </a:lnTo>
                <a:lnTo>
                  <a:pt x="17921" y="80092"/>
                </a:lnTo>
                <a:lnTo>
                  <a:pt x="18165" y="80153"/>
                </a:lnTo>
                <a:lnTo>
                  <a:pt x="18592" y="80214"/>
                </a:lnTo>
                <a:lnTo>
                  <a:pt x="18957" y="80092"/>
                </a:lnTo>
                <a:lnTo>
                  <a:pt x="19140" y="80031"/>
                </a:lnTo>
                <a:lnTo>
                  <a:pt x="19262" y="79909"/>
                </a:lnTo>
                <a:lnTo>
                  <a:pt x="19384" y="79727"/>
                </a:lnTo>
                <a:lnTo>
                  <a:pt x="19506" y="79544"/>
                </a:lnTo>
                <a:lnTo>
                  <a:pt x="19628" y="79787"/>
                </a:lnTo>
                <a:lnTo>
                  <a:pt x="19872" y="80031"/>
                </a:lnTo>
                <a:lnTo>
                  <a:pt x="20116" y="80153"/>
                </a:lnTo>
                <a:lnTo>
                  <a:pt x="20420" y="80214"/>
                </a:lnTo>
                <a:lnTo>
                  <a:pt x="20725" y="80214"/>
                </a:lnTo>
                <a:lnTo>
                  <a:pt x="21030" y="80153"/>
                </a:lnTo>
                <a:lnTo>
                  <a:pt x="21335" y="79970"/>
                </a:lnTo>
                <a:lnTo>
                  <a:pt x="21457" y="79848"/>
                </a:lnTo>
                <a:lnTo>
                  <a:pt x="21518" y="79727"/>
                </a:lnTo>
                <a:lnTo>
                  <a:pt x="21700" y="79787"/>
                </a:lnTo>
                <a:lnTo>
                  <a:pt x="21944" y="79848"/>
                </a:lnTo>
                <a:lnTo>
                  <a:pt x="22371" y="79848"/>
                </a:lnTo>
                <a:lnTo>
                  <a:pt x="22859" y="79787"/>
                </a:lnTo>
                <a:lnTo>
                  <a:pt x="23285" y="79727"/>
                </a:lnTo>
                <a:lnTo>
                  <a:pt x="24078" y="79544"/>
                </a:lnTo>
                <a:lnTo>
                  <a:pt x="24260" y="79483"/>
                </a:lnTo>
                <a:lnTo>
                  <a:pt x="24443" y="79422"/>
                </a:lnTo>
                <a:lnTo>
                  <a:pt x="24565" y="79300"/>
                </a:lnTo>
                <a:lnTo>
                  <a:pt x="24626" y="79117"/>
                </a:lnTo>
                <a:lnTo>
                  <a:pt x="24626" y="78934"/>
                </a:lnTo>
                <a:lnTo>
                  <a:pt x="24565" y="78812"/>
                </a:lnTo>
                <a:lnTo>
                  <a:pt x="24382" y="78629"/>
                </a:lnTo>
                <a:lnTo>
                  <a:pt x="23895" y="78203"/>
                </a:lnTo>
                <a:lnTo>
                  <a:pt x="23590" y="77898"/>
                </a:lnTo>
                <a:lnTo>
                  <a:pt x="23285" y="77471"/>
                </a:lnTo>
                <a:lnTo>
                  <a:pt x="22859" y="76679"/>
                </a:lnTo>
                <a:lnTo>
                  <a:pt x="22493" y="76008"/>
                </a:lnTo>
                <a:lnTo>
                  <a:pt x="22432" y="75643"/>
                </a:lnTo>
                <a:lnTo>
                  <a:pt x="22432" y="75277"/>
                </a:lnTo>
                <a:lnTo>
                  <a:pt x="22554" y="74667"/>
                </a:lnTo>
                <a:lnTo>
                  <a:pt x="22676" y="74058"/>
                </a:lnTo>
                <a:lnTo>
                  <a:pt x="23468" y="71559"/>
                </a:lnTo>
                <a:lnTo>
                  <a:pt x="24565" y="67902"/>
                </a:lnTo>
                <a:lnTo>
                  <a:pt x="25114" y="65951"/>
                </a:lnTo>
                <a:lnTo>
                  <a:pt x="25358" y="64976"/>
                </a:lnTo>
                <a:lnTo>
                  <a:pt x="25480" y="63940"/>
                </a:lnTo>
                <a:lnTo>
                  <a:pt x="25540" y="62964"/>
                </a:lnTo>
                <a:lnTo>
                  <a:pt x="25540" y="61928"/>
                </a:lnTo>
                <a:lnTo>
                  <a:pt x="25358" y="60953"/>
                </a:lnTo>
                <a:lnTo>
                  <a:pt x="25175" y="59978"/>
                </a:lnTo>
                <a:lnTo>
                  <a:pt x="24870" y="58393"/>
                </a:lnTo>
                <a:lnTo>
                  <a:pt x="24748" y="57662"/>
                </a:lnTo>
                <a:lnTo>
                  <a:pt x="24687" y="56869"/>
                </a:lnTo>
                <a:lnTo>
                  <a:pt x="24748" y="56016"/>
                </a:lnTo>
                <a:lnTo>
                  <a:pt x="24931" y="55162"/>
                </a:lnTo>
                <a:lnTo>
                  <a:pt x="25358" y="53456"/>
                </a:lnTo>
                <a:lnTo>
                  <a:pt x="25845" y="51505"/>
                </a:lnTo>
                <a:lnTo>
                  <a:pt x="26211" y="49555"/>
                </a:lnTo>
                <a:lnTo>
                  <a:pt x="26516" y="47543"/>
                </a:lnTo>
                <a:lnTo>
                  <a:pt x="26699" y="45532"/>
                </a:lnTo>
                <a:lnTo>
                  <a:pt x="26881" y="43459"/>
                </a:lnTo>
                <a:lnTo>
                  <a:pt x="26942" y="41387"/>
                </a:lnTo>
                <a:lnTo>
                  <a:pt x="26942" y="39376"/>
                </a:lnTo>
                <a:lnTo>
                  <a:pt x="26881" y="38339"/>
                </a:lnTo>
                <a:lnTo>
                  <a:pt x="26760" y="37364"/>
                </a:lnTo>
                <a:lnTo>
                  <a:pt x="26455" y="35414"/>
                </a:lnTo>
                <a:lnTo>
                  <a:pt x="26211" y="34377"/>
                </a:lnTo>
                <a:lnTo>
                  <a:pt x="26150" y="33890"/>
                </a:lnTo>
                <a:lnTo>
                  <a:pt x="26089" y="33646"/>
                </a:lnTo>
                <a:lnTo>
                  <a:pt x="26150" y="33402"/>
                </a:lnTo>
                <a:lnTo>
                  <a:pt x="26150" y="32976"/>
                </a:lnTo>
                <a:lnTo>
                  <a:pt x="26150" y="32610"/>
                </a:lnTo>
                <a:lnTo>
                  <a:pt x="26150" y="31817"/>
                </a:lnTo>
                <a:lnTo>
                  <a:pt x="26150" y="28770"/>
                </a:lnTo>
                <a:lnTo>
                  <a:pt x="26150" y="28282"/>
                </a:lnTo>
                <a:lnTo>
                  <a:pt x="26272" y="27856"/>
                </a:lnTo>
                <a:lnTo>
                  <a:pt x="26820" y="26027"/>
                </a:lnTo>
                <a:lnTo>
                  <a:pt x="26942" y="25661"/>
                </a:lnTo>
                <a:lnTo>
                  <a:pt x="27369" y="26758"/>
                </a:lnTo>
                <a:lnTo>
                  <a:pt x="27735" y="27856"/>
                </a:lnTo>
                <a:lnTo>
                  <a:pt x="27918" y="28526"/>
                </a:lnTo>
                <a:lnTo>
                  <a:pt x="28040" y="29196"/>
                </a:lnTo>
                <a:lnTo>
                  <a:pt x="28344" y="30598"/>
                </a:lnTo>
                <a:lnTo>
                  <a:pt x="28588" y="31269"/>
                </a:lnTo>
                <a:lnTo>
                  <a:pt x="28771" y="32000"/>
                </a:lnTo>
                <a:lnTo>
                  <a:pt x="29320" y="33341"/>
                </a:lnTo>
                <a:lnTo>
                  <a:pt x="29990" y="34682"/>
                </a:lnTo>
                <a:lnTo>
                  <a:pt x="30661" y="36023"/>
                </a:lnTo>
                <a:lnTo>
                  <a:pt x="31270" y="37242"/>
                </a:lnTo>
                <a:lnTo>
                  <a:pt x="31880" y="38522"/>
                </a:lnTo>
                <a:lnTo>
                  <a:pt x="32123" y="39010"/>
                </a:lnTo>
                <a:lnTo>
                  <a:pt x="32306" y="39498"/>
                </a:lnTo>
                <a:lnTo>
                  <a:pt x="32245" y="39680"/>
                </a:lnTo>
                <a:lnTo>
                  <a:pt x="32245" y="39924"/>
                </a:lnTo>
                <a:lnTo>
                  <a:pt x="32184" y="40168"/>
                </a:lnTo>
                <a:lnTo>
                  <a:pt x="32245" y="40473"/>
                </a:lnTo>
                <a:lnTo>
                  <a:pt x="32306" y="40899"/>
                </a:lnTo>
                <a:lnTo>
                  <a:pt x="32489" y="41387"/>
                </a:lnTo>
                <a:lnTo>
                  <a:pt x="32794" y="42240"/>
                </a:lnTo>
                <a:lnTo>
                  <a:pt x="32855" y="42606"/>
                </a:lnTo>
                <a:lnTo>
                  <a:pt x="32916" y="42972"/>
                </a:lnTo>
                <a:lnTo>
                  <a:pt x="32977" y="44069"/>
                </a:lnTo>
                <a:lnTo>
                  <a:pt x="33038" y="44496"/>
                </a:lnTo>
                <a:lnTo>
                  <a:pt x="33099" y="44922"/>
                </a:lnTo>
                <a:lnTo>
                  <a:pt x="33282" y="45166"/>
                </a:lnTo>
                <a:lnTo>
                  <a:pt x="33464" y="45288"/>
                </a:lnTo>
                <a:lnTo>
                  <a:pt x="33647" y="45288"/>
                </a:lnTo>
                <a:lnTo>
                  <a:pt x="33708" y="45166"/>
                </a:lnTo>
                <a:lnTo>
                  <a:pt x="33830" y="45044"/>
                </a:lnTo>
                <a:lnTo>
                  <a:pt x="33891" y="44800"/>
                </a:lnTo>
                <a:lnTo>
                  <a:pt x="33891" y="44557"/>
                </a:lnTo>
                <a:lnTo>
                  <a:pt x="33891" y="44008"/>
                </a:lnTo>
                <a:lnTo>
                  <a:pt x="33830" y="43520"/>
                </a:lnTo>
                <a:lnTo>
                  <a:pt x="33830" y="43277"/>
                </a:lnTo>
                <a:lnTo>
                  <a:pt x="33830" y="43216"/>
                </a:lnTo>
                <a:lnTo>
                  <a:pt x="33830" y="43094"/>
                </a:lnTo>
                <a:lnTo>
                  <a:pt x="33952" y="43216"/>
                </a:lnTo>
                <a:lnTo>
                  <a:pt x="33952" y="43338"/>
                </a:lnTo>
                <a:lnTo>
                  <a:pt x="34013" y="43642"/>
                </a:lnTo>
                <a:lnTo>
                  <a:pt x="34135" y="44496"/>
                </a:lnTo>
                <a:lnTo>
                  <a:pt x="34135" y="45105"/>
                </a:lnTo>
                <a:lnTo>
                  <a:pt x="34196" y="45349"/>
                </a:lnTo>
                <a:lnTo>
                  <a:pt x="34318" y="45654"/>
                </a:lnTo>
                <a:lnTo>
                  <a:pt x="34379" y="45776"/>
                </a:lnTo>
                <a:lnTo>
                  <a:pt x="34562" y="45837"/>
                </a:lnTo>
                <a:lnTo>
                  <a:pt x="34683" y="45837"/>
                </a:lnTo>
                <a:lnTo>
                  <a:pt x="34866" y="45776"/>
                </a:lnTo>
                <a:lnTo>
                  <a:pt x="34988" y="45593"/>
                </a:lnTo>
                <a:lnTo>
                  <a:pt x="35049" y="45410"/>
                </a:lnTo>
                <a:lnTo>
                  <a:pt x="35049" y="44922"/>
                </a:lnTo>
                <a:lnTo>
                  <a:pt x="34988" y="44130"/>
                </a:lnTo>
                <a:lnTo>
                  <a:pt x="34988" y="43703"/>
                </a:lnTo>
                <a:lnTo>
                  <a:pt x="34988" y="43277"/>
                </a:lnTo>
                <a:lnTo>
                  <a:pt x="35293" y="44252"/>
                </a:lnTo>
                <a:lnTo>
                  <a:pt x="35659" y="45166"/>
                </a:lnTo>
                <a:lnTo>
                  <a:pt x="35842" y="45593"/>
                </a:lnTo>
                <a:lnTo>
                  <a:pt x="36024" y="45776"/>
                </a:lnTo>
                <a:lnTo>
                  <a:pt x="36207" y="45898"/>
                </a:lnTo>
                <a:lnTo>
                  <a:pt x="36390" y="45959"/>
                </a:lnTo>
                <a:lnTo>
                  <a:pt x="36512" y="45898"/>
                </a:lnTo>
                <a:lnTo>
                  <a:pt x="36695" y="45776"/>
                </a:lnTo>
                <a:lnTo>
                  <a:pt x="36756" y="45593"/>
                </a:lnTo>
                <a:lnTo>
                  <a:pt x="36756" y="45227"/>
                </a:lnTo>
                <a:lnTo>
                  <a:pt x="36634" y="44861"/>
                </a:lnTo>
                <a:lnTo>
                  <a:pt x="36390" y="44191"/>
                </a:lnTo>
                <a:lnTo>
                  <a:pt x="36085" y="43459"/>
                </a:lnTo>
                <a:lnTo>
                  <a:pt x="36024" y="43094"/>
                </a:lnTo>
                <a:lnTo>
                  <a:pt x="35964" y="42789"/>
                </a:lnTo>
                <a:lnTo>
                  <a:pt x="35964" y="42789"/>
                </a:lnTo>
                <a:lnTo>
                  <a:pt x="36207" y="43033"/>
                </a:lnTo>
                <a:lnTo>
                  <a:pt x="36451" y="43338"/>
                </a:lnTo>
                <a:lnTo>
                  <a:pt x="36817" y="43947"/>
                </a:lnTo>
                <a:lnTo>
                  <a:pt x="37061" y="44252"/>
                </a:lnTo>
                <a:lnTo>
                  <a:pt x="37304" y="44557"/>
                </a:lnTo>
                <a:lnTo>
                  <a:pt x="37487" y="44739"/>
                </a:lnTo>
                <a:lnTo>
                  <a:pt x="37670" y="44800"/>
                </a:lnTo>
                <a:lnTo>
                  <a:pt x="37792" y="44800"/>
                </a:lnTo>
                <a:lnTo>
                  <a:pt x="37975" y="44739"/>
                </a:lnTo>
                <a:lnTo>
                  <a:pt x="38097" y="44618"/>
                </a:lnTo>
                <a:lnTo>
                  <a:pt x="38158" y="44496"/>
                </a:lnTo>
                <a:lnTo>
                  <a:pt x="38158" y="44313"/>
                </a:lnTo>
                <a:lnTo>
                  <a:pt x="38097" y="44130"/>
                </a:lnTo>
                <a:lnTo>
                  <a:pt x="37975" y="43825"/>
                </a:lnTo>
                <a:lnTo>
                  <a:pt x="37792" y="43581"/>
                </a:lnTo>
                <a:lnTo>
                  <a:pt x="37122" y="42423"/>
                </a:lnTo>
                <a:lnTo>
                  <a:pt x="36817" y="41814"/>
                </a:lnTo>
                <a:lnTo>
                  <a:pt x="36695" y="41509"/>
                </a:lnTo>
                <a:lnTo>
                  <a:pt x="36573" y="41204"/>
                </a:lnTo>
                <a:lnTo>
                  <a:pt x="36573" y="41204"/>
                </a:lnTo>
                <a:lnTo>
                  <a:pt x="36817" y="41326"/>
                </a:lnTo>
                <a:lnTo>
                  <a:pt x="37000" y="41509"/>
                </a:lnTo>
                <a:lnTo>
                  <a:pt x="37183" y="41692"/>
                </a:lnTo>
                <a:lnTo>
                  <a:pt x="37365" y="41875"/>
                </a:lnTo>
                <a:lnTo>
                  <a:pt x="37792" y="42119"/>
                </a:lnTo>
                <a:lnTo>
                  <a:pt x="38219" y="42179"/>
                </a:lnTo>
                <a:lnTo>
                  <a:pt x="38524" y="42240"/>
                </a:lnTo>
                <a:lnTo>
                  <a:pt x="38706" y="42179"/>
                </a:lnTo>
                <a:lnTo>
                  <a:pt x="38889" y="42119"/>
                </a:lnTo>
                <a:lnTo>
                  <a:pt x="38950" y="41997"/>
                </a:lnTo>
                <a:lnTo>
                  <a:pt x="39011" y="41936"/>
                </a:lnTo>
                <a:lnTo>
                  <a:pt x="38950" y="41753"/>
                </a:lnTo>
                <a:lnTo>
                  <a:pt x="38889" y="41570"/>
                </a:lnTo>
                <a:lnTo>
                  <a:pt x="38706" y="41387"/>
                </a:lnTo>
                <a:lnTo>
                  <a:pt x="38402" y="41204"/>
                </a:lnTo>
                <a:lnTo>
                  <a:pt x="38097" y="40960"/>
                </a:lnTo>
                <a:lnTo>
                  <a:pt x="37609" y="40412"/>
                </a:lnTo>
                <a:lnTo>
                  <a:pt x="37122" y="39802"/>
                </a:lnTo>
                <a:lnTo>
                  <a:pt x="36695" y="39254"/>
                </a:lnTo>
                <a:lnTo>
                  <a:pt x="36451" y="39010"/>
                </a:lnTo>
                <a:lnTo>
                  <a:pt x="36146" y="38766"/>
                </a:lnTo>
                <a:lnTo>
                  <a:pt x="35903" y="38583"/>
                </a:lnTo>
                <a:lnTo>
                  <a:pt x="35537" y="38461"/>
                </a:lnTo>
                <a:lnTo>
                  <a:pt x="35110" y="38461"/>
                </a:lnTo>
                <a:lnTo>
                  <a:pt x="34988" y="38400"/>
                </a:lnTo>
                <a:lnTo>
                  <a:pt x="34866" y="38218"/>
                </a:lnTo>
                <a:lnTo>
                  <a:pt x="34805" y="38096"/>
                </a:lnTo>
                <a:lnTo>
                  <a:pt x="34683" y="37669"/>
                </a:lnTo>
                <a:lnTo>
                  <a:pt x="34440" y="36938"/>
                </a:lnTo>
                <a:lnTo>
                  <a:pt x="34196" y="36145"/>
                </a:lnTo>
                <a:lnTo>
                  <a:pt x="34074" y="35414"/>
                </a:lnTo>
                <a:lnTo>
                  <a:pt x="33952" y="34621"/>
                </a:lnTo>
                <a:lnTo>
                  <a:pt x="33891" y="33646"/>
                </a:lnTo>
                <a:lnTo>
                  <a:pt x="33708" y="32732"/>
                </a:lnTo>
                <a:lnTo>
                  <a:pt x="33586" y="31939"/>
                </a:lnTo>
                <a:lnTo>
                  <a:pt x="33343" y="31147"/>
                </a:lnTo>
                <a:lnTo>
                  <a:pt x="33099" y="30355"/>
                </a:lnTo>
                <a:lnTo>
                  <a:pt x="32794" y="29562"/>
                </a:lnTo>
                <a:lnTo>
                  <a:pt x="32550" y="28953"/>
                </a:lnTo>
                <a:lnTo>
                  <a:pt x="32428" y="28648"/>
                </a:lnTo>
                <a:lnTo>
                  <a:pt x="32245" y="28343"/>
                </a:lnTo>
                <a:lnTo>
                  <a:pt x="32002" y="27916"/>
                </a:lnTo>
                <a:lnTo>
                  <a:pt x="31880" y="27734"/>
                </a:lnTo>
                <a:lnTo>
                  <a:pt x="31819" y="27490"/>
                </a:lnTo>
                <a:lnTo>
                  <a:pt x="31697" y="27124"/>
                </a:lnTo>
                <a:lnTo>
                  <a:pt x="31697" y="26697"/>
                </a:lnTo>
                <a:lnTo>
                  <a:pt x="31697" y="25905"/>
                </a:lnTo>
                <a:lnTo>
                  <a:pt x="31514" y="24320"/>
                </a:lnTo>
                <a:lnTo>
                  <a:pt x="31270" y="22735"/>
                </a:lnTo>
                <a:lnTo>
                  <a:pt x="30965" y="21212"/>
                </a:lnTo>
                <a:lnTo>
                  <a:pt x="30965" y="20846"/>
                </a:lnTo>
                <a:lnTo>
                  <a:pt x="30965"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9" y="14812"/>
                </a:lnTo>
                <a:lnTo>
                  <a:pt x="28954" y="14629"/>
                </a:lnTo>
                <a:lnTo>
                  <a:pt x="28649" y="14446"/>
                </a:lnTo>
                <a:lnTo>
                  <a:pt x="27979" y="14141"/>
                </a:lnTo>
                <a:lnTo>
                  <a:pt x="27247" y="13958"/>
                </a:lnTo>
                <a:lnTo>
                  <a:pt x="26455" y="13836"/>
                </a:lnTo>
                <a:lnTo>
                  <a:pt x="25662" y="13775"/>
                </a:lnTo>
                <a:lnTo>
                  <a:pt x="24687"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32" y="9631"/>
                </a:lnTo>
                <a:lnTo>
                  <a:pt x="22554" y="9448"/>
                </a:lnTo>
                <a:lnTo>
                  <a:pt x="22676" y="9204"/>
                </a:lnTo>
                <a:lnTo>
                  <a:pt x="22859" y="8777"/>
                </a:lnTo>
                <a:lnTo>
                  <a:pt x="23224" y="7497"/>
                </a:lnTo>
                <a:lnTo>
                  <a:pt x="23407" y="6766"/>
                </a:lnTo>
                <a:lnTo>
                  <a:pt x="23529" y="6034"/>
                </a:lnTo>
                <a:lnTo>
                  <a:pt x="23651" y="5303"/>
                </a:lnTo>
                <a:lnTo>
                  <a:pt x="23651" y="4511"/>
                </a:lnTo>
                <a:lnTo>
                  <a:pt x="23590" y="3779"/>
                </a:lnTo>
                <a:lnTo>
                  <a:pt x="23468" y="3048"/>
                </a:lnTo>
                <a:lnTo>
                  <a:pt x="23224" y="2316"/>
                </a:lnTo>
                <a:lnTo>
                  <a:pt x="22919" y="1646"/>
                </a:lnTo>
                <a:lnTo>
                  <a:pt x="22493" y="1158"/>
                </a:lnTo>
                <a:lnTo>
                  <a:pt x="22005" y="731"/>
                </a:lnTo>
                <a:lnTo>
                  <a:pt x="21396" y="366"/>
                </a:lnTo>
                <a:lnTo>
                  <a:pt x="20786" y="122"/>
                </a:lnTo>
                <a:lnTo>
                  <a:pt x="19994" y="61"/>
                </a:lnTo>
                <a:lnTo>
                  <a:pt x="19445" y="0"/>
                </a:lnTo>
                <a:close/>
              </a:path>
            </a:pathLst>
          </a:custGeom>
          <a:solidFill>
            <a:srgbClr val="415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3DB675DB-7122-4573-BAAC-A4B42668E00E}"/>
              </a:ext>
            </a:extLst>
          </p:cNvPr>
          <p:cNvSpPr txBox="1"/>
          <p:nvPr/>
        </p:nvSpPr>
        <p:spPr>
          <a:xfrm>
            <a:off x="-55638" y="1129347"/>
            <a:ext cx="1032655" cy="200055"/>
          </a:xfrm>
          <a:prstGeom prst="rect">
            <a:avLst/>
          </a:prstGeom>
          <a:noFill/>
        </p:spPr>
        <p:txBody>
          <a:bodyPr wrap="none" rtlCol="0">
            <a:spAutoFit/>
          </a:bodyPr>
          <a:lstStyle/>
          <a:p>
            <a:r>
              <a:rPr lang="en-US" sz="700" dirty="0"/>
              <a:t>Dr. E David Crawford</a:t>
            </a:r>
          </a:p>
        </p:txBody>
      </p:sp>
      <p:pic>
        <p:nvPicPr>
          <p:cNvPr id="12" name="Picture 11">
            <a:extLst>
              <a:ext uri="{FF2B5EF4-FFF2-40B4-BE49-F238E27FC236}">
                <a16:creationId xmlns:a16="http://schemas.microsoft.com/office/drawing/2014/main" id="{80452DD5-5A67-45FB-8444-9805DDE15715}"/>
              </a:ext>
            </a:extLst>
          </p:cNvPr>
          <p:cNvPicPr>
            <a:picLocks noChangeAspect="1"/>
          </p:cNvPicPr>
          <p:nvPr/>
        </p:nvPicPr>
        <p:blipFill rotWithShape="1">
          <a:blip r:embed="rId3"/>
          <a:srcRect r="8026"/>
          <a:stretch/>
        </p:blipFill>
        <p:spPr>
          <a:xfrm>
            <a:off x="-16415" y="38637"/>
            <a:ext cx="688665" cy="1064952"/>
          </a:xfrm>
          <a:prstGeom prst="rect">
            <a:avLst/>
          </a:prstGeom>
        </p:spPr>
      </p:pic>
    </p:spTree>
    <p:extLst>
      <p:ext uri="{BB962C8B-B14F-4D97-AF65-F5344CB8AC3E}">
        <p14:creationId xmlns:p14="http://schemas.microsoft.com/office/powerpoint/2010/main" val="219364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844425" y="5598"/>
            <a:ext cx="4285136" cy="1140000"/>
          </a:xfrm>
          <a:prstGeom prst="rect">
            <a:avLst/>
          </a:prstGeom>
        </p:spPr>
        <p:txBody>
          <a:bodyPr spcFirstLastPara="1" wrap="square" lIns="91425" tIns="91425" rIns="91425" bIns="91425" anchor="b" anchorCtr="0">
            <a:noAutofit/>
          </a:bodyPr>
          <a:lstStyle/>
          <a:p>
            <a:pPr lvl="0"/>
            <a:r>
              <a:rPr lang="en-US" dirty="0">
                <a:latin typeface="Arial" panose="020B0604020202020204" pitchFamily="34" charset="0"/>
                <a:cs typeface="Arial" panose="020B0604020202020204" pitchFamily="34" charset="0"/>
              </a:rPr>
              <a:t>Future Therapeutic Options</a:t>
            </a:r>
            <a:endParaRPr dirty="0">
              <a:latin typeface="Arial" panose="020B0604020202020204" pitchFamily="34" charset="0"/>
              <a:cs typeface="Arial" panose="020B0604020202020204" pitchFamily="34" charset="0"/>
            </a:endParaRPr>
          </a:p>
        </p:txBody>
      </p:sp>
      <p:sp>
        <p:nvSpPr>
          <p:cNvPr id="112" name="Google Shape;112;p17"/>
          <p:cNvSpPr txBox="1">
            <a:spLocks noGrp="1"/>
          </p:cNvSpPr>
          <p:nvPr>
            <p:ph type="body" idx="1"/>
          </p:nvPr>
        </p:nvSpPr>
        <p:spPr>
          <a:xfrm>
            <a:off x="844424" y="1145599"/>
            <a:ext cx="6051675" cy="3382302"/>
          </a:xfrm>
          <a:prstGeom prst="rect">
            <a:avLst/>
          </a:prstGeom>
        </p:spPr>
        <p:txBody>
          <a:bodyPr spcFirstLastPara="1" wrap="square" lIns="91425" tIns="91425" rIns="91425" bIns="91425" anchor="t" anchorCtr="0">
            <a:noAutofit/>
          </a:bodyPr>
          <a:lstStyle/>
          <a:p>
            <a:pPr lvl="0" algn="l" rtl="0">
              <a:spcBef>
                <a:spcPts val="600"/>
              </a:spcBef>
              <a:spcAft>
                <a:spcPts val="0"/>
              </a:spcAft>
              <a:buSzPts val="2400"/>
              <a:buFont typeface="Arial" panose="020B0604020202020204" pitchFamily="34" charset="0"/>
              <a:buChar char="•"/>
            </a:pPr>
            <a:r>
              <a:rPr lang="en-US" sz="1600" dirty="0"/>
              <a:t>Several AR-dependent mechanisms recognized as CRPC-drivers, including:</a:t>
            </a:r>
          </a:p>
          <a:p>
            <a:pPr lvl="1">
              <a:spcBef>
                <a:spcPts val="600"/>
              </a:spcBef>
              <a:buFont typeface="Arial" panose="020B0604020202020204" pitchFamily="34" charset="0"/>
              <a:buChar char="•"/>
            </a:pPr>
            <a:r>
              <a:rPr lang="en-US" sz="1400" dirty="0"/>
              <a:t>AR over-expression (with/without amplification)</a:t>
            </a:r>
          </a:p>
          <a:p>
            <a:pPr lvl="1">
              <a:spcBef>
                <a:spcPts val="600"/>
              </a:spcBef>
              <a:buFont typeface="Arial" panose="020B0604020202020204" pitchFamily="34" charset="0"/>
              <a:buChar char="•"/>
            </a:pPr>
            <a:r>
              <a:rPr lang="en-US" sz="1400" dirty="0"/>
              <a:t>AR mutations</a:t>
            </a:r>
          </a:p>
          <a:p>
            <a:pPr lvl="1">
              <a:spcBef>
                <a:spcPts val="600"/>
              </a:spcBef>
              <a:buFont typeface="Arial" panose="020B0604020202020204" pitchFamily="34" charset="0"/>
              <a:buChar char="•"/>
            </a:pPr>
            <a:r>
              <a:rPr lang="en-US" sz="1400" dirty="0"/>
              <a:t>AR variants</a:t>
            </a:r>
          </a:p>
          <a:p>
            <a:pPr lvl="1">
              <a:spcBef>
                <a:spcPts val="600"/>
              </a:spcBef>
              <a:buFont typeface="Arial" panose="020B0604020202020204" pitchFamily="34" charset="0"/>
              <a:buChar char="•"/>
            </a:pPr>
            <a:r>
              <a:rPr lang="en-US" sz="1400" dirty="0"/>
              <a:t>Intra-tumor production of testosterone &amp; DHT</a:t>
            </a:r>
          </a:p>
          <a:p>
            <a:pPr lvl="1">
              <a:spcBef>
                <a:spcPts val="600"/>
              </a:spcBef>
              <a:buFont typeface="Arial" panose="020B0604020202020204" pitchFamily="34" charset="0"/>
              <a:buChar char="•"/>
            </a:pPr>
            <a:r>
              <a:rPr lang="en-US" sz="1400" dirty="0"/>
              <a:t>Overexpression of glucocorticoid receptor &amp; AR loss</a:t>
            </a:r>
          </a:p>
          <a:p>
            <a:pPr>
              <a:buFont typeface="Arial" panose="020B0604020202020204" pitchFamily="34" charset="0"/>
              <a:buChar char="•"/>
            </a:pPr>
            <a:r>
              <a:rPr lang="en-US" sz="1600" dirty="0"/>
              <a:t>Drugs targeting these resistance mechanisms are in development</a:t>
            </a:r>
          </a:p>
          <a:p>
            <a:pPr>
              <a:buFont typeface="Arial" panose="020B0604020202020204" pitchFamily="34" charset="0"/>
              <a:buChar char="•"/>
            </a:pPr>
            <a:r>
              <a:rPr lang="en-US" sz="1600" dirty="0"/>
              <a:t>Administration earlier in disease stage likely to improve results</a:t>
            </a:r>
          </a:p>
          <a:p>
            <a:pPr>
              <a:buFont typeface="Arial" panose="020B0604020202020204" pitchFamily="34" charset="0"/>
              <a:buChar char="•"/>
            </a:pPr>
            <a:endParaRPr lang="en-US" sz="1800" dirty="0"/>
          </a:p>
        </p:txBody>
      </p:sp>
      <p:grpSp>
        <p:nvGrpSpPr>
          <p:cNvPr id="6" name="Google Shape;172;p19"/>
          <p:cNvGrpSpPr/>
          <p:nvPr/>
        </p:nvGrpSpPr>
        <p:grpSpPr>
          <a:xfrm>
            <a:off x="7727139" y="2285768"/>
            <a:ext cx="433800" cy="433800"/>
            <a:chOff x="5382800" y="412975"/>
            <a:chExt cx="433800" cy="433800"/>
          </a:xfrm>
        </p:grpSpPr>
        <p:sp>
          <p:nvSpPr>
            <p:cNvPr id="7"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89;p38">
            <a:extLst>
              <a:ext uri="{FF2B5EF4-FFF2-40B4-BE49-F238E27FC236}">
                <a16:creationId xmlns:a16="http://schemas.microsoft.com/office/drawing/2014/main" id="{304E62C3-6E04-41F5-B129-F2700B32AD53}"/>
              </a:ext>
            </a:extLst>
          </p:cNvPr>
          <p:cNvSpPr/>
          <p:nvPr/>
        </p:nvSpPr>
        <p:spPr>
          <a:xfrm>
            <a:off x="7188200" y="1145598"/>
            <a:ext cx="1526857" cy="2967487"/>
          </a:xfrm>
          <a:custGeom>
            <a:avLst/>
            <a:gdLst/>
            <a:ahLst/>
            <a:cxnLst/>
            <a:rect l="l" t="t" r="r" b="b"/>
            <a:pathLst>
              <a:path w="39012" h="80215" extrusionOk="0">
                <a:moveTo>
                  <a:pt x="20116" y="366"/>
                </a:moveTo>
                <a:lnTo>
                  <a:pt x="20725" y="488"/>
                </a:lnTo>
                <a:lnTo>
                  <a:pt x="21274" y="731"/>
                </a:lnTo>
                <a:lnTo>
                  <a:pt x="21822" y="1036"/>
                </a:lnTo>
                <a:lnTo>
                  <a:pt x="22066" y="1219"/>
                </a:lnTo>
                <a:lnTo>
                  <a:pt x="22310" y="1524"/>
                </a:lnTo>
                <a:lnTo>
                  <a:pt x="22554" y="1768"/>
                </a:lnTo>
                <a:lnTo>
                  <a:pt x="22737" y="2072"/>
                </a:lnTo>
                <a:lnTo>
                  <a:pt x="22980" y="2743"/>
                </a:lnTo>
                <a:lnTo>
                  <a:pt x="23163" y="3413"/>
                </a:lnTo>
                <a:lnTo>
                  <a:pt x="23285" y="4206"/>
                </a:lnTo>
                <a:lnTo>
                  <a:pt x="23285" y="4998"/>
                </a:lnTo>
                <a:lnTo>
                  <a:pt x="23224" y="5791"/>
                </a:lnTo>
                <a:lnTo>
                  <a:pt x="23102" y="6583"/>
                </a:lnTo>
                <a:lnTo>
                  <a:pt x="2279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140" y="10850"/>
                </a:lnTo>
                <a:lnTo>
                  <a:pt x="18714" y="10667"/>
                </a:lnTo>
                <a:lnTo>
                  <a:pt x="17982" y="10240"/>
                </a:lnTo>
                <a:lnTo>
                  <a:pt x="17251" y="9813"/>
                </a:lnTo>
                <a:lnTo>
                  <a:pt x="16885" y="9570"/>
                </a:lnTo>
                <a:lnTo>
                  <a:pt x="16763" y="9387"/>
                </a:lnTo>
                <a:lnTo>
                  <a:pt x="16641" y="9265"/>
                </a:lnTo>
                <a:lnTo>
                  <a:pt x="16458" y="8777"/>
                </a:lnTo>
                <a:lnTo>
                  <a:pt x="16336" y="8351"/>
                </a:lnTo>
                <a:lnTo>
                  <a:pt x="16093" y="7497"/>
                </a:lnTo>
                <a:lnTo>
                  <a:pt x="15910" y="6705"/>
                </a:lnTo>
                <a:lnTo>
                  <a:pt x="15788" y="5912"/>
                </a:lnTo>
                <a:lnTo>
                  <a:pt x="15727" y="5120"/>
                </a:lnTo>
                <a:lnTo>
                  <a:pt x="15727" y="4328"/>
                </a:lnTo>
                <a:lnTo>
                  <a:pt x="15788" y="3474"/>
                </a:lnTo>
                <a:lnTo>
                  <a:pt x="15971" y="2804"/>
                </a:lnTo>
                <a:lnTo>
                  <a:pt x="16215" y="2194"/>
                </a:lnTo>
                <a:lnTo>
                  <a:pt x="16580" y="1585"/>
                </a:lnTo>
                <a:lnTo>
                  <a:pt x="16824" y="1341"/>
                </a:lnTo>
                <a:lnTo>
                  <a:pt x="17068" y="1097"/>
                </a:lnTo>
                <a:lnTo>
                  <a:pt x="17617" y="731"/>
                </a:lnTo>
                <a:lnTo>
                  <a:pt x="18226" y="549"/>
                </a:lnTo>
                <a:lnTo>
                  <a:pt x="18836" y="427"/>
                </a:lnTo>
                <a:lnTo>
                  <a:pt x="19506" y="3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06" y="33280"/>
                </a:lnTo>
                <a:lnTo>
                  <a:pt x="19445" y="33280"/>
                </a:lnTo>
                <a:lnTo>
                  <a:pt x="19384" y="33097"/>
                </a:lnTo>
                <a:lnTo>
                  <a:pt x="19384" y="32915"/>
                </a:lnTo>
                <a:lnTo>
                  <a:pt x="19384" y="32854"/>
                </a:lnTo>
                <a:lnTo>
                  <a:pt x="19445" y="32793"/>
                </a:lnTo>
                <a:lnTo>
                  <a:pt x="19384" y="32732"/>
                </a:lnTo>
                <a:close/>
                <a:moveTo>
                  <a:pt x="5060" y="39437"/>
                </a:moveTo>
                <a:lnTo>
                  <a:pt x="4877" y="39619"/>
                </a:lnTo>
                <a:lnTo>
                  <a:pt x="4512" y="40046"/>
                </a:lnTo>
                <a:lnTo>
                  <a:pt x="4085" y="40412"/>
                </a:lnTo>
                <a:lnTo>
                  <a:pt x="3597" y="40717"/>
                </a:lnTo>
                <a:lnTo>
                  <a:pt x="3110" y="40960"/>
                </a:lnTo>
                <a:lnTo>
                  <a:pt x="3414" y="40960"/>
                </a:lnTo>
                <a:lnTo>
                  <a:pt x="3780" y="40899"/>
                </a:lnTo>
                <a:lnTo>
                  <a:pt x="4085" y="40778"/>
                </a:lnTo>
                <a:lnTo>
                  <a:pt x="4329" y="40534"/>
                </a:lnTo>
                <a:lnTo>
                  <a:pt x="4572" y="40290"/>
                </a:lnTo>
                <a:lnTo>
                  <a:pt x="4755" y="40046"/>
                </a:lnTo>
                <a:lnTo>
                  <a:pt x="4938" y="39741"/>
                </a:lnTo>
                <a:lnTo>
                  <a:pt x="5060" y="39437"/>
                </a:lnTo>
                <a:close/>
                <a:moveTo>
                  <a:pt x="33952" y="39437"/>
                </a:moveTo>
                <a:lnTo>
                  <a:pt x="34074" y="39741"/>
                </a:lnTo>
                <a:lnTo>
                  <a:pt x="34196" y="40046"/>
                </a:lnTo>
                <a:lnTo>
                  <a:pt x="34440" y="40290"/>
                </a:lnTo>
                <a:lnTo>
                  <a:pt x="34683" y="40534"/>
                </a:lnTo>
                <a:lnTo>
                  <a:pt x="34927" y="40778"/>
                </a:lnTo>
                <a:lnTo>
                  <a:pt x="35232" y="40899"/>
                </a:lnTo>
                <a:lnTo>
                  <a:pt x="35598" y="40960"/>
                </a:lnTo>
                <a:lnTo>
                  <a:pt x="35903" y="40960"/>
                </a:lnTo>
                <a:lnTo>
                  <a:pt x="35537" y="40839"/>
                </a:lnTo>
                <a:lnTo>
                  <a:pt x="35232" y="40656"/>
                </a:lnTo>
                <a:lnTo>
                  <a:pt x="35171" y="40595"/>
                </a:lnTo>
                <a:lnTo>
                  <a:pt x="34805" y="40351"/>
                </a:lnTo>
                <a:lnTo>
                  <a:pt x="34501" y="40046"/>
                </a:lnTo>
                <a:lnTo>
                  <a:pt x="33952" y="39437"/>
                </a:lnTo>
                <a:close/>
                <a:moveTo>
                  <a:pt x="15361" y="56138"/>
                </a:moveTo>
                <a:lnTo>
                  <a:pt x="15178" y="56442"/>
                </a:lnTo>
                <a:lnTo>
                  <a:pt x="15117" y="56747"/>
                </a:lnTo>
                <a:lnTo>
                  <a:pt x="15117" y="57052"/>
                </a:lnTo>
                <a:lnTo>
                  <a:pt x="15178" y="57418"/>
                </a:lnTo>
                <a:lnTo>
                  <a:pt x="15239" y="57722"/>
                </a:lnTo>
                <a:lnTo>
                  <a:pt x="15422" y="57966"/>
                </a:lnTo>
                <a:lnTo>
                  <a:pt x="15605" y="58210"/>
                </a:lnTo>
                <a:lnTo>
                  <a:pt x="15849" y="58454"/>
                </a:lnTo>
                <a:lnTo>
                  <a:pt x="16154" y="58576"/>
                </a:lnTo>
                <a:lnTo>
                  <a:pt x="16458" y="58698"/>
                </a:lnTo>
                <a:lnTo>
                  <a:pt x="16824" y="58698"/>
                </a:lnTo>
                <a:lnTo>
                  <a:pt x="17129" y="58637"/>
                </a:lnTo>
                <a:lnTo>
                  <a:pt x="17434" y="58576"/>
                </a:lnTo>
                <a:lnTo>
                  <a:pt x="17677" y="58393"/>
                </a:lnTo>
                <a:lnTo>
                  <a:pt x="17921" y="58210"/>
                </a:lnTo>
                <a:lnTo>
                  <a:pt x="18165" y="57905"/>
                </a:lnTo>
                <a:lnTo>
                  <a:pt x="17860" y="58149"/>
                </a:lnTo>
                <a:lnTo>
                  <a:pt x="17556" y="58332"/>
                </a:lnTo>
                <a:lnTo>
                  <a:pt x="17495" y="58332"/>
                </a:lnTo>
                <a:lnTo>
                  <a:pt x="17251" y="58454"/>
                </a:lnTo>
                <a:lnTo>
                  <a:pt x="17007" y="58515"/>
                </a:lnTo>
                <a:lnTo>
                  <a:pt x="16763" y="58515"/>
                </a:lnTo>
                <a:lnTo>
                  <a:pt x="16519" y="58454"/>
                </a:lnTo>
                <a:lnTo>
                  <a:pt x="16276" y="58393"/>
                </a:lnTo>
                <a:lnTo>
                  <a:pt x="16032" y="58271"/>
                </a:lnTo>
                <a:lnTo>
                  <a:pt x="15849" y="58088"/>
                </a:lnTo>
                <a:lnTo>
                  <a:pt x="15666" y="57905"/>
                </a:lnTo>
                <a:lnTo>
                  <a:pt x="15422" y="57540"/>
                </a:lnTo>
                <a:lnTo>
                  <a:pt x="15300" y="57052"/>
                </a:lnTo>
                <a:lnTo>
                  <a:pt x="15239" y="56625"/>
                </a:lnTo>
                <a:lnTo>
                  <a:pt x="15361" y="56138"/>
                </a:lnTo>
                <a:close/>
                <a:moveTo>
                  <a:pt x="23651" y="56138"/>
                </a:moveTo>
                <a:lnTo>
                  <a:pt x="23712" y="56442"/>
                </a:lnTo>
                <a:lnTo>
                  <a:pt x="23773" y="56747"/>
                </a:lnTo>
                <a:lnTo>
                  <a:pt x="23712" y="57052"/>
                </a:lnTo>
                <a:lnTo>
                  <a:pt x="23651" y="57357"/>
                </a:lnTo>
                <a:lnTo>
                  <a:pt x="23529" y="57601"/>
                </a:lnTo>
                <a:lnTo>
                  <a:pt x="23407" y="57905"/>
                </a:lnTo>
                <a:lnTo>
                  <a:pt x="23163" y="58088"/>
                </a:lnTo>
                <a:lnTo>
                  <a:pt x="22919" y="58271"/>
                </a:lnTo>
                <a:lnTo>
                  <a:pt x="22676" y="58393"/>
                </a:lnTo>
                <a:lnTo>
                  <a:pt x="22371" y="58454"/>
                </a:lnTo>
                <a:lnTo>
                  <a:pt x="22127" y="58515"/>
                </a:lnTo>
                <a:lnTo>
                  <a:pt x="21822" y="58454"/>
                </a:lnTo>
                <a:lnTo>
                  <a:pt x="21578" y="58393"/>
                </a:lnTo>
                <a:lnTo>
                  <a:pt x="21335" y="58271"/>
                </a:lnTo>
                <a:lnTo>
                  <a:pt x="21091" y="58088"/>
                </a:lnTo>
                <a:lnTo>
                  <a:pt x="20847" y="57905"/>
                </a:lnTo>
                <a:lnTo>
                  <a:pt x="20847" y="57905"/>
                </a:lnTo>
                <a:lnTo>
                  <a:pt x="21030" y="58210"/>
                </a:lnTo>
                <a:lnTo>
                  <a:pt x="21274" y="58393"/>
                </a:lnTo>
                <a:lnTo>
                  <a:pt x="21578" y="58576"/>
                </a:lnTo>
                <a:lnTo>
                  <a:pt x="21883" y="58637"/>
                </a:lnTo>
                <a:lnTo>
                  <a:pt x="22188" y="58698"/>
                </a:lnTo>
                <a:lnTo>
                  <a:pt x="22554" y="58698"/>
                </a:lnTo>
                <a:lnTo>
                  <a:pt x="22859" y="58576"/>
                </a:lnTo>
                <a:lnTo>
                  <a:pt x="23163" y="58454"/>
                </a:lnTo>
                <a:lnTo>
                  <a:pt x="23407" y="58210"/>
                </a:lnTo>
                <a:lnTo>
                  <a:pt x="23590" y="57966"/>
                </a:lnTo>
                <a:lnTo>
                  <a:pt x="23773" y="57722"/>
                </a:lnTo>
                <a:lnTo>
                  <a:pt x="23834" y="57357"/>
                </a:lnTo>
                <a:lnTo>
                  <a:pt x="23895" y="57052"/>
                </a:lnTo>
                <a:lnTo>
                  <a:pt x="23895" y="56747"/>
                </a:lnTo>
                <a:lnTo>
                  <a:pt x="23773" y="56442"/>
                </a:lnTo>
                <a:lnTo>
                  <a:pt x="23651" y="56138"/>
                </a:lnTo>
                <a:close/>
                <a:moveTo>
                  <a:pt x="19506" y="53273"/>
                </a:moveTo>
                <a:lnTo>
                  <a:pt x="19628" y="54309"/>
                </a:lnTo>
                <a:lnTo>
                  <a:pt x="19689" y="54858"/>
                </a:lnTo>
                <a:lnTo>
                  <a:pt x="19689" y="55406"/>
                </a:lnTo>
                <a:lnTo>
                  <a:pt x="19567" y="56442"/>
                </a:lnTo>
                <a:lnTo>
                  <a:pt x="19567" y="56930"/>
                </a:lnTo>
                <a:lnTo>
                  <a:pt x="19567" y="57418"/>
                </a:lnTo>
                <a:lnTo>
                  <a:pt x="19689" y="57844"/>
                </a:lnTo>
                <a:lnTo>
                  <a:pt x="19811" y="58210"/>
                </a:lnTo>
                <a:lnTo>
                  <a:pt x="19933" y="58454"/>
                </a:lnTo>
                <a:lnTo>
                  <a:pt x="19933" y="58698"/>
                </a:lnTo>
                <a:lnTo>
                  <a:pt x="19933" y="59246"/>
                </a:lnTo>
                <a:lnTo>
                  <a:pt x="19811" y="60283"/>
                </a:lnTo>
                <a:lnTo>
                  <a:pt x="19689" y="61319"/>
                </a:lnTo>
                <a:lnTo>
                  <a:pt x="19628" y="62843"/>
                </a:lnTo>
                <a:lnTo>
                  <a:pt x="19628" y="64305"/>
                </a:lnTo>
                <a:lnTo>
                  <a:pt x="19567" y="65281"/>
                </a:lnTo>
                <a:lnTo>
                  <a:pt x="19628" y="66195"/>
                </a:lnTo>
                <a:lnTo>
                  <a:pt x="19750" y="68267"/>
                </a:lnTo>
                <a:lnTo>
                  <a:pt x="19750" y="69486"/>
                </a:lnTo>
                <a:lnTo>
                  <a:pt x="19689" y="70645"/>
                </a:lnTo>
                <a:lnTo>
                  <a:pt x="19506" y="73022"/>
                </a:lnTo>
                <a:lnTo>
                  <a:pt x="19323" y="70888"/>
                </a:lnTo>
                <a:lnTo>
                  <a:pt x="19262" y="69791"/>
                </a:lnTo>
                <a:lnTo>
                  <a:pt x="19262" y="68694"/>
                </a:lnTo>
                <a:lnTo>
                  <a:pt x="19323" y="67658"/>
                </a:lnTo>
                <a:lnTo>
                  <a:pt x="19384" y="66561"/>
                </a:lnTo>
                <a:lnTo>
                  <a:pt x="19445" y="65464"/>
                </a:lnTo>
                <a:lnTo>
                  <a:pt x="19384" y="64366"/>
                </a:lnTo>
                <a:lnTo>
                  <a:pt x="19323" y="62599"/>
                </a:lnTo>
                <a:lnTo>
                  <a:pt x="19323" y="61745"/>
                </a:lnTo>
                <a:lnTo>
                  <a:pt x="19262" y="60831"/>
                </a:lnTo>
                <a:lnTo>
                  <a:pt x="19140" y="59612"/>
                </a:lnTo>
                <a:lnTo>
                  <a:pt x="19079" y="59002"/>
                </a:lnTo>
                <a:lnTo>
                  <a:pt x="19079" y="58698"/>
                </a:lnTo>
                <a:lnTo>
                  <a:pt x="19079" y="58393"/>
                </a:lnTo>
                <a:lnTo>
                  <a:pt x="19262" y="57844"/>
                </a:lnTo>
                <a:lnTo>
                  <a:pt x="19384" y="57235"/>
                </a:lnTo>
                <a:lnTo>
                  <a:pt x="19445" y="56625"/>
                </a:lnTo>
                <a:lnTo>
                  <a:pt x="19384"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9" y="14080"/>
                </a:lnTo>
                <a:lnTo>
                  <a:pt x="25784" y="14080"/>
                </a:lnTo>
                <a:lnTo>
                  <a:pt x="26638" y="14141"/>
                </a:lnTo>
                <a:lnTo>
                  <a:pt x="27491" y="14324"/>
                </a:lnTo>
                <a:lnTo>
                  <a:pt x="27918" y="14446"/>
                </a:lnTo>
                <a:lnTo>
                  <a:pt x="28344" y="14629"/>
                </a:lnTo>
                <a:lnTo>
                  <a:pt x="28710" y="14812"/>
                </a:lnTo>
                <a:lnTo>
                  <a:pt x="29015" y="15055"/>
                </a:lnTo>
                <a:lnTo>
                  <a:pt x="29320" y="15421"/>
                </a:lnTo>
                <a:lnTo>
                  <a:pt x="29563" y="15787"/>
                </a:lnTo>
                <a:lnTo>
                  <a:pt x="29990" y="16518"/>
                </a:lnTo>
                <a:lnTo>
                  <a:pt x="30356" y="17311"/>
                </a:lnTo>
                <a:lnTo>
                  <a:pt x="30539" y="17676"/>
                </a:lnTo>
                <a:lnTo>
                  <a:pt x="30600" y="18103"/>
                </a:lnTo>
                <a:lnTo>
                  <a:pt x="30661" y="19017"/>
                </a:lnTo>
                <a:lnTo>
                  <a:pt x="30661" y="19932"/>
                </a:lnTo>
                <a:lnTo>
                  <a:pt x="30600" y="20846"/>
                </a:lnTo>
                <a:lnTo>
                  <a:pt x="30600" y="21151"/>
                </a:lnTo>
                <a:lnTo>
                  <a:pt x="30661" y="21455"/>
                </a:lnTo>
                <a:lnTo>
                  <a:pt x="30965" y="23345"/>
                </a:lnTo>
                <a:lnTo>
                  <a:pt x="31209" y="25235"/>
                </a:lnTo>
                <a:lnTo>
                  <a:pt x="31270" y="26149"/>
                </a:lnTo>
                <a:lnTo>
                  <a:pt x="31331" y="27063"/>
                </a:lnTo>
                <a:lnTo>
                  <a:pt x="31392" y="27429"/>
                </a:lnTo>
                <a:lnTo>
                  <a:pt x="31514" y="27795"/>
                </a:lnTo>
                <a:lnTo>
                  <a:pt x="31697" y="28160"/>
                </a:lnTo>
                <a:lnTo>
                  <a:pt x="31880" y="28465"/>
                </a:lnTo>
                <a:lnTo>
                  <a:pt x="32123" y="28770"/>
                </a:lnTo>
                <a:lnTo>
                  <a:pt x="32245" y="29136"/>
                </a:lnTo>
                <a:lnTo>
                  <a:pt x="32550" y="29928"/>
                </a:lnTo>
                <a:lnTo>
                  <a:pt x="32916" y="30781"/>
                </a:lnTo>
                <a:lnTo>
                  <a:pt x="33160" y="31696"/>
                </a:lnTo>
                <a:lnTo>
                  <a:pt x="33343" y="32366"/>
                </a:lnTo>
                <a:lnTo>
                  <a:pt x="33464" y="33097"/>
                </a:lnTo>
                <a:lnTo>
                  <a:pt x="33647" y="34499"/>
                </a:lnTo>
                <a:lnTo>
                  <a:pt x="33830" y="35536"/>
                </a:lnTo>
                <a:lnTo>
                  <a:pt x="34074" y="36511"/>
                </a:lnTo>
                <a:lnTo>
                  <a:pt x="34379" y="37547"/>
                </a:lnTo>
                <a:lnTo>
                  <a:pt x="34805" y="38461"/>
                </a:lnTo>
                <a:lnTo>
                  <a:pt x="34440" y="38522"/>
                </a:lnTo>
                <a:lnTo>
                  <a:pt x="34257" y="38644"/>
                </a:lnTo>
                <a:lnTo>
                  <a:pt x="34135" y="38705"/>
                </a:lnTo>
                <a:lnTo>
                  <a:pt x="34135" y="38827"/>
                </a:lnTo>
                <a:lnTo>
                  <a:pt x="34196" y="38888"/>
                </a:lnTo>
                <a:lnTo>
                  <a:pt x="34501" y="38827"/>
                </a:lnTo>
                <a:lnTo>
                  <a:pt x="34866" y="38705"/>
                </a:lnTo>
                <a:lnTo>
                  <a:pt x="35293"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06" y="41936"/>
                </a:lnTo>
                <a:lnTo>
                  <a:pt x="38585" y="41997"/>
                </a:lnTo>
                <a:lnTo>
                  <a:pt x="38219" y="41997"/>
                </a:lnTo>
                <a:lnTo>
                  <a:pt x="37853" y="41875"/>
                </a:lnTo>
                <a:lnTo>
                  <a:pt x="37609" y="41753"/>
                </a:lnTo>
                <a:lnTo>
                  <a:pt x="37365" y="41570"/>
                </a:lnTo>
                <a:lnTo>
                  <a:pt x="37000" y="41204"/>
                </a:lnTo>
                <a:lnTo>
                  <a:pt x="36817" y="41082"/>
                </a:lnTo>
                <a:lnTo>
                  <a:pt x="36634" y="41021"/>
                </a:lnTo>
                <a:lnTo>
                  <a:pt x="36451" y="40960"/>
                </a:lnTo>
                <a:lnTo>
                  <a:pt x="36390" y="41021"/>
                </a:lnTo>
                <a:lnTo>
                  <a:pt x="36329" y="41143"/>
                </a:lnTo>
                <a:lnTo>
                  <a:pt x="36390" y="41326"/>
                </a:lnTo>
                <a:lnTo>
                  <a:pt x="36451" y="41570"/>
                </a:lnTo>
                <a:lnTo>
                  <a:pt x="36695" y="42119"/>
                </a:lnTo>
                <a:lnTo>
                  <a:pt x="37000" y="42667"/>
                </a:lnTo>
                <a:lnTo>
                  <a:pt x="37609" y="43764"/>
                </a:lnTo>
                <a:lnTo>
                  <a:pt x="37792" y="44069"/>
                </a:lnTo>
                <a:lnTo>
                  <a:pt x="37853" y="44191"/>
                </a:lnTo>
                <a:lnTo>
                  <a:pt x="37914" y="44374"/>
                </a:lnTo>
                <a:lnTo>
                  <a:pt x="37914" y="44496"/>
                </a:lnTo>
                <a:lnTo>
                  <a:pt x="37853" y="44557"/>
                </a:lnTo>
                <a:lnTo>
                  <a:pt x="37792" y="44557"/>
                </a:lnTo>
                <a:lnTo>
                  <a:pt x="37670" y="44496"/>
                </a:lnTo>
                <a:lnTo>
                  <a:pt x="37487" y="44374"/>
                </a:lnTo>
                <a:lnTo>
                  <a:pt x="37365" y="44252"/>
                </a:lnTo>
                <a:lnTo>
                  <a:pt x="36756" y="43399"/>
                </a:lnTo>
                <a:lnTo>
                  <a:pt x="36512" y="42972"/>
                </a:lnTo>
                <a:lnTo>
                  <a:pt x="36146" y="42606"/>
                </a:lnTo>
                <a:lnTo>
                  <a:pt x="36024" y="42545"/>
                </a:lnTo>
                <a:lnTo>
                  <a:pt x="35842" y="42484"/>
                </a:lnTo>
                <a:lnTo>
                  <a:pt x="35781" y="42606"/>
                </a:lnTo>
                <a:lnTo>
                  <a:pt x="35720" y="42789"/>
                </a:lnTo>
                <a:lnTo>
                  <a:pt x="35781" y="43094"/>
                </a:lnTo>
                <a:lnTo>
                  <a:pt x="35842" y="43399"/>
                </a:lnTo>
                <a:lnTo>
                  <a:pt x="36207" y="44496"/>
                </a:lnTo>
                <a:lnTo>
                  <a:pt x="36390" y="44861"/>
                </a:lnTo>
                <a:lnTo>
                  <a:pt x="36512" y="45288"/>
                </a:lnTo>
                <a:lnTo>
                  <a:pt x="36512" y="45471"/>
                </a:lnTo>
                <a:lnTo>
                  <a:pt x="36451" y="45593"/>
                </a:lnTo>
                <a:lnTo>
                  <a:pt x="36390" y="45654"/>
                </a:lnTo>
                <a:lnTo>
                  <a:pt x="36329" y="45715"/>
                </a:lnTo>
                <a:lnTo>
                  <a:pt x="36268" y="45654"/>
                </a:lnTo>
                <a:lnTo>
                  <a:pt x="36207" y="45593"/>
                </a:lnTo>
                <a:lnTo>
                  <a:pt x="36024" y="45410"/>
                </a:lnTo>
                <a:lnTo>
                  <a:pt x="35964"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05" y="45166"/>
                </a:lnTo>
                <a:lnTo>
                  <a:pt x="34805" y="45410"/>
                </a:lnTo>
                <a:lnTo>
                  <a:pt x="34683" y="45593"/>
                </a:lnTo>
                <a:lnTo>
                  <a:pt x="34623" y="45654"/>
                </a:lnTo>
                <a:lnTo>
                  <a:pt x="34562" y="45593"/>
                </a:lnTo>
                <a:lnTo>
                  <a:pt x="34440" y="45349"/>
                </a:lnTo>
                <a:lnTo>
                  <a:pt x="34379" y="44800"/>
                </a:lnTo>
                <a:lnTo>
                  <a:pt x="34318" y="44130"/>
                </a:lnTo>
                <a:lnTo>
                  <a:pt x="34318" y="43825"/>
                </a:lnTo>
                <a:lnTo>
                  <a:pt x="34196" y="43338"/>
                </a:lnTo>
                <a:lnTo>
                  <a:pt x="34135" y="43094"/>
                </a:lnTo>
                <a:lnTo>
                  <a:pt x="34013" y="42911"/>
                </a:lnTo>
                <a:lnTo>
                  <a:pt x="33891" y="42850"/>
                </a:lnTo>
                <a:lnTo>
                  <a:pt x="33708" y="42911"/>
                </a:lnTo>
                <a:lnTo>
                  <a:pt x="33647" y="42972"/>
                </a:lnTo>
                <a:lnTo>
                  <a:pt x="33586" y="43094"/>
                </a:lnTo>
                <a:lnTo>
                  <a:pt x="33586" y="43338"/>
                </a:lnTo>
                <a:lnTo>
                  <a:pt x="33586" y="43825"/>
                </a:lnTo>
                <a:lnTo>
                  <a:pt x="33647" y="44252"/>
                </a:lnTo>
                <a:lnTo>
                  <a:pt x="33647" y="44618"/>
                </a:lnTo>
                <a:lnTo>
                  <a:pt x="33647" y="44800"/>
                </a:lnTo>
                <a:lnTo>
                  <a:pt x="33586" y="44983"/>
                </a:lnTo>
                <a:lnTo>
                  <a:pt x="33525" y="45044"/>
                </a:lnTo>
                <a:lnTo>
                  <a:pt x="33464" y="45044"/>
                </a:lnTo>
                <a:lnTo>
                  <a:pt x="33403" y="44983"/>
                </a:lnTo>
                <a:lnTo>
                  <a:pt x="33343" y="44922"/>
                </a:lnTo>
                <a:lnTo>
                  <a:pt x="33282" y="44679"/>
                </a:lnTo>
                <a:lnTo>
                  <a:pt x="33221" y="44435"/>
                </a:lnTo>
                <a:lnTo>
                  <a:pt x="33221" y="43886"/>
                </a:lnTo>
                <a:lnTo>
                  <a:pt x="33099" y="42667"/>
                </a:lnTo>
                <a:lnTo>
                  <a:pt x="33099" y="42423"/>
                </a:lnTo>
                <a:lnTo>
                  <a:pt x="33038" y="42240"/>
                </a:lnTo>
                <a:lnTo>
                  <a:pt x="32794" y="41509"/>
                </a:lnTo>
                <a:lnTo>
                  <a:pt x="32550" y="40717"/>
                </a:lnTo>
                <a:lnTo>
                  <a:pt x="32489" y="40412"/>
                </a:lnTo>
                <a:lnTo>
                  <a:pt x="32428" y="40046"/>
                </a:lnTo>
                <a:lnTo>
                  <a:pt x="32489" y="39863"/>
                </a:lnTo>
                <a:lnTo>
                  <a:pt x="32550" y="39741"/>
                </a:lnTo>
                <a:lnTo>
                  <a:pt x="32611" y="39619"/>
                </a:lnTo>
                <a:lnTo>
                  <a:pt x="32794" y="39498"/>
                </a:lnTo>
                <a:lnTo>
                  <a:pt x="32855" y="39437"/>
                </a:lnTo>
                <a:lnTo>
                  <a:pt x="32916" y="39376"/>
                </a:lnTo>
                <a:lnTo>
                  <a:pt x="32855" y="39315"/>
                </a:lnTo>
                <a:lnTo>
                  <a:pt x="32794" y="39254"/>
                </a:lnTo>
                <a:lnTo>
                  <a:pt x="32672" y="39254"/>
                </a:lnTo>
                <a:lnTo>
                  <a:pt x="32489" y="39376"/>
                </a:lnTo>
                <a:lnTo>
                  <a:pt x="32062" y="38400"/>
                </a:lnTo>
                <a:lnTo>
                  <a:pt x="31636" y="37364"/>
                </a:lnTo>
                <a:lnTo>
                  <a:pt x="30722" y="35414"/>
                </a:lnTo>
                <a:lnTo>
                  <a:pt x="29746" y="33463"/>
                </a:lnTo>
                <a:lnTo>
                  <a:pt x="29381" y="32488"/>
                </a:lnTo>
                <a:lnTo>
                  <a:pt x="28954" y="31452"/>
                </a:lnTo>
                <a:lnTo>
                  <a:pt x="28649"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491" y="24259"/>
                </a:lnTo>
                <a:lnTo>
                  <a:pt x="27613" y="23955"/>
                </a:lnTo>
                <a:lnTo>
                  <a:pt x="27796" y="23345"/>
                </a:lnTo>
                <a:lnTo>
                  <a:pt x="27857" y="22735"/>
                </a:lnTo>
                <a:lnTo>
                  <a:pt x="27796" y="22126"/>
                </a:lnTo>
                <a:lnTo>
                  <a:pt x="27735" y="21455"/>
                </a:lnTo>
                <a:lnTo>
                  <a:pt x="27613" y="20846"/>
                </a:lnTo>
                <a:lnTo>
                  <a:pt x="27491" y="20541"/>
                </a:lnTo>
                <a:lnTo>
                  <a:pt x="27430" y="20236"/>
                </a:lnTo>
                <a:lnTo>
                  <a:pt x="27491" y="19566"/>
                </a:lnTo>
                <a:lnTo>
                  <a:pt x="27369" y="20175"/>
                </a:lnTo>
                <a:lnTo>
                  <a:pt x="27369" y="20358"/>
                </a:lnTo>
                <a:lnTo>
                  <a:pt x="27369" y="20602"/>
                </a:lnTo>
                <a:lnTo>
                  <a:pt x="27491" y="21212"/>
                </a:lnTo>
                <a:lnTo>
                  <a:pt x="27552" y="21821"/>
                </a:lnTo>
                <a:lnTo>
                  <a:pt x="27552" y="22370"/>
                </a:lnTo>
                <a:lnTo>
                  <a:pt x="27552" y="22979"/>
                </a:lnTo>
                <a:lnTo>
                  <a:pt x="27430" y="23589"/>
                </a:lnTo>
                <a:lnTo>
                  <a:pt x="27308" y="23833"/>
                </a:lnTo>
                <a:lnTo>
                  <a:pt x="27186" y="24076"/>
                </a:lnTo>
                <a:lnTo>
                  <a:pt x="27003" y="24320"/>
                </a:lnTo>
                <a:lnTo>
                  <a:pt x="26820" y="24503"/>
                </a:lnTo>
                <a:lnTo>
                  <a:pt x="26577" y="24686"/>
                </a:lnTo>
                <a:lnTo>
                  <a:pt x="26333" y="24808"/>
                </a:lnTo>
                <a:lnTo>
                  <a:pt x="25784" y="24991"/>
                </a:lnTo>
                <a:lnTo>
                  <a:pt x="25236" y="25052"/>
                </a:lnTo>
                <a:lnTo>
                  <a:pt x="24017" y="25235"/>
                </a:lnTo>
                <a:lnTo>
                  <a:pt x="23468" y="25295"/>
                </a:lnTo>
                <a:lnTo>
                  <a:pt x="22798" y="25295"/>
                </a:lnTo>
                <a:lnTo>
                  <a:pt x="22615" y="25235"/>
                </a:lnTo>
                <a:lnTo>
                  <a:pt x="22493" y="25174"/>
                </a:lnTo>
                <a:lnTo>
                  <a:pt x="22188" y="24991"/>
                </a:lnTo>
                <a:lnTo>
                  <a:pt x="21639" y="24625"/>
                </a:lnTo>
                <a:lnTo>
                  <a:pt x="20359" y="23894"/>
                </a:lnTo>
                <a:lnTo>
                  <a:pt x="20359" y="23894"/>
                </a:lnTo>
                <a:lnTo>
                  <a:pt x="21883" y="24991"/>
                </a:lnTo>
                <a:lnTo>
                  <a:pt x="22249" y="25295"/>
                </a:lnTo>
                <a:lnTo>
                  <a:pt x="22432" y="25417"/>
                </a:lnTo>
                <a:lnTo>
                  <a:pt x="22615" y="25539"/>
                </a:lnTo>
                <a:lnTo>
                  <a:pt x="22798" y="25600"/>
                </a:lnTo>
                <a:lnTo>
                  <a:pt x="23285" y="25600"/>
                </a:lnTo>
                <a:lnTo>
                  <a:pt x="24260" y="25539"/>
                </a:lnTo>
                <a:lnTo>
                  <a:pt x="25175" y="25417"/>
                </a:lnTo>
                <a:lnTo>
                  <a:pt x="26028" y="25295"/>
                </a:lnTo>
                <a:lnTo>
                  <a:pt x="26394" y="25174"/>
                </a:lnTo>
                <a:lnTo>
                  <a:pt x="26820" y="24991"/>
                </a:lnTo>
                <a:lnTo>
                  <a:pt x="26699" y="25539"/>
                </a:lnTo>
                <a:lnTo>
                  <a:pt x="25845" y="28099"/>
                </a:lnTo>
                <a:lnTo>
                  <a:pt x="25784" y="28282"/>
                </a:lnTo>
                <a:lnTo>
                  <a:pt x="25723" y="28709"/>
                </a:lnTo>
                <a:lnTo>
                  <a:pt x="25723" y="30416"/>
                </a:lnTo>
                <a:lnTo>
                  <a:pt x="25784" y="32610"/>
                </a:lnTo>
                <a:lnTo>
                  <a:pt x="25784" y="32976"/>
                </a:lnTo>
                <a:lnTo>
                  <a:pt x="25723" y="33280"/>
                </a:lnTo>
                <a:lnTo>
                  <a:pt x="25662" y="33585"/>
                </a:lnTo>
                <a:lnTo>
                  <a:pt x="25723" y="33890"/>
                </a:lnTo>
                <a:lnTo>
                  <a:pt x="25784" y="34195"/>
                </a:lnTo>
                <a:lnTo>
                  <a:pt x="25967" y="35109"/>
                </a:lnTo>
                <a:lnTo>
                  <a:pt x="26272" y="36877"/>
                </a:lnTo>
                <a:lnTo>
                  <a:pt x="26394" y="37730"/>
                </a:lnTo>
                <a:lnTo>
                  <a:pt x="26516" y="38644"/>
                </a:lnTo>
                <a:lnTo>
                  <a:pt x="26516" y="40412"/>
                </a:lnTo>
                <a:lnTo>
                  <a:pt x="26455" y="42240"/>
                </a:lnTo>
                <a:lnTo>
                  <a:pt x="26333" y="44008"/>
                </a:lnTo>
                <a:lnTo>
                  <a:pt x="26211" y="45776"/>
                </a:lnTo>
                <a:lnTo>
                  <a:pt x="26028" y="47543"/>
                </a:lnTo>
                <a:lnTo>
                  <a:pt x="25784" y="49311"/>
                </a:lnTo>
                <a:lnTo>
                  <a:pt x="25419" y="51079"/>
                </a:lnTo>
                <a:lnTo>
                  <a:pt x="24992" y="52846"/>
                </a:lnTo>
                <a:lnTo>
                  <a:pt x="24565" y="54553"/>
                </a:lnTo>
                <a:lnTo>
                  <a:pt x="24382" y="55406"/>
                </a:lnTo>
                <a:lnTo>
                  <a:pt x="24260" y="56260"/>
                </a:lnTo>
                <a:lnTo>
                  <a:pt x="24199" y="57235"/>
                </a:lnTo>
                <a:lnTo>
                  <a:pt x="24321" y="58210"/>
                </a:lnTo>
                <a:lnTo>
                  <a:pt x="24504" y="59063"/>
                </a:lnTo>
                <a:lnTo>
                  <a:pt x="24687" y="59917"/>
                </a:lnTo>
                <a:lnTo>
                  <a:pt x="24870" y="60770"/>
                </a:lnTo>
                <a:lnTo>
                  <a:pt x="25053" y="61684"/>
                </a:lnTo>
                <a:lnTo>
                  <a:pt x="25114" y="62538"/>
                </a:lnTo>
                <a:lnTo>
                  <a:pt x="25053" y="63391"/>
                </a:lnTo>
                <a:lnTo>
                  <a:pt x="24992" y="64244"/>
                </a:lnTo>
                <a:lnTo>
                  <a:pt x="24870" y="65098"/>
                </a:lnTo>
                <a:lnTo>
                  <a:pt x="24565" y="66317"/>
                </a:lnTo>
                <a:lnTo>
                  <a:pt x="24260" y="67475"/>
                </a:lnTo>
                <a:lnTo>
                  <a:pt x="23529" y="69791"/>
                </a:lnTo>
                <a:lnTo>
                  <a:pt x="22493" y="73326"/>
                </a:lnTo>
                <a:lnTo>
                  <a:pt x="22127" y="74789"/>
                </a:lnTo>
                <a:lnTo>
                  <a:pt x="22005" y="75216"/>
                </a:lnTo>
                <a:lnTo>
                  <a:pt x="22005" y="75460"/>
                </a:lnTo>
                <a:lnTo>
                  <a:pt x="22005" y="75704"/>
                </a:lnTo>
                <a:lnTo>
                  <a:pt x="22066" y="75947"/>
                </a:lnTo>
                <a:lnTo>
                  <a:pt x="22188" y="76252"/>
                </a:lnTo>
                <a:lnTo>
                  <a:pt x="22432" y="76740"/>
                </a:lnTo>
                <a:lnTo>
                  <a:pt x="22859" y="77410"/>
                </a:lnTo>
                <a:lnTo>
                  <a:pt x="23285" y="78081"/>
                </a:lnTo>
                <a:lnTo>
                  <a:pt x="23529" y="78386"/>
                </a:lnTo>
                <a:lnTo>
                  <a:pt x="23773" y="78568"/>
                </a:lnTo>
                <a:lnTo>
                  <a:pt x="24199" y="78873"/>
                </a:lnTo>
                <a:lnTo>
                  <a:pt x="24321" y="78995"/>
                </a:lnTo>
                <a:lnTo>
                  <a:pt x="24321" y="79056"/>
                </a:lnTo>
                <a:lnTo>
                  <a:pt x="24260" y="79117"/>
                </a:lnTo>
                <a:lnTo>
                  <a:pt x="24199" y="79178"/>
                </a:lnTo>
                <a:lnTo>
                  <a:pt x="23956" y="79239"/>
                </a:lnTo>
                <a:lnTo>
                  <a:pt x="23773" y="79300"/>
                </a:lnTo>
                <a:lnTo>
                  <a:pt x="22919" y="79483"/>
                </a:lnTo>
                <a:lnTo>
                  <a:pt x="22493" y="79544"/>
                </a:lnTo>
                <a:lnTo>
                  <a:pt x="22005" y="79605"/>
                </a:lnTo>
                <a:lnTo>
                  <a:pt x="21700" y="79544"/>
                </a:lnTo>
                <a:lnTo>
                  <a:pt x="21578" y="79422"/>
                </a:lnTo>
                <a:lnTo>
                  <a:pt x="21518" y="79300"/>
                </a:lnTo>
                <a:lnTo>
                  <a:pt x="21457" y="78995"/>
                </a:lnTo>
                <a:lnTo>
                  <a:pt x="21396" y="78873"/>
                </a:lnTo>
                <a:lnTo>
                  <a:pt x="21335" y="78751"/>
                </a:lnTo>
                <a:lnTo>
                  <a:pt x="21213" y="78751"/>
                </a:lnTo>
                <a:lnTo>
                  <a:pt x="21213" y="78873"/>
                </a:lnTo>
                <a:lnTo>
                  <a:pt x="21274" y="79117"/>
                </a:lnTo>
                <a:lnTo>
                  <a:pt x="21335" y="79422"/>
                </a:lnTo>
                <a:lnTo>
                  <a:pt x="21335" y="79605"/>
                </a:lnTo>
                <a:lnTo>
                  <a:pt x="21274" y="79727"/>
                </a:lnTo>
                <a:lnTo>
                  <a:pt x="21213" y="79848"/>
                </a:lnTo>
                <a:lnTo>
                  <a:pt x="21030" y="79909"/>
                </a:lnTo>
                <a:lnTo>
                  <a:pt x="20725" y="79970"/>
                </a:lnTo>
                <a:lnTo>
                  <a:pt x="20359" y="79970"/>
                </a:lnTo>
                <a:lnTo>
                  <a:pt x="20177" y="79909"/>
                </a:lnTo>
                <a:lnTo>
                  <a:pt x="19994" y="79848"/>
                </a:lnTo>
                <a:lnTo>
                  <a:pt x="19811" y="79666"/>
                </a:lnTo>
                <a:lnTo>
                  <a:pt x="19750" y="79422"/>
                </a:lnTo>
                <a:lnTo>
                  <a:pt x="19628" y="78995"/>
                </a:lnTo>
                <a:lnTo>
                  <a:pt x="19628" y="78507"/>
                </a:lnTo>
                <a:lnTo>
                  <a:pt x="19628" y="78020"/>
                </a:lnTo>
                <a:lnTo>
                  <a:pt x="19628" y="75582"/>
                </a:lnTo>
                <a:lnTo>
                  <a:pt x="19689" y="74119"/>
                </a:lnTo>
                <a:lnTo>
                  <a:pt x="19811" y="72656"/>
                </a:lnTo>
                <a:lnTo>
                  <a:pt x="19994" y="71193"/>
                </a:lnTo>
                <a:lnTo>
                  <a:pt x="20055" y="69669"/>
                </a:lnTo>
                <a:lnTo>
                  <a:pt x="20116" y="68816"/>
                </a:lnTo>
                <a:lnTo>
                  <a:pt x="20055" y="67963"/>
                </a:lnTo>
                <a:lnTo>
                  <a:pt x="19933" y="66195"/>
                </a:lnTo>
                <a:lnTo>
                  <a:pt x="19933" y="64915"/>
                </a:lnTo>
                <a:lnTo>
                  <a:pt x="19994" y="63696"/>
                </a:lnTo>
                <a:lnTo>
                  <a:pt x="20055" y="62172"/>
                </a:lnTo>
                <a:lnTo>
                  <a:pt x="20116" y="60587"/>
                </a:lnTo>
                <a:lnTo>
                  <a:pt x="20238" y="59734"/>
                </a:lnTo>
                <a:lnTo>
                  <a:pt x="20298" y="58820"/>
                </a:lnTo>
                <a:lnTo>
                  <a:pt x="20298" y="58515"/>
                </a:lnTo>
                <a:lnTo>
                  <a:pt x="20238" y="58271"/>
                </a:lnTo>
                <a:lnTo>
                  <a:pt x="20055" y="57905"/>
                </a:lnTo>
                <a:lnTo>
                  <a:pt x="19933" y="57540"/>
                </a:lnTo>
                <a:lnTo>
                  <a:pt x="19872" y="57113"/>
                </a:lnTo>
                <a:lnTo>
                  <a:pt x="19872" y="56625"/>
                </a:lnTo>
                <a:lnTo>
                  <a:pt x="19933" y="55772"/>
                </a:lnTo>
                <a:lnTo>
                  <a:pt x="19994" y="55345"/>
                </a:lnTo>
                <a:lnTo>
                  <a:pt x="19994" y="54919"/>
                </a:lnTo>
                <a:lnTo>
                  <a:pt x="19933" y="54065"/>
                </a:lnTo>
                <a:lnTo>
                  <a:pt x="19750" y="52359"/>
                </a:lnTo>
                <a:lnTo>
                  <a:pt x="19628" y="50652"/>
                </a:lnTo>
                <a:lnTo>
                  <a:pt x="19628" y="48275"/>
                </a:lnTo>
                <a:lnTo>
                  <a:pt x="19628" y="45898"/>
                </a:lnTo>
                <a:lnTo>
                  <a:pt x="19628" y="44130"/>
                </a:lnTo>
                <a:lnTo>
                  <a:pt x="19628" y="43338"/>
                </a:lnTo>
                <a:lnTo>
                  <a:pt x="19567" y="43155"/>
                </a:lnTo>
                <a:lnTo>
                  <a:pt x="19628" y="42911"/>
                </a:lnTo>
                <a:lnTo>
                  <a:pt x="19811" y="42911"/>
                </a:lnTo>
                <a:lnTo>
                  <a:pt x="20177" y="42789"/>
                </a:lnTo>
                <a:lnTo>
                  <a:pt x="20542" y="42667"/>
                </a:lnTo>
                <a:lnTo>
                  <a:pt x="20786" y="42423"/>
                </a:lnTo>
                <a:lnTo>
                  <a:pt x="20969" y="42119"/>
                </a:lnTo>
                <a:lnTo>
                  <a:pt x="21030" y="41814"/>
                </a:lnTo>
                <a:lnTo>
                  <a:pt x="21030" y="41509"/>
                </a:lnTo>
                <a:lnTo>
                  <a:pt x="20847" y="41936"/>
                </a:lnTo>
                <a:lnTo>
                  <a:pt x="20725" y="42119"/>
                </a:lnTo>
                <a:lnTo>
                  <a:pt x="20542" y="42301"/>
                </a:lnTo>
                <a:lnTo>
                  <a:pt x="20298" y="42423"/>
                </a:lnTo>
                <a:lnTo>
                  <a:pt x="20055" y="42484"/>
                </a:lnTo>
                <a:lnTo>
                  <a:pt x="19567" y="42545"/>
                </a:lnTo>
                <a:lnTo>
                  <a:pt x="19018" y="42484"/>
                </a:lnTo>
                <a:lnTo>
                  <a:pt x="18775" y="42423"/>
                </a:lnTo>
                <a:lnTo>
                  <a:pt x="18531" y="42301"/>
                </a:lnTo>
                <a:lnTo>
                  <a:pt x="18409" y="42119"/>
                </a:lnTo>
                <a:lnTo>
                  <a:pt x="18226" y="41936"/>
                </a:lnTo>
                <a:lnTo>
                  <a:pt x="18104" y="41509"/>
                </a:lnTo>
                <a:lnTo>
                  <a:pt x="18043" y="41753"/>
                </a:lnTo>
                <a:lnTo>
                  <a:pt x="18104" y="41997"/>
                </a:lnTo>
                <a:lnTo>
                  <a:pt x="18165" y="42240"/>
                </a:lnTo>
                <a:lnTo>
                  <a:pt x="18348" y="42484"/>
                </a:lnTo>
                <a:lnTo>
                  <a:pt x="18592" y="42667"/>
                </a:lnTo>
                <a:lnTo>
                  <a:pt x="18836" y="42789"/>
                </a:lnTo>
                <a:lnTo>
                  <a:pt x="19201" y="42850"/>
                </a:lnTo>
                <a:lnTo>
                  <a:pt x="19323" y="42911"/>
                </a:lnTo>
                <a:lnTo>
                  <a:pt x="19384" y="42911"/>
                </a:lnTo>
                <a:lnTo>
                  <a:pt x="19384" y="43033"/>
                </a:lnTo>
                <a:lnTo>
                  <a:pt x="19384" y="43094"/>
                </a:lnTo>
                <a:lnTo>
                  <a:pt x="19384" y="43642"/>
                </a:lnTo>
                <a:lnTo>
                  <a:pt x="19384" y="46324"/>
                </a:lnTo>
                <a:lnTo>
                  <a:pt x="19384" y="48458"/>
                </a:lnTo>
                <a:lnTo>
                  <a:pt x="19323" y="50652"/>
                </a:lnTo>
                <a:lnTo>
                  <a:pt x="19262" y="51993"/>
                </a:lnTo>
                <a:lnTo>
                  <a:pt x="19201" y="53395"/>
                </a:lnTo>
                <a:lnTo>
                  <a:pt x="19018" y="54858"/>
                </a:lnTo>
                <a:lnTo>
                  <a:pt x="19018" y="55528"/>
                </a:lnTo>
                <a:lnTo>
                  <a:pt x="19079" y="56260"/>
                </a:lnTo>
                <a:lnTo>
                  <a:pt x="19079" y="56930"/>
                </a:lnTo>
                <a:lnTo>
                  <a:pt x="18957" y="57662"/>
                </a:lnTo>
                <a:lnTo>
                  <a:pt x="18836" y="58149"/>
                </a:lnTo>
                <a:lnTo>
                  <a:pt x="18775" y="58393"/>
                </a:lnTo>
                <a:lnTo>
                  <a:pt x="18714" y="58637"/>
                </a:lnTo>
                <a:lnTo>
                  <a:pt x="18714" y="59368"/>
                </a:lnTo>
                <a:lnTo>
                  <a:pt x="18775" y="60100"/>
                </a:lnTo>
                <a:lnTo>
                  <a:pt x="18897" y="60831"/>
                </a:lnTo>
                <a:lnTo>
                  <a:pt x="18957" y="61563"/>
                </a:lnTo>
                <a:lnTo>
                  <a:pt x="19018" y="63818"/>
                </a:lnTo>
                <a:lnTo>
                  <a:pt x="19079" y="64854"/>
                </a:lnTo>
                <a:lnTo>
                  <a:pt x="19079" y="65829"/>
                </a:lnTo>
                <a:lnTo>
                  <a:pt x="18957" y="67292"/>
                </a:lnTo>
                <a:lnTo>
                  <a:pt x="18897" y="68755"/>
                </a:lnTo>
                <a:lnTo>
                  <a:pt x="18957" y="70218"/>
                </a:lnTo>
                <a:lnTo>
                  <a:pt x="19079" y="71681"/>
                </a:lnTo>
                <a:lnTo>
                  <a:pt x="19262" y="73144"/>
                </a:lnTo>
                <a:lnTo>
                  <a:pt x="19384" y="74606"/>
                </a:lnTo>
                <a:lnTo>
                  <a:pt x="19384" y="75886"/>
                </a:lnTo>
                <a:lnTo>
                  <a:pt x="19384" y="77959"/>
                </a:lnTo>
                <a:lnTo>
                  <a:pt x="19384" y="78873"/>
                </a:lnTo>
                <a:lnTo>
                  <a:pt x="19384" y="79178"/>
                </a:lnTo>
                <a:lnTo>
                  <a:pt x="19262" y="79422"/>
                </a:lnTo>
                <a:lnTo>
                  <a:pt x="19140" y="79727"/>
                </a:lnTo>
                <a:lnTo>
                  <a:pt x="18897" y="79909"/>
                </a:lnTo>
                <a:lnTo>
                  <a:pt x="18653" y="79970"/>
                </a:lnTo>
                <a:lnTo>
                  <a:pt x="18348" y="79970"/>
                </a:lnTo>
                <a:lnTo>
                  <a:pt x="18043" y="79909"/>
                </a:lnTo>
                <a:lnTo>
                  <a:pt x="17799" y="79787"/>
                </a:lnTo>
                <a:lnTo>
                  <a:pt x="17738" y="79666"/>
                </a:lnTo>
                <a:lnTo>
                  <a:pt x="17677" y="79605"/>
                </a:lnTo>
                <a:lnTo>
                  <a:pt x="17677" y="79361"/>
                </a:lnTo>
                <a:lnTo>
                  <a:pt x="17799" y="79056"/>
                </a:lnTo>
                <a:lnTo>
                  <a:pt x="17860" y="78934"/>
                </a:lnTo>
                <a:lnTo>
                  <a:pt x="17921" y="78873"/>
                </a:lnTo>
                <a:lnTo>
                  <a:pt x="17860" y="78812"/>
                </a:lnTo>
                <a:lnTo>
                  <a:pt x="17799" y="78751"/>
                </a:lnTo>
                <a:lnTo>
                  <a:pt x="17677" y="78751"/>
                </a:lnTo>
                <a:lnTo>
                  <a:pt x="17617" y="78812"/>
                </a:lnTo>
                <a:lnTo>
                  <a:pt x="17556" y="78995"/>
                </a:lnTo>
                <a:lnTo>
                  <a:pt x="17495" y="79178"/>
                </a:lnTo>
                <a:lnTo>
                  <a:pt x="17495" y="79300"/>
                </a:lnTo>
                <a:lnTo>
                  <a:pt x="17434" y="79483"/>
                </a:lnTo>
                <a:lnTo>
                  <a:pt x="17312" y="79544"/>
                </a:lnTo>
                <a:lnTo>
                  <a:pt x="17129" y="79605"/>
                </a:lnTo>
                <a:lnTo>
                  <a:pt x="16824" y="79605"/>
                </a:lnTo>
                <a:lnTo>
                  <a:pt x="16458" y="79544"/>
                </a:lnTo>
                <a:lnTo>
                  <a:pt x="16032" y="79483"/>
                </a:lnTo>
                <a:lnTo>
                  <a:pt x="15361" y="79361"/>
                </a:lnTo>
                <a:lnTo>
                  <a:pt x="14996" y="79239"/>
                </a:lnTo>
                <a:lnTo>
                  <a:pt x="14813" y="79178"/>
                </a:lnTo>
                <a:lnTo>
                  <a:pt x="14691" y="79117"/>
                </a:lnTo>
                <a:lnTo>
                  <a:pt x="14691" y="79056"/>
                </a:lnTo>
                <a:lnTo>
                  <a:pt x="14691" y="78934"/>
                </a:lnTo>
                <a:lnTo>
                  <a:pt x="14752" y="78873"/>
                </a:lnTo>
                <a:lnTo>
                  <a:pt x="14996" y="78751"/>
                </a:lnTo>
                <a:lnTo>
                  <a:pt x="15422" y="78386"/>
                </a:lnTo>
                <a:lnTo>
                  <a:pt x="15849" y="77898"/>
                </a:lnTo>
                <a:lnTo>
                  <a:pt x="16215" y="77349"/>
                </a:lnTo>
                <a:lnTo>
                  <a:pt x="16519" y="76801"/>
                </a:lnTo>
                <a:lnTo>
                  <a:pt x="16763" y="76252"/>
                </a:lnTo>
                <a:lnTo>
                  <a:pt x="16946" y="75765"/>
                </a:lnTo>
                <a:lnTo>
                  <a:pt x="17007" y="75399"/>
                </a:lnTo>
                <a:lnTo>
                  <a:pt x="16946" y="75033"/>
                </a:lnTo>
                <a:lnTo>
                  <a:pt x="16702" y="74058"/>
                </a:lnTo>
                <a:lnTo>
                  <a:pt x="16458" y="73144"/>
                </a:lnTo>
                <a:lnTo>
                  <a:pt x="15910" y="71315"/>
                </a:lnTo>
                <a:lnTo>
                  <a:pt x="15178" y="68938"/>
                </a:lnTo>
                <a:lnTo>
                  <a:pt x="14752" y="67536"/>
                </a:lnTo>
                <a:lnTo>
                  <a:pt x="14386" y="66073"/>
                </a:lnTo>
                <a:lnTo>
                  <a:pt x="14081" y="64610"/>
                </a:lnTo>
                <a:lnTo>
                  <a:pt x="13959" y="63879"/>
                </a:lnTo>
                <a:lnTo>
                  <a:pt x="13898" y="63147"/>
                </a:lnTo>
                <a:lnTo>
                  <a:pt x="13898" y="62355"/>
                </a:lnTo>
                <a:lnTo>
                  <a:pt x="13959" y="61623"/>
                </a:lnTo>
                <a:lnTo>
                  <a:pt x="14081" y="60831"/>
                </a:lnTo>
                <a:lnTo>
                  <a:pt x="14264" y="60100"/>
                </a:lnTo>
                <a:lnTo>
                  <a:pt x="14569" y="58698"/>
                </a:lnTo>
                <a:lnTo>
                  <a:pt x="14691" y="57966"/>
                </a:lnTo>
                <a:lnTo>
                  <a:pt x="14752" y="57235"/>
                </a:lnTo>
                <a:lnTo>
                  <a:pt x="14752" y="56686"/>
                </a:lnTo>
                <a:lnTo>
                  <a:pt x="14691" y="56077"/>
                </a:lnTo>
                <a:lnTo>
                  <a:pt x="14508" y="54919"/>
                </a:lnTo>
                <a:lnTo>
                  <a:pt x="14203" y="53761"/>
                </a:lnTo>
                <a:lnTo>
                  <a:pt x="13898" y="52602"/>
                </a:lnTo>
                <a:lnTo>
                  <a:pt x="13533" y="51079"/>
                </a:lnTo>
                <a:lnTo>
                  <a:pt x="13228" y="49555"/>
                </a:lnTo>
                <a:lnTo>
                  <a:pt x="12984" y="48031"/>
                </a:lnTo>
                <a:lnTo>
                  <a:pt x="12862" y="46446"/>
                </a:lnTo>
                <a:lnTo>
                  <a:pt x="12618" y="43399"/>
                </a:lnTo>
                <a:lnTo>
                  <a:pt x="12496" y="40290"/>
                </a:lnTo>
                <a:lnTo>
                  <a:pt x="12496" y="38766"/>
                </a:lnTo>
                <a:lnTo>
                  <a:pt x="12557" y="38035"/>
                </a:lnTo>
                <a:lnTo>
                  <a:pt x="12618" y="37242"/>
                </a:lnTo>
                <a:lnTo>
                  <a:pt x="12862" y="35658"/>
                </a:lnTo>
                <a:lnTo>
                  <a:pt x="13106" y="34134"/>
                </a:lnTo>
                <a:lnTo>
                  <a:pt x="13167" y="33890"/>
                </a:lnTo>
                <a:lnTo>
                  <a:pt x="13228" y="33585"/>
                </a:lnTo>
                <a:lnTo>
                  <a:pt x="13106" y="33280"/>
                </a:lnTo>
                <a:lnTo>
                  <a:pt x="12984" y="32976"/>
                </a:lnTo>
                <a:lnTo>
                  <a:pt x="12984" y="32976"/>
                </a:lnTo>
                <a:lnTo>
                  <a:pt x="13045" y="33037"/>
                </a:lnTo>
                <a:lnTo>
                  <a:pt x="13045" y="29379"/>
                </a:lnTo>
                <a:lnTo>
                  <a:pt x="13045" y="28587"/>
                </a:lnTo>
                <a:lnTo>
                  <a:pt x="12984" y="28343"/>
                </a:lnTo>
                <a:lnTo>
                  <a:pt x="12862" y="28038"/>
                </a:lnTo>
                <a:lnTo>
                  <a:pt x="12801" y="27673"/>
                </a:lnTo>
                <a:lnTo>
                  <a:pt x="12496" y="26576"/>
                </a:lnTo>
                <a:lnTo>
                  <a:pt x="12192" y="25600"/>
                </a:lnTo>
                <a:lnTo>
                  <a:pt x="12131" y="25235"/>
                </a:lnTo>
                <a:lnTo>
                  <a:pt x="12131" y="24930"/>
                </a:lnTo>
                <a:lnTo>
                  <a:pt x="12496" y="25113"/>
                </a:lnTo>
                <a:lnTo>
                  <a:pt x="12923" y="25235"/>
                </a:lnTo>
                <a:lnTo>
                  <a:pt x="13715" y="25417"/>
                </a:lnTo>
                <a:lnTo>
                  <a:pt x="14691" y="25539"/>
                </a:lnTo>
                <a:lnTo>
                  <a:pt x="15666" y="25600"/>
                </a:lnTo>
                <a:lnTo>
                  <a:pt x="16215" y="25600"/>
                </a:lnTo>
                <a:lnTo>
                  <a:pt x="16336" y="25539"/>
                </a:lnTo>
                <a:lnTo>
                  <a:pt x="16519" y="25478"/>
                </a:lnTo>
                <a:lnTo>
                  <a:pt x="16702" y="25356"/>
                </a:lnTo>
                <a:lnTo>
                  <a:pt x="17068" y="25052"/>
                </a:lnTo>
                <a:lnTo>
                  <a:pt x="18653" y="23894"/>
                </a:lnTo>
                <a:lnTo>
                  <a:pt x="18653" y="23894"/>
                </a:lnTo>
                <a:lnTo>
                  <a:pt x="16519" y="25113"/>
                </a:lnTo>
                <a:lnTo>
                  <a:pt x="16397" y="25235"/>
                </a:lnTo>
                <a:lnTo>
                  <a:pt x="16276" y="25295"/>
                </a:lnTo>
                <a:lnTo>
                  <a:pt x="15971" y="25295"/>
                </a:lnTo>
                <a:lnTo>
                  <a:pt x="15300" y="25235"/>
                </a:lnTo>
                <a:lnTo>
                  <a:pt x="14081" y="25113"/>
                </a:lnTo>
                <a:lnTo>
                  <a:pt x="13472" y="25052"/>
                </a:lnTo>
                <a:lnTo>
                  <a:pt x="12923" y="24930"/>
                </a:lnTo>
                <a:lnTo>
                  <a:pt x="12375" y="24686"/>
                </a:lnTo>
                <a:lnTo>
                  <a:pt x="12131" y="24503"/>
                </a:lnTo>
                <a:lnTo>
                  <a:pt x="11948" y="24320"/>
                </a:lnTo>
                <a:lnTo>
                  <a:pt x="11826" y="24076"/>
                </a:lnTo>
                <a:lnTo>
                  <a:pt x="11704" y="23833"/>
                </a:lnTo>
                <a:lnTo>
                  <a:pt x="11521" y="23284"/>
                </a:lnTo>
                <a:lnTo>
                  <a:pt x="11460" y="22735"/>
                </a:lnTo>
                <a:lnTo>
                  <a:pt x="11460" y="22126"/>
                </a:lnTo>
                <a:lnTo>
                  <a:pt x="11460" y="21455"/>
                </a:lnTo>
                <a:lnTo>
                  <a:pt x="11582" y="20785"/>
                </a:lnTo>
                <a:lnTo>
                  <a:pt x="11643" y="20541"/>
                </a:lnTo>
                <a:lnTo>
                  <a:pt x="11643" y="20297"/>
                </a:lnTo>
                <a:lnTo>
                  <a:pt x="11521" y="19566"/>
                </a:lnTo>
                <a:lnTo>
                  <a:pt x="11582" y="20114"/>
                </a:lnTo>
                <a:lnTo>
                  <a:pt x="11521" y="20419"/>
                </a:lnTo>
                <a:lnTo>
                  <a:pt x="11460" y="20724"/>
                </a:lnTo>
                <a:lnTo>
                  <a:pt x="11338" y="21212"/>
                </a:lnTo>
                <a:lnTo>
                  <a:pt x="11216" y="21760"/>
                </a:lnTo>
                <a:lnTo>
                  <a:pt x="11155" y="22309"/>
                </a:lnTo>
                <a:lnTo>
                  <a:pt x="11155" y="22918"/>
                </a:lnTo>
                <a:lnTo>
                  <a:pt x="11216"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4" y="27612"/>
                </a:lnTo>
                <a:lnTo>
                  <a:pt x="10729" y="28648"/>
                </a:lnTo>
                <a:lnTo>
                  <a:pt x="10485" y="29745"/>
                </a:lnTo>
                <a:lnTo>
                  <a:pt x="10180" y="30842"/>
                </a:lnTo>
                <a:lnTo>
                  <a:pt x="9814" y="31939"/>
                </a:lnTo>
                <a:lnTo>
                  <a:pt x="9388" y="33037"/>
                </a:lnTo>
                <a:lnTo>
                  <a:pt x="8961" y="34134"/>
                </a:lnTo>
                <a:lnTo>
                  <a:pt x="8413" y="35170"/>
                </a:lnTo>
                <a:lnTo>
                  <a:pt x="7376" y="37242"/>
                </a:lnTo>
                <a:lnTo>
                  <a:pt x="6950" y="38278"/>
                </a:lnTo>
                <a:lnTo>
                  <a:pt x="6523" y="39376"/>
                </a:lnTo>
                <a:lnTo>
                  <a:pt x="6279" y="39254"/>
                </a:lnTo>
                <a:lnTo>
                  <a:pt x="6157" y="39254"/>
                </a:lnTo>
                <a:lnTo>
                  <a:pt x="6096" y="39315"/>
                </a:lnTo>
                <a:lnTo>
                  <a:pt x="6096" y="39376"/>
                </a:lnTo>
                <a:lnTo>
                  <a:pt x="6096" y="39437"/>
                </a:lnTo>
                <a:lnTo>
                  <a:pt x="6157" y="39498"/>
                </a:lnTo>
                <a:lnTo>
                  <a:pt x="6279" y="39498"/>
                </a:lnTo>
                <a:lnTo>
                  <a:pt x="6462" y="39619"/>
                </a:lnTo>
                <a:lnTo>
                  <a:pt x="6523" y="39802"/>
                </a:lnTo>
                <a:lnTo>
                  <a:pt x="6523" y="39985"/>
                </a:lnTo>
                <a:lnTo>
                  <a:pt x="6523" y="40229"/>
                </a:lnTo>
                <a:lnTo>
                  <a:pt x="6462" y="40717"/>
                </a:lnTo>
                <a:lnTo>
                  <a:pt x="6340" y="41204"/>
                </a:lnTo>
                <a:lnTo>
                  <a:pt x="6035" y="42119"/>
                </a:lnTo>
                <a:lnTo>
                  <a:pt x="5974" y="42301"/>
                </a:lnTo>
                <a:lnTo>
                  <a:pt x="5913" y="42545"/>
                </a:lnTo>
                <a:lnTo>
                  <a:pt x="5792" y="43886"/>
                </a:lnTo>
                <a:lnTo>
                  <a:pt x="5731" y="44496"/>
                </a:lnTo>
                <a:lnTo>
                  <a:pt x="5670" y="44800"/>
                </a:lnTo>
                <a:lnTo>
                  <a:pt x="5670" y="44922"/>
                </a:lnTo>
                <a:lnTo>
                  <a:pt x="5548"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060" y="42850"/>
                </a:lnTo>
                <a:lnTo>
                  <a:pt x="4938" y="42972"/>
                </a:lnTo>
                <a:lnTo>
                  <a:pt x="4816" y="43216"/>
                </a:lnTo>
                <a:lnTo>
                  <a:pt x="4755" y="43459"/>
                </a:lnTo>
                <a:lnTo>
                  <a:pt x="4694" y="43947"/>
                </a:lnTo>
                <a:lnTo>
                  <a:pt x="4633" y="44800"/>
                </a:lnTo>
                <a:lnTo>
                  <a:pt x="4512" y="45349"/>
                </a:lnTo>
                <a:lnTo>
                  <a:pt x="4390" y="45593"/>
                </a:lnTo>
                <a:lnTo>
                  <a:pt x="4329" y="45654"/>
                </a:lnTo>
                <a:lnTo>
                  <a:pt x="4268" y="45532"/>
                </a:lnTo>
                <a:lnTo>
                  <a:pt x="4207" y="45349"/>
                </a:lnTo>
                <a:lnTo>
                  <a:pt x="4207" y="45105"/>
                </a:lnTo>
                <a:lnTo>
                  <a:pt x="4207" y="44374"/>
                </a:lnTo>
                <a:lnTo>
                  <a:pt x="4268" y="43825"/>
                </a:lnTo>
                <a:lnTo>
                  <a:pt x="4268" y="43277"/>
                </a:lnTo>
                <a:lnTo>
                  <a:pt x="4268" y="43094"/>
                </a:lnTo>
                <a:lnTo>
                  <a:pt x="4207" y="42972"/>
                </a:lnTo>
                <a:lnTo>
                  <a:pt x="4146" y="42911"/>
                </a:lnTo>
                <a:lnTo>
                  <a:pt x="4024" y="42911"/>
                </a:lnTo>
                <a:lnTo>
                  <a:pt x="3963" y="42972"/>
                </a:lnTo>
                <a:lnTo>
                  <a:pt x="3780" y="43155"/>
                </a:lnTo>
                <a:lnTo>
                  <a:pt x="3658" y="43642"/>
                </a:lnTo>
                <a:lnTo>
                  <a:pt x="3171" y="44861"/>
                </a:lnTo>
                <a:lnTo>
                  <a:pt x="2988" y="45349"/>
                </a:lnTo>
                <a:lnTo>
                  <a:pt x="2805" y="45593"/>
                </a:lnTo>
                <a:lnTo>
                  <a:pt x="2744" y="45654"/>
                </a:lnTo>
                <a:lnTo>
                  <a:pt x="2683" y="45715"/>
                </a:lnTo>
                <a:lnTo>
                  <a:pt x="2561" y="45654"/>
                </a:lnTo>
                <a:lnTo>
                  <a:pt x="2561" y="45593"/>
                </a:lnTo>
                <a:lnTo>
                  <a:pt x="2500" y="45410"/>
                </a:lnTo>
                <a:lnTo>
                  <a:pt x="2561" y="45105"/>
                </a:lnTo>
                <a:lnTo>
                  <a:pt x="2683" y="44739"/>
                </a:lnTo>
                <a:lnTo>
                  <a:pt x="2927" y="44069"/>
                </a:lnTo>
                <a:lnTo>
                  <a:pt x="3049" y="43703"/>
                </a:lnTo>
                <a:lnTo>
                  <a:pt x="3231" y="43094"/>
                </a:lnTo>
                <a:lnTo>
                  <a:pt x="3292" y="42728"/>
                </a:lnTo>
                <a:lnTo>
                  <a:pt x="3292" y="42606"/>
                </a:lnTo>
                <a:lnTo>
                  <a:pt x="3171" y="42484"/>
                </a:lnTo>
                <a:lnTo>
                  <a:pt x="3049" y="42484"/>
                </a:lnTo>
                <a:lnTo>
                  <a:pt x="2927" y="42545"/>
                </a:lnTo>
                <a:lnTo>
                  <a:pt x="2744"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342" y="43825"/>
                </a:lnTo>
                <a:lnTo>
                  <a:pt x="1951" y="42789"/>
                </a:lnTo>
                <a:lnTo>
                  <a:pt x="2317" y="42119"/>
                </a:lnTo>
                <a:lnTo>
                  <a:pt x="2500" y="41753"/>
                </a:lnTo>
                <a:lnTo>
                  <a:pt x="2622" y="41387"/>
                </a:lnTo>
                <a:lnTo>
                  <a:pt x="2622" y="41204"/>
                </a:lnTo>
                <a:lnTo>
                  <a:pt x="2622" y="41082"/>
                </a:lnTo>
                <a:lnTo>
                  <a:pt x="2561" y="41021"/>
                </a:lnTo>
                <a:lnTo>
                  <a:pt x="2378" y="40960"/>
                </a:lnTo>
                <a:lnTo>
                  <a:pt x="2073" y="41082"/>
                </a:lnTo>
                <a:lnTo>
                  <a:pt x="1830" y="41326"/>
                </a:lnTo>
                <a:lnTo>
                  <a:pt x="1647" y="41570"/>
                </a:lnTo>
                <a:lnTo>
                  <a:pt x="1403" y="41753"/>
                </a:lnTo>
                <a:lnTo>
                  <a:pt x="915" y="41936"/>
                </a:lnTo>
                <a:lnTo>
                  <a:pt x="671" y="41997"/>
                </a:lnTo>
                <a:lnTo>
                  <a:pt x="428" y="41997"/>
                </a:lnTo>
                <a:lnTo>
                  <a:pt x="306" y="41936"/>
                </a:lnTo>
                <a:lnTo>
                  <a:pt x="245" y="41875"/>
                </a:lnTo>
                <a:lnTo>
                  <a:pt x="306" y="41814"/>
                </a:lnTo>
                <a:lnTo>
                  <a:pt x="367" y="41692"/>
                </a:lnTo>
                <a:lnTo>
                  <a:pt x="793" y="41326"/>
                </a:lnTo>
                <a:lnTo>
                  <a:pt x="1342" y="40778"/>
                </a:lnTo>
                <a:lnTo>
                  <a:pt x="1830" y="40168"/>
                </a:lnTo>
                <a:lnTo>
                  <a:pt x="2317" y="39619"/>
                </a:lnTo>
                <a:lnTo>
                  <a:pt x="2866" y="39071"/>
                </a:lnTo>
                <a:lnTo>
                  <a:pt x="3110" y="38888"/>
                </a:lnTo>
                <a:lnTo>
                  <a:pt x="3414" y="38705"/>
                </a:lnTo>
                <a:lnTo>
                  <a:pt x="4085" y="38705"/>
                </a:lnTo>
                <a:lnTo>
                  <a:pt x="4512" y="38827"/>
                </a:lnTo>
                <a:lnTo>
                  <a:pt x="4572" y="38827"/>
                </a:lnTo>
                <a:lnTo>
                  <a:pt x="4694" y="38888"/>
                </a:lnTo>
                <a:lnTo>
                  <a:pt x="4816" y="38888"/>
                </a:lnTo>
                <a:lnTo>
                  <a:pt x="4877" y="38827"/>
                </a:lnTo>
                <a:lnTo>
                  <a:pt x="4816" y="38705"/>
                </a:lnTo>
                <a:lnTo>
                  <a:pt x="4755" y="38644"/>
                </a:lnTo>
                <a:lnTo>
                  <a:pt x="4512" y="38522"/>
                </a:lnTo>
                <a:lnTo>
                  <a:pt x="4207" y="38461"/>
                </a:lnTo>
                <a:lnTo>
                  <a:pt x="4572" y="37608"/>
                </a:lnTo>
                <a:lnTo>
                  <a:pt x="4877" y="36755"/>
                </a:lnTo>
                <a:lnTo>
                  <a:pt x="5121" y="35840"/>
                </a:lnTo>
                <a:lnTo>
                  <a:pt x="5243" y="34987"/>
                </a:lnTo>
                <a:lnTo>
                  <a:pt x="5426" y="33768"/>
                </a:lnTo>
                <a:lnTo>
                  <a:pt x="5609" y="32549"/>
                </a:lnTo>
                <a:lnTo>
                  <a:pt x="5852" y="31635"/>
                </a:lnTo>
                <a:lnTo>
                  <a:pt x="6096" y="30781"/>
                </a:lnTo>
                <a:lnTo>
                  <a:pt x="6401" y="29928"/>
                </a:lnTo>
                <a:lnTo>
                  <a:pt x="6767" y="29075"/>
                </a:lnTo>
                <a:lnTo>
                  <a:pt x="6950" y="28709"/>
                </a:lnTo>
                <a:lnTo>
                  <a:pt x="7133" y="28465"/>
                </a:lnTo>
                <a:lnTo>
                  <a:pt x="7376" y="28099"/>
                </a:lnTo>
                <a:lnTo>
                  <a:pt x="7559" y="27673"/>
                </a:lnTo>
                <a:lnTo>
                  <a:pt x="7620" y="27368"/>
                </a:lnTo>
                <a:lnTo>
                  <a:pt x="7681" y="27063"/>
                </a:lnTo>
                <a:lnTo>
                  <a:pt x="7681" y="26149"/>
                </a:lnTo>
                <a:lnTo>
                  <a:pt x="7803" y="25235"/>
                </a:lnTo>
                <a:lnTo>
                  <a:pt x="7864" y="24259"/>
                </a:lnTo>
                <a:lnTo>
                  <a:pt x="8169" y="22370"/>
                </a:lnTo>
                <a:lnTo>
                  <a:pt x="8352" y="21455"/>
                </a:lnTo>
                <a:lnTo>
                  <a:pt x="8413" y="21151"/>
                </a:lnTo>
                <a:lnTo>
                  <a:pt x="8413" y="20846"/>
                </a:lnTo>
                <a:lnTo>
                  <a:pt x="8352" y="19932"/>
                </a:lnTo>
                <a:lnTo>
                  <a:pt x="8352" y="19017"/>
                </a:lnTo>
                <a:lnTo>
                  <a:pt x="8413" y="18164"/>
                </a:lnTo>
                <a:lnTo>
                  <a:pt x="8473" y="17737"/>
                </a:lnTo>
                <a:lnTo>
                  <a:pt x="8595" y="17311"/>
                </a:lnTo>
                <a:lnTo>
                  <a:pt x="9022" y="16457"/>
                </a:lnTo>
                <a:lnTo>
                  <a:pt x="9510" y="15726"/>
                </a:lnTo>
                <a:lnTo>
                  <a:pt x="9754" y="15360"/>
                </a:lnTo>
                <a:lnTo>
                  <a:pt x="9997" y="15055"/>
                </a:lnTo>
                <a:lnTo>
                  <a:pt x="10302" y="14812"/>
                </a:lnTo>
                <a:lnTo>
                  <a:pt x="10668" y="14629"/>
                </a:lnTo>
                <a:lnTo>
                  <a:pt x="11034" y="14446"/>
                </a:lnTo>
                <a:lnTo>
                  <a:pt x="11460" y="14324"/>
                </a:lnTo>
                <a:lnTo>
                  <a:pt x="12375"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6946" y="12191"/>
                </a:lnTo>
                <a:lnTo>
                  <a:pt x="17129" y="10118"/>
                </a:lnTo>
                <a:lnTo>
                  <a:pt x="17738" y="10484"/>
                </a:lnTo>
                <a:lnTo>
                  <a:pt x="18348" y="10789"/>
                </a:lnTo>
                <a:lnTo>
                  <a:pt x="18897" y="11032"/>
                </a:lnTo>
                <a:lnTo>
                  <a:pt x="19201" y="11093"/>
                </a:lnTo>
                <a:lnTo>
                  <a:pt x="19445" y="11154"/>
                </a:lnTo>
                <a:lnTo>
                  <a:pt x="19750" y="11093"/>
                </a:lnTo>
                <a:lnTo>
                  <a:pt x="20055" y="11032"/>
                </a:lnTo>
                <a:lnTo>
                  <a:pt x="20664" y="10789"/>
                </a:lnTo>
                <a:lnTo>
                  <a:pt x="21274" y="10484"/>
                </a:lnTo>
                <a:lnTo>
                  <a:pt x="21883" y="10118"/>
                </a:lnTo>
                <a:close/>
                <a:moveTo>
                  <a:pt x="19445" y="0"/>
                </a:moveTo>
                <a:lnTo>
                  <a:pt x="18957" y="61"/>
                </a:lnTo>
                <a:lnTo>
                  <a:pt x="18287" y="183"/>
                </a:lnTo>
                <a:lnTo>
                  <a:pt x="17617" y="366"/>
                </a:lnTo>
                <a:lnTo>
                  <a:pt x="17068" y="670"/>
                </a:lnTo>
                <a:lnTo>
                  <a:pt x="16763" y="853"/>
                </a:lnTo>
                <a:lnTo>
                  <a:pt x="16519" y="1097"/>
                </a:lnTo>
                <a:lnTo>
                  <a:pt x="16336" y="1402"/>
                </a:lnTo>
                <a:lnTo>
                  <a:pt x="16093" y="1646"/>
                </a:lnTo>
                <a:lnTo>
                  <a:pt x="15788" y="2316"/>
                </a:lnTo>
                <a:lnTo>
                  <a:pt x="15544" y="2987"/>
                </a:lnTo>
                <a:lnTo>
                  <a:pt x="15422" y="3657"/>
                </a:lnTo>
                <a:lnTo>
                  <a:pt x="15361" y="4389"/>
                </a:lnTo>
                <a:lnTo>
                  <a:pt x="15361" y="5059"/>
                </a:lnTo>
                <a:lnTo>
                  <a:pt x="15422" y="5730"/>
                </a:lnTo>
                <a:lnTo>
                  <a:pt x="15544" y="6400"/>
                </a:lnTo>
                <a:lnTo>
                  <a:pt x="15666" y="7132"/>
                </a:lnTo>
                <a:lnTo>
                  <a:pt x="15849" y="7802"/>
                </a:lnTo>
                <a:lnTo>
                  <a:pt x="16276" y="9082"/>
                </a:lnTo>
                <a:lnTo>
                  <a:pt x="16397" y="9387"/>
                </a:lnTo>
                <a:lnTo>
                  <a:pt x="16580" y="9631"/>
                </a:lnTo>
                <a:lnTo>
                  <a:pt x="16763" y="9874"/>
                </a:lnTo>
                <a:lnTo>
                  <a:pt x="16946" y="9996"/>
                </a:lnTo>
                <a:lnTo>
                  <a:pt x="16946" y="10179"/>
                </a:lnTo>
                <a:lnTo>
                  <a:pt x="16885" y="10362"/>
                </a:lnTo>
                <a:lnTo>
                  <a:pt x="16763" y="11886"/>
                </a:lnTo>
                <a:lnTo>
                  <a:pt x="16763" y="12069"/>
                </a:lnTo>
                <a:lnTo>
                  <a:pt x="16702" y="12252"/>
                </a:lnTo>
                <a:lnTo>
                  <a:pt x="16580" y="12313"/>
                </a:lnTo>
                <a:lnTo>
                  <a:pt x="16458" y="12373"/>
                </a:lnTo>
                <a:lnTo>
                  <a:pt x="16093" y="12617"/>
                </a:lnTo>
                <a:lnTo>
                  <a:pt x="15422" y="13044"/>
                </a:lnTo>
                <a:lnTo>
                  <a:pt x="14752" y="13471"/>
                </a:lnTo>
                <a:lnTo>
                  <a:pt x="14447" y="13653"/>
                </a:lnTo>
                <a:lnTo>
                  <a:pt x="14325" y="13775"/>
                </a:lnTo>
                <a:lnTo>
                  <a:pt x="13289" y="13775"/>
                </a:lnTo>
                <a:lnTo>
                  <a:pt x="12496" y="13836"/>
                </a:lnTo>
                <a:lnTo>
                  <a:pt x="11765" y="13958"/>
                </a:lnTo>
                <a:lnTo>
                  <a:pt x="11034" y="14141"/>
                </a:lnTo>
                <a:lnTo>
                  <a:pt x="10668" y="14263"/>
                </a:lnTo>
                <a:lnTo>
                  <a:pt x="10302" y="14385"/>
                </a:lnTo>
                <a:lnTo>
                  <a:pt x="9997" y="14629"/>
                </a:lnTo>
                <a:lnTo>
                  <a:pt x="9693" y="14812"/>
                </a:lnTo>
                <a:lnTo>
                  <a:pt x="9449"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254" y="26758"/>
                </a:lnTo>
                <a:lnTo>
                  <a:pt x="7254" y="27124"/>
                </a:lnTo>
                <a:lnTo>
                  <a:pt x="7193" y="27490"/>
                </a:lnTo>
                <a:lnTo>
                  <a:pt x="7072" y="27856"/>
                </a:lnTo>
                <a:lnTo>
                  <a:pt x="6889" y="28160"/>
                </a:lnTo>
                <a:lnTo>
                  <a:pt x="6706" y="28526"/>
                </a:lnTo>
                <a:lnTo>
                  <a:pt x="6462" y="28892"/>
                </a:lnTo>
                <a:lnTo>
                  <a:pt x="5974" y="30172"/>
                </a:lnTo>
                <a:lnTo>
                  <a:pt x="5548" y="31452"/>
                </a:lnTo>
                <a:lnTo>
                  <a:pt x="5304" y="32732"/>
                </a:lnTo>
                <a:lnTo>
                  <a:pt x="5121" y="34073"/>
                </a:lnTo>
                <a:lnTo>
                  <a:pt x="4877" y="35536"/>
                </a:lnTo>
                <a:lnTo>
                  <a:pt x="4755" y="36267"/>
                </a:lnTo>
                <a:lnTo>
                  <a:pt x="4572" y="36998"/>
                </a:lnTo>
                <a:lnTo>
                  <a:pt x="4329" y="37669"/>
                </a:lnTo>
                <a:lnTo>
                  <a:pt x="4207" y="38035"/>
                </a:lnTo>
                <a:lnTo>
                  <a:pt x="4146" y="38218"/>
                </a:lnTo>
                <a:lnTo>
                  <a:pt x="4024" y="38400"/>
                </a:lnTo>
                <a:lnTo>
                  <a:pt x="3902" y="38461"/>
                </a:lnTo>
                <a:lnTo>
                  <a:pt x="3475" y="38461"/>
                </a:lnTo>
                <a:lnTo>
                  <a:pt x="3110" y="38583"/>
                </a:lnTo>
                <a:lnTo>
                  <a:pt x="2805" y="38766"/>
                </a:lnTo>
                <a:lnTo>
                  <a:pt x="2256" y="39315"/>
                </a:lnTo>
                <a:lnTo>
                  <a:pt x="1769" y="39863"/>
                </a:lnTo>
                <a:lnTo>
                  <a:pt x="1281" y="40412"/>
                </a:lnTo>
                <a:lnTo>
                  <a:pt x="793" y="41021"/>
                </a:lnTo>
                <a:lnTo>
                  <a:pt x="306" y="41387"/>
                </a:lnTo>
                <a:lnTo>
                  <a:pt x="123" y="41570"/>
                </a:lnTo>
                <a:lnTo>
                  <a:pt x="1" y="41692"/>
                </a:lnTo>
                <a:lnTo>
                  <a:pt x="1" y="41814"/>
                </a:lnTo>
                <a:lnTo>
                  <a:pt x="62" y="42058"/>
                </a:lnTo>
                <a:lnTo>
                  <a:pt x="184" y="42179"/>
                </a:lnTo>
                <a:lnTo>
                  <a:pt x="428" y="42240"/>
                </a:lnTo>
                <a:lnTo>
                  <a:pt x="610" y="42240"/>
                </a:lnTo>
                <a:lnTo>
                  <a:pt x="1098" y="42119"/>
                </a:lnTo>
                <a:lnTo>
                  <a:pt x="1525" y="41936"/>
                </a:lnTo>
                <a:lnTo>
                  <a:pt x="1769" y="41753"/>
                </a:lnTo>
                <a:lnTo>
                  <a:pt x="2012" y="41570"/>
                </a:lnTo>
                <a:lnTo>
                  <a:pt x="2195" y="41387"/>
                </a:lnTo>
                <a:lnTo>
                  <a:pt x="2317" y="41265"/>
                </a:lnTo>
                <a:lnTo>
                  <a:pt x="2439" y="41204"/>
                </a:lnTo>
                <a:lnTo>
                  <a:pt x="2439" y="41204"/>
                </a:lnTo>
                <a:lnTo>
                  <a:pt x="2317" y="41509"/>
                </a:lnTo>
                <a:lnTo>
                  <a:pt x="2195" y="41753"/>
                </a:lnTo>
                <a:lnTo>
                  <a:pt x="1951" y="42240"/>
                </a:lnTo>
                <a:lnTo>
                  <a:pt x="1281" y="43459"/>
                </a:lnTo>
                <a:lnTo>
                  <a:pt x="976" y="44008"/>
                </a:lnTo>
                <a:lnTo>
                  <a:pt x="854" y="44252"/>
                </a:lnTo>
                <a:lnTo>
                  <a:pt x="854" y="44435"/>
                </a:lnTo>
                <a:lnTo>
                  <a:pt x="854" y="44557"/>
                </a:lnTo>
                <a:lnTo>
                  <a:pt x="1037" y="44739"/>
                </a:lnTo>
                <a:lnTo>
                  <a:pt x="1159" y="44861"/>
                </a:lnTo>
                <a:lnTo>
                  <a:pt x="1342" y="44800"/>
                </a:lnTo>
                <a:lnTo>
                  <a:pt x="1525" y="44739"/>
                </a:lnTo>
                <a:lnTo>
                  <a:pt x="1830" y="44435"/>
                </a:lnTo>
                <a:lnTo>
                  <a:pt x="2012" y="44130"/>
                </a:lnTo>
                <a:lnTo>
                  <a:pt x="2561" y="43399"/>
                </a:lnTo>
                <a:lnTo>
                  <a:pt x="2744" y="43033"/>
                </a:lnTo>
                <a:lnTo>
                  <a:pt x="3049" y="42789"/>
                </a:lnTo>
                <a:lnTo>
                  <a:pt x="3049" y="42789"/>
                </a:lnTo>
                <a:lnTo>
                  <a:pt x="2988" y="43094"/>
                </a:lnTo>
                <a:lnTo>
                  <a:pt x="2866" y="43459"/>
                </a:lnTo>
                <a:lnTo>
                  <a:pt x="2622" y="44191"/>
                </a:lnTo>
                <a:lnTo>
                  <a:pt x="2317" y="44861"/>
                </a:lnTo>
                <a:lnTo>
                  <a:pt x="2256" y="45227"/>
                </a:lnTo>
                <a:lnTo>
                  <a:pt x="2256" y="45593"/>
                </a:lnTo>
                <a:lnTo>
                  <a:pt x="2378" y="45776"/>
                </a:lnTo>
                <a:lnTo>
                  <a:pt x="2500" y="45898"/>
                </a:lnTo>
                <a:lnTo>
                  <a:pt x="2683" y="45959"/>
                </a:lnTo>
                <a:lnTo>
                  <a:pt x="2866" y="45898"/>
                </a:lnTo>
                <a:lnTo>
                  <a:pt x="2988" y="45776"/>
                </a:lnTo>
                <a:lnTo>
                  <a:pt x="3171" y="45532"/>
                </a:lnTo>
                <a:lnTo>
                  <a:pt x="3353" y="45166"/>
                </a:lnTo>
                <a:lnTo>
                  <a:pt x="3719" y="44252"/>
                </a:lnTo>
                <a:lnTo>
                  <a:pt x="4024" y="43277"/>
                </a:lnTo>
                <a:lnTo>
                  <a:pt x="4024" y="44130"/>
                </a:lnTo>
                <a:lnTo>
                  <a:pt x="3963" y="44922"/>
                </a:lnTo>
                <a:lnTo>
                  <a:pt x="3963" y="45349"/>
                </a:lnTo>
                <a:lnTo>
                  <a:pt x="4024" y="45593"/>
                </a:lnTo>
                <a:lnTo>
                  <a:pt x="4085" y="45776"/>
                </a:lnTo>
                <a:lnTo>
                  <a:pt x="4268" y="45837"/>
                </a:lnTo>
                <a:lnTo>
                  <a:pt x="4451" y="45837"/>
                </a:lnTo>
                <a:lnTo>
                  <a:pt x="4572" y="45776"/>
                </a:lnTo>
                <a:lnTo>
                  <a:pt x="4694" y="45654"/>
                </a:lnTo>
                <a:lnTo>
                  <a:pt x="4816" y="45349"/>
                </a:lnTo>
                <a:lnTo>
                  <a:pt x="4877" y="45105"/>
                </a:lnTo>
                <a:lnTo>
                  <a:pt x="4877" y="44496"/>
                </a:lnTo>
                <a:lnTo>
                  <a:pt x="4999" y="43642"/>
                </a:lnTo>
                <a:lnTo>
                  <a:pt x="4999" y="43338"/>
                </a:lnTo>
                <a:lnTo>
                  <a:pt x="5060" y="43216"/>
                </a:lnTo>
                <a:lnTo>
                  <a:pt x="5121" y="43094"/>
                </a:lnTo>
                <a:lnTo>
                  <a:pt x="5182" y="43277"/>
                </a:lnTo>
                <a:lnTo>
                  <a:pt x="5182" y="43459"/>
                </a:lnTo>
                <a:lnTo>
                  <a:pt x="5121" y="43886"/>
                </a:lnTo>
                <a:lnTo>
                  <a:pt x="5121" y="44374"/>
                </a:lnTo>
                <a:lnTo>
                  <a:pt x="5121" y="44800"/>
                </a:lnTo>
                <a:lnTo>
                  <a:pt x="5182" y="45044"/>
                </a:lnTo>
                <a:lnTo>
                  <a:pt x="5304" y="45227"/>
                </a:lnTo>
                <a:lnTo>
                  <a:pt x="5426" y="45288"/>
                </a:lnTo>
                <a:lnTo>
                  <a:pt x="5609" y="45288"/>
                </a:lnTo>
                <a:lnTo>
                  <a:pt x="5731" y="45227"/>
                </a:lnTo>
                <a:lnTo>
                  <a:pt x="5852" y="45044"/>
                </a:lnTo>
                <a:lnTo>
                  <a:pt x="5913" y="44861"/>
                </a:lnTo>
                <a:lnTo>
                  <a:pt x="5974"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546" y="30781"/>
                </a:lnTo>
                <a:lnTo>
                  <a:pt x="10729" y="30050"/>
                </a:lnTo>
                <a:lnTo>
                  <a:pt x="11094" y="28526"/>
                </a:lnTo>
                <a:lnTo>
                  <a:pt x="11460" y="27185"/>
                </a:lnTo>
                <a:lnTo>
                  <a:pt x="11948" y="25844"/>
                </a:lnTo>
                <a:lnTo>
                  <a:pt x="12375" y="27307"/>
                </a:lnTo>
                <a:lnTo>
                  <a:pt x="12496" y="27856"/>
                </a:lnTo>
                <a:lnTo>
                  <a:pt x="12618" y="28465"/>
                </a:lnTo>
                <a:lnTo>
                  <a:pt x="12679" y="29136"/>
                </a:lnTo>
                <a:lnTo>
                  <a:pt x="12618" y="29806"/>
                </a:lnTo>
                <a:lnTo>
                  <a:pt x="12618" y="31878"/>
                </a:lnTo>
                <a:lnTo>
                  <a:pt x="12618" y="32427"/>
                </a:lnTo>
                <a:lnTo>
                  <a:pt x="12618" y="33037"/>
                </a:lnTo>
                <a:lnTo>
                  <a:pt x="12679" y="33280"/>
                </a:lnTo>
                <a:lnTo>
                  <a:pt x="12801" y="33524"/>
                </a:lnTo>
                <a:lnTo>
                  <a:pt x="12801" y="33768"/>
                </a:lnTo>
                <a:lnTo>
                  <a:pt x="12740" y="34012"/>
                </a:lnTo>
                <a:lnTo>
                  <a:pt x="12618" y="34560"/>
                </a:lnTo>
                <a:lnTo>
                  <a:pt x="12314" y="36633"/>
                </a:lnTo>
                <a:lnTo>
                  <a:pt x="12192" y="37669"/>
                </a:lnTo>
                <a:lnTo>
                  <a:pt x="12070" y="38705"/>
                </a:lnTo>
                <a:lnTo>
                  <a:pt x="12070" y="40839"/>
                </a:lnTo>
                <a:lnTo>
                  <a:pt x="12131" y="42972"/>
                </a:lnTo>
                <a:lnTo>
                  <a:pt x="12253" y="45044"/>
                </a:lnTo>
                <a:lnTo>
                  <a:pt x="12435" y="47178"/>
                </a:lnTo>
                <a:lnTo>
                  <a:pt x="12740" y="49250"/>
                </a:lnTo>
                <a:lnTo>
                  <a:pt x="13106" y="51261"/>
                </a:lnTo>
                <a:lnTo>
                  <a:pt x="13594" y="53334"/>
                </a:lnTo>
                <a:lnTo>
                  <a:pt x="14081" y="55041"/>
                </a:lnTo>
                <a:lnTo>
                  <a:pt x="14203" y="55955"/>
                </a:lnTo>
                <a:lnTo>
                  <a:pt x="14325" y="56869"/>
                </a:lnTo>
                <a:lnTo>
                  <a:pt x="14264" y="57601"/>
                </a:lnTo>
                <a:lnTo>
                  <a:pt x="14142" y="58393"/>
                </a:lnTo>
                <a:lnTo>
                  <a:pt x="13837" y="59856"/>
                </a:lnTo>
                <a:lnTo>
                  <a:pt x="13655" y="60892"/>
                </a:lnTo>
                <a:lnTo>
                  <a:pt x="13472" y="61928"/>
                </a:lnTo>
                <a:lnTo>
                  <a:pt x="13472" y="62964"/>
                </a:lnTo>
                <a:lnTo>
                  <a:pt x="13533" y="64001"/>
                </a:lnTo>
                <a:lnTo>
                  <a:pt x="13655" y="65037"/>
                </a:lnTo>
                <a:lnTo>
                  <a:pt x="13898" y="66012"/>
                </a:lnTo>
                <a:lnTo>
                  <a:pt x="14447" y="67963"/>
                </a:lnTo>
                <a:lnTo>
                  <a:pt x="15605" y="71681"/>
                </a:lnTo>
                <a:lnTo>
                  <a:pt x="16032" y="73144"/>
                </a:lnTo>
                <a:lnTo>
                  <a:pt x="16458" y="74606"/>
                </a:lnTo>
                <a:lnTo>
                  <a:pt x="16580" y="75094"/>
                </a:lnTo>
                <a:lnTo>
                  <a:pt x="16641" y="75399"/>
                </a:lnTo>
                <a:lnTo>
                  <a:pt x="16580" y="75643"/>
                </a:lnTo>
                <a:lnTo>
                  <a:pt x="16458" y="76069"/>
                </a:lnTo>
                <a:lnTo>
                  <a:pt x="16276" y="76496"/>
                </a:lnTo>
                <a:lnTo>
                  <a:pt x="15849" y="77227"/>
                </a:lnTo>
                <a:lnTo>
                  <a:pt x="15361" y="77959"/>
                </a:lnTo>
                <a:lnTo>
                  <a:pt x="15117" y="78264"/>
                </a:lnTo>
                <a:lnTo>
                  <a:pt x="14752" y="78507"/>
                </a:lnTo>
                <a:lnTo>
                  <a:pt x="14569" y="78690"/>
                </a:lnTo>
                <a:lnTo>
                  <a:pt x="14386" y="78873"/>
                </a:lnTo>
                <a:lnTo>
                  <a:pt x="14386" y="79056"/>
                </a:lnTo>
                <a:lnTo>
                  <a:pt x="14447" y="79239"/>
                </a:lnTo>
                <a:lnTo>
                  <a:pt x="14569" y="79361"/>
                </a:lnTo>
                <a:lnTo>
                  <a:pt x="14752" y="79483"/>
                </a:lnTo>
                <a:lnTo>
                  <a:pt x="15117" y="79605"/>
                </a:lnTo>
                <a:lnTo>
                  <a:pt x="15483" y="79666"/>
                </a:lnTo>
                <a:lnTo>
                  <a:pt x="15971" y="79787"/>
                </a:lnTo>
                <a:lnTo>
                  <a:pt x="16519" y="79848"/>
                </a:lnTo>
                <a:lnTo>
                  <a:pt x="17007" y="79848"/>
                </a:lnTo>
                <a:lnTo>
                  <a:pt x="17434" y="79787"/>
                </a:lnTo>
                <a:lnTo>
                  <a:pt x="17495" y="79787"/>
                </a:lnTo>
                <a:lnTo>
                  <a:pt x="17677" y="79970"/>
                </a:lnTo>
                <a:lnTo>
                  <a:pt x="17921" y="80092"/>
                </a:lnTo>
                <a:lnTo>
                  <a:pt x="18165" y="80153"/>
                </a:lnTo>
                <a:lnTo>
                  <a:pt x="18592" y="80214"/>
                </a:lnTo>
                <a:lnTo>
                  <a:pt x="18957" y="80092"/>
                </a:lnTo>
                <a:lnTo>
                  <a:pt x="19140" y="80031"/>
                </a:lnTo>
                <a:lnTo>
                  <a:pt x="19262" y="79909"/>
                </a:lnTo>
                <a:lnTo>
                  <a:pt x="19384" y="79727"/>
                </a:lnTo>
                <a:lnTo>
                  <a:pt x="19506" y="79544"/>
                </a:lnTo>
                <a:lnTo>
                  <a:pt x="19628" y="79787"/>
                </a:lnTo>
                <a:lnTo>
                  <a:pt x="19872" y="80031"/>
                </a:lnTo>
                <a:lnTo>
                  <a:pt x="20116" y="80153"/>
                </a:lnTo>
                <a:lnTo>
                  <a:pt x="20420" y="80214"/>
                </a:lnTo>
                <a:lnTo>
                  <a:pt x="20725" y="80214"/>
                </a:lnTo>
                <a:lnTo>
                  <a:pt x="21030" y="80153"/>
                </a:lnTo>
                <a:lnTo>
                  <a:pt x="21335" y="79970"/>
                </a:lnTo>
                <a:lnTo>
                  <a:pt x="21457" y="79848"/>
                </a:lnTo>
                <a:lnTo>
                  <a:pt x="21518" y="79727"/>
                </a:lnTo>
                <a:lnTo>
                  <a:pt x="21700" y="79787"/>
                </a:lnTo>
                <a:lnTo>
                  <a:pt x="21944" y="79848"/>
                </a:lnTo>
                <a:lnTo>
                  <a:pt x="22371" y="79848"/>
                </a:lnTo>
                <a:lnTo>
                  <a:pt x="22859" y="79787"/>
                </a:lnTo>
                <a:lnTo>
                  <a:pt x="23285" y="79727"/>
                </a:lnTo>
                <a:lnTo>
                  <a:pt x="24078" y="79544"/>
                </a:lnTo>
                <a:lnTo>
                  <a:pt x="24260" y="79483"/>
                </a:lnTo>
                <a:lnTo>
                  <a:pt x="24443" y="79422"/>
                </a:lnTo>
                <a:lnTo>
                  <a:pt x="24565" y="79300"/>
                </a:lnTo>
                <a:lnTo>
                  <a:pt x="24626" y="79117"/>
                </a:lnTo>
                <a:lnTo>
                  <a:pt x="24626" y="78934"/>
                </a:lnTo>
                <a:lnTo>
                  <a:pt x="24565" y="78812"/>
                </a:lnTo>
                <a:lnTo>
                  <a:pt x="24382" y="78629"/>
                </a:lnTo>
                <a:lnTo>
                  <a:pt x="23895" y="78203"/>
                </a:lnTo>
                <a:lnTo>
                  <a:pt x="23590" y="77898"/>
                </a:lnTo>
                <a:lnTo>
                  <a:pt x="23285" y="77471"/>
                </a:lnTo>
                <a:lnTo>
                  <a:pt x="22859" y="76679"/>
                </a:lnTo>
                <a:lnTo>
                  <a:pt x="22493" y="76008"/>
                </a:lnTo>
                <a:lnTo>
                  <a:pt x="22432" y="75643"/>
                </a:lnTo>
                <a:lnTo>
                  <a:pt x="22432" y="75277"/>
                </a:lnTo>
                <a:lnTo>
                  <a:pt x="22554" y="74667"/>
                </a:lnTo>
                <a:lnTo>
                  <a:pt x="22676" y="74058"/>
                </a:lnTo>
                <a:lnTo>
                  <a:pt x="23468" y="71559"/>
                </a:lnTo>
                <a:lnTo>
                  <a:pt x="24565" y="67902"/>
                </a:lnTo>
                <a:lnTo>
                  <a:pt x="25114" y="65951"/>
                </a:lnTo>
                <a:lnTo>
                  <a:pt x="25358" y="64976"/>
                </a:lnTo>
                <a:lnTo>
                  <a:pt x="25480" y="63940"/>
                </a:lnTo>
                <a:lnTo>
                  <a:pt x="25540" y="62964"/>
                </a:lnTo>
                <a:lnTo>
                  <a:pt x="25540" y="61928"/>
                </a:lnTo>
                <a:lnTo>
                  <a:pt x="25358" y="60953"/>
                </a:lnTo>
                <a:lnTo>
                  <a:pt x="25175" y="59978"/>
                </a:lnTo>
                <a:lnTo>
                  <a:pt x="24870" y="58393"/>
                </a:lnTo>
                <a:lnTo>
                  <a:pt x="24748" y="57662"/>
                </a:lnTo>
                <a:lnTo>
                  <a:pt x="24687" y="56869"/>
                </a:lnTo>
                <a:lnTo>
                  <a:pt x="24748" y="56016"/>
                </a:lnTo>
                <a:lnTo>
                  <a:pt x="24931" y="55162"/>
                </a:lnTo>
                <a:lnTo>
                  <a:pt x="25358" y="53456"/>
                </a:lnTo>
                <a:lnTo>
                  <a:pt x="25845" y="51505"/>
                </a:lnTo>
                <a:lnTo>
                  <a:pt x="26211" y="49555"/>
                </a:lnTo>
                <a:lnTo>
                  <a:pt x="26516" y="47543"/>
                </a:lnTo>
                <a:lnTo>
                  <a:pt x="26699" y="45532"/>
                </a:lnTo>
                <a:lnTo>
                  <a:pt x="26881" y="43459"/>
                </a:lnTo>
                <a:lnTo>
                  <a:pt x="26942" y="41387"/>
                </a:lnTo>
                <a:lnTo>
                  <a:pt x="26942" y="39376"/>
                </a:lnTo>
                <a:lnTo>
                  <a:pt x="26881" y="38339"/>
                </a:lnTo>
                <a:lnTo>
                  <a:pt x="26760" y="37364"/>
                </a:lnTo>
                <a:lnTo>
                  <a:pt x="26455" y="35414"/>
                </a:lnTo>
                <a:lnTo>
                  <a:pt x="26211" y="34377"/>
                </a:lnTo>
                <a:lnTo>
                  <a:pt x="26150" y="33890"/>
                </a:lnTo>
                <a:lnTo>
                  <a:pt x="26089" y="33646"/>
                </a:lnTo>
                <a:lnTo>
                  <a:pt x="26150" y="33402"/>
                </a:lnTo>
                <a:lnTo>
                  <a:pt x="26150" y="32976"/>
                </a:lnTo>
                <a:lnTo>
                  <a:pt x="26150" y="32610"/>
                </a:lnTo>
                <a:lnTo>
                  <a:pt x="26150" y="31817"/>
                </a:lnTo>
                <a:lnTo>
                  <a:pt x="26150" y="28770"/>
                </a:lnTo>
                <a:lnTo>
                  <a:pt x="26150" y="28282"/>
                </a:lnTo>
                <a:lnTo>
                  <a:pt x="26272" y="27856"/>
                </a:lnTo>
                <a:lnTo>
                  <a:pt x="26820" y="26027"/>
                </a:lnTo>
                <a:lnTo>
                  <a:pt x="26942" y="25661"/>
                </a:lnTo>
                <a:lnTo>
                  <a:pt x="27369" y="26758"/>
                </a:lnTo>
                <a:lnTo>
                  <a:pt x="27735" y="27856"/>
                </a:lnTo>
                <a:lnTo>
                  <a:pt x="27918" y="28526"/>
                </a:lnTo>
                <a:lnTo>
                  <a:pt x="28040" y="29196"/>
                </a:lnTo>
                <a:lnTo>
                  <a:pt x="28344" y="30598"/>
                </a:lnTo>
                <a:lnTo>
                  <a:pt x="28588" y="31269"/>
                </a:lnTo>
                <a:lnTo>
                  <a:pt x="28771" y="32000"/>
                </a:lnTo>
                <a:lnTo>
                  <a:pt x="29320" y="33341"/>
                </a:lnTo>
                <a:lnTo>
                  <a:pt x="29990" y="34682"/>
                </a:lnTo>
                <a:lnTo>
                  <a:pt x="30661" y="36023"/>
                </a:lnTo>
                <a:lnTo>
                  <a:pt x="31270" y="37242"/>
                </a:lnTo>
                <a:lnTo>
                  <a:pt x="31880" y="38522"/>
                </a:lnTo>
                <a:lnTo>
                  <a:pt x="32123" y="39010"/>
                </a:lnTo>
                <a:lnTo>
                  <a:pt x="32306" y="39498"/>
                </a:lnTo>
                <a:lnTo>
                  <a:pt x="32245" y="39680"/>
                </a:lnTo>
                <a:lnTo>
                  <a:pt x="32245" y="39924"/>
                </a:lnTo>
                <a:lnTo>
                  <a:pt x="32184" y="40168"/>
                </a:lnTo>
                <a:lnTo>
                  <a:pt x="32245" y="40473"/>
                </a:lnTo>
                <a:lnTo>
                  <a:pt x="32306" y="40899"/>
                </a:lnTo>
                <a:lnTo>
                  <a:pt x="32489" y="41387"/>
                </a:lnTo>
                <a:lnTo>
                  <a:pt x="32794" y="42240"/>
                </a:lnTo>
                <a:lnTo>
                  <a:pt x="32855" y="42606"/>
                </a:lnTo>
                <a:lnTo>
                  <a:pt x="32916" y="42972"/>
                </a:lnTo>
                <a:lnTo>
                  <a:pt x="32977" y="44069"/>
                </a:lnTo>
                <a:lnTo>
                  <a:pt x="33038" y="44496"/>
                </a:lnTo>
                <a:lnTo>
                  <a:pt x="33099" y="44922"/>
                </a:lnTo>
                <a:lnTo>
                  <a:pt x="33282" y="45166"/>
                </a:lnTo>
                <a:lnTo>
                  <a:pt x="33464" y="45288"/>
                </a:lnTo>
                <a:lnTo>
                  <a:pt x="33647" y="45288"/>
                </a:lnTo>
                <a:lnTo>
                  <a:pt x="33708" y="45166"/>
                </a:lnTo>
                <a:lnTo>
                  <a:pt x="33830" y="45044"/>
                </a:lnTo>
                <a:lnTo>
                  <a:pt x="33891" y="44800"/>
                </a:lnTo>
                <a:lnTo>
                  <a:pt x="33891" y="44557"/>
                </a:lnTo>
                <a:lnTo>
                  <a:pt x="33891" y="44008"/>
                </a:lnTo>
                <a:lnTo>
                  <a:pt x="33830" y="43520"/>
                </a:lnTo>
                <a:lnTo>
                  <a:pt x="33830" y="43277"/>
                </a:lnTo>
                <a:lnTo>
                  <a:pt x="33830" y="43216"/>
                </a:lnTo>
                <a:lnTo>
                  <a:pt x="33830" y="43094"/>
                </a:lnTo>
                <a:lnTo>
                  <a:pt x="33952" y="43216"/>
                </a:lnTo>
                <a:lnTo>
                  <a:pt x="33952" y="43338"/>
                </a:lnTo>
                <a:lnTo>
                  <a:pt x="34013" y="43642"/>
                </a:lnTo>
                <a:lnTo>
                  <a:pt x="34135" y="44496"/>
                </a:lnTo>
                <a:lnTo>
                  <a:pt x="34135" y="45105"/>
                </a:lnTo>
                <a:lnTo>
                  <a:pt x="34196" y="45349"/>
                </a:lnTo>
                <a:lnTo>
                  <a:pt x="34318" y="45654"/>
                </a:lnTo>
                <a:lnTo>
                  <a:pt x="34379" y="45776"/>
                </a:lnTo>
                <a:lnTo>
                  <a:pt x="34562" y="45837"/>
                </a:lnTo>
                <a:lnTo>
                  <a:pt x="34683" y="45837"/>
                </a:lnTo>
                <a:lnTo>
                  <a:pt x="34866" y="45776"/>
                </a:lnTo>
                <a:lnTo>
                  <a:pt x="34988" y="45593"/>
                </a:lnTo>
                <a:lnTo>
                  <a:pt x="35049" y="45410"/>
                </a:lnTo>
                <a:lnTo>
                  <a:pt x="35049" y="44922"/>
                </a:lnTo>
                <a:lnTo>
                  <a:pt x="34988" y="44130"/>
                </a:lnTo>
                <a:lnTo>
                  <a:pt x="34988" y="43703"/>
                </a:lnTo>
                <a:lnTo>
                  <a:pt x="34988" y="43277"/>
                </a:lnTo>
                <a:lnTo>
                  <a:pt x="35293" y="44252"/>
                </a:lnTo>
                <a:lnTo>
                  <a:pt x="35659" y="45166"/>
                </a:lnTo>
                <a:lnTo>
                  <a:pt x="35842" y="45593"/>
                </a:lnTo>
                <a:lnTo>
                  <a:pt x="36024" y="45776"/>
                </a:lnTo>
                <a:lnTo>
                  <a:pt x="36207" y="45898"/>
                </a:lnTo>
                <a:lnTo>
                  <a:pt x="36390" y="45959"/>
                </a:lnTo>
                <a:lnTo>
                  <a:pt x="36512" y="45898"/>
                </a:lnTo>
                <a:lnTo>
                  <a:pt x="36695" y="45776"/>
                </a:lnTo>
                <a:lnTo>
                  <a:pt x="36756" y="45593"/>
                </a:lnTo>
                <a:lnTo>
                  <a:pt x="36756" y="45227"/>
                </a:lnTo>
                <a:lnTo>
                  <a:pt x="36634" y="44861"/>
                </a:lnTo>
                <a:lnTo>
                  <a:pt x="36390" y="44191"/>
                </a:lnTo>
                <a:lnTo>
                  <a:pt x="36085" y="43459"/>
                </a:lnTo>
                <a:lnTo>
                  <a:pt x="36024" y="43094"/>
                </a:lnTo>
                <a:lnTo>
                  <a:pt x="35964" y="42789"/>
                </a:lnTo>
                <a:lnTo>
                  <a:pt x="35964" y="42789"/>
                </a:lnTo>
                <a:lnTo>
                  <a:pt x="36207" y="43033"/>
                </a:lnTo>
                <a:lnTo>
                  <a:pt x="36451" y="43338"/>
                </a:lnTo>
                <a:lnTo>
                  <a:pt x="36817" y="43947"/>
                </a:lnTo>
                <a:lnTo>
                  <a:pt x="37061" y="44252"/>
                </a:lnTo>
                <a:lnTo>
                  <a:pt x="37304" y="44557"/>
                </a:lnTo>
                <a:lnTo>
                  <a:pt x="37487" y="44739"/>
                </a:lnTo>
                <a:lnTo>
                  <a:pt x="37670" y="44800"/>
                </a:lnTo>
                <a:lnTo>
                  <a:pt x="37792" y="44800"/>
                </a:lnTo>
                <a:lnTo>
                  <a:pt x="37975" y="44739"/>
                </a:lnTo>
                <a:lnTo>
                  <a:pt x="38097" y="44618"/>
                </a:lnTo>
                <a:lnTo>
                  <a:pt x="38158" y="44496"/>
                </a:lnTo>
                <a:lnTo>
                  <a:pt x="38158" y="44313"/>
                </a:lnTo>
                <a:lnTo>
                  <a:pt x="38097" y="44130"/>
                </a:lnTo>
                <a:lnTo>
                  <a:pt x="37975" y="43825"/>
                </a:lnTo>
                <a:lnTo>
                  <a:pt x="37792" y="43581"/>
                </a:lnTo>
                <a:lnTo>
                  <a:pt x="37122" y="42423"/>
                </a:lnTo>
                <a:lnTo>
                  <a:pt x="36817" y="41814"/>
                </a:lnTo>
                <a:lnTo>
                  <a:pt x="36695" y="41509"/>
                </a:lnTo>
                <a:lnTo>
                  <a:pt x="36573" y="41204"/>
                </a:lnTo>
                <a:lnTo>
                  <a:pt x="36573" y="41204"/>
                </a:lnTo>
                <a:lnTo>
                  <a:pt x="36817" y="41326"/>
                </a:lnTo>
                <a:lnTo>
                  <a:pt x="37000" y="41509"/>
                </a:lnTo>
                <a:lnTo>
                  <a:pt x="37183" y="41692"/>
                </a:lnTo>
                <a:lnTo>
                  <a:pt x="37365" y="41875"/>
                </a:lnTo>
                <a:lnTo>
                  <a:pt x="37792" y="42119"/>
                </a:lnTo>
                <a:lnTo>
                  <a:pt x="38219" y="42179"/>
                </a:lnTo>
                <a:lnTo>
                  <a:pt x="38524" y="42240"/>
                </a:lnTo>
                <a:lnTo>
                  <a:pt x="38706" y="42179"/>
                </a:lnTo>
                <a:lnTo>
                  <a:pt x="38889" y="42119"/>
                </a:lnTo>
                <a:lnTo>
                  <a:pt x="38950" y="41997"/>
                </a:lnTo>
                <a:lnTo>
                  <a:pt x="39011" y="41936"/>
                </a:lnTo>
                <a:lnTo>
                  <a:pt x="38950" y="41753"/>
                </a:lnTo>
                <a:lnTo>
                  <a:pt x="38889" y="41570"/>
                </a:lnTo>
                <a:lnTo>
                  <a:pt x="38706" y="41387"/>
                </a:lnTo>
                <a:lnTo>
                  <a:pt x="38402" y="41204"/>
                </a:lnTo>
                <a:lnTo>
                  <a:pt x="38097" y="40960"/>
                </a:lnTo>
                <a:lnTo>
                  <a:pt x="37609" y="40412"/>
                </a:lnTo>
                <a:lnTo>
                  <a:pt x="37122" y="39802"/>
                </a:lnTo>
                <a:lnTo>
                  <a:pt x="36695" y="39254"/>
                </a:lnTo>
                <a:lnTo>
                  <a:pt x="36451" y="39010"/>
                </a:lnTo>
                <a:lnTo>
                  <a:pt x="36146" y="38766"/>
                </a:lnTo>
                <a:lnTo>
                  <a:pt x="35903" y="38583"/>
                </a:lnTo>
                <a:lnTo>
                  <a:pt x="35537" y="38461"/>
                </a:lnTo>
                <a:lnTo>
                  <a:pt x="35110" y="38461"/>
                </a:lnTo>
                <a:lnTo>
                  <a:pt x="34988" y="38400"/>
                </a:lnTo>
                <a:lnTo>
                  <a:pt x="34866" y="38218"/>
                </a:lnTo>
                <a:lnTo>
                  <a:pt x="34805" y="38096"/>
                </a:lnTo>
                <a:lnTo>
                  <a:pt x="34683" y="37669"/>
                </a:lnTo>
                <a:lnTo>
                  <a:pt x="34440" y="36938"/>
                </a:lnTo>
                <a:lnTo>
                  <a:pt x="34196" y="36145"/>
                </a:lnTo>
                <a:lnTo>
                  <a:pt x="34074" y="35414"/>
                </a:lnTo>
                <a:lnTo>
                  <a:pt x="33952" y="34621"/>
                </a:lnTo>
                <a:lnTo>
                  <a:pt x="33891" y="33646"/>
                </a:lnTo>
                <a:lnTo>
                  <a:pt x="33708" y="32732"/>
                </a:lnTo>
                <a:lnTo>
                  <a:pt x="33586" y="31939"/>
                </a:lnTo>
                <a:lnTo>
                  <a:pt x="33343" y="31147"/>
                </a:lnTo>
                <a:lnTo>
                  <a:pt x="33099" y="30355"/>
                </a:lnTo>
                <a:lnTo>
                  <a:pt x="32794" y="29562"/>
                </a:lnTo>
                <a:lnTo>
                  <a:pt x="32550" y="28953"/>
                </a:lnTo>
                <a:lnTo>
                  <a:pt x="32428" y="28648"/>
                </a:lnTo>
                <a:lnTo>
                  <a:pt x="32245" y="28343"/>
                </a:lnTo>
                <a:lnTo>
                  <a:pt x="32002" y="27916"/>
                </a:lnTo>
                <a:lnTo>
                  <a:pt x="31880" y="27734"/>
                </a:lnTo>
                <a:lnTo>
                  <a:pt x="31819" y="27490"/>
                </a:lnTo>
                <a:lnTo>
                  <a:pt x="31697" y="27124"/>
                </a:lnTo>
                <a:lnTo>
                  <a:pt x="31697" y="26697"/>
                </a:lnTo>
                <a:lnTo>
                  <a:pt x="31697" y="25905"/>
                </a:lnTo>
                <a:lnTo>
                  <a:pt x="31514" y="24320"/>
                </a:lnTo>
                <a:lnTo>
                  <a:pt x="31270" y="22735"/>
                </a:lnTo>
                <a:lnTo>
                  <a:pt x="30965" y="21212"/>
                </a:lnTo>
                <a:lnTo>
                  <a:pt x="30965" y="20846"/>
                </a:lnTo>
                <a:lnTo>
                  <a:pt x="30965"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9" y="14812"/>
                </a:lnTo>
                <a:lnTo>
                  <a:pt x="28954" y="14629"/>
                </a:lnTo>
                <a:lnTo>
                  <a:pt x="28649" y="14446"/>
                </a:lnTo>
                <a:lnTo>
                  <a:pt x="27979" y="14141"/>
                </a:lnTo>
                <a:lnTo>
                  <a:pt x="27247" y="13958"/>
                </a:lnTo>
                <a:lnTo>
                  <a:pt x="26455" y="13836"/>
                </a:lnTo>
                <a:lnTo>
                  <a:pt x="25662" y="13775"/>
                </a:lnTo>
                <a:lnTo>
                  <a:pt x="24687"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32" y="9631"/>
                </a:lnTo>
                <a:lnTo>
                  <a:pt x="22554" y="9448"/>
                </a:lnTo>
                <a:lnTo>
                  <a:pt x="22676" y="9204"/>
                </a:lnTo>
                <a:lnTo>
                  <a:pt x="22859" y="8777"/>
                </a:lnTo>
                <a:lnTo>
                  <a:pt x="23224" y="7497"/>
                </a:lnTo>
                <a:lnTo>
                  <a:pt x="23407" y="6766"/>
                </a:lnTo>
                <a:lnTo>
                  <a:pt x="23529" y="6034"/>
                </a:lnTo>
                <a:lnTo>
                  <a:pt x="23651" y="5303"/>
                </a:lnTo>
                <a:lnTo>
                  <a:pt x="23651" y="4511"/>
                </a:lnTo>
                <a:lnTo>
                  <a:pt x="23590" y="3779"/>
                </a:lnTo>
                <a:lnTo>
                  <a:pt x="23468" y="3048"/>
                </a:lnTo>
                <a:lnTo>
                  <a:pt x="23224" y="2316"/>
                </a:lnTo>
                <a:lnTo>
                  <a:pt x="22919" y="1646"/>
                </a:lnTo>
                <a:lnTo>
                  <a:pt x="22493" y="1158"/>
                </a:lnTo>
                <a:lnTo>
                  <a:pt x="22005" y="731"/>
                </a:lnTo>
                <a:lnTo>
                  <a:pt x="21396" y="366"/>
                </a:lnTo>
                <a:lnTo>
                  <a:pt x="20786" y="122"/>
                </a:lnTo>
                <a:lnTo>
                  <a:pt x="19994" y="61"/>
                </a:lnTo>
                <a:lnTo>
                  <a:pt x="19445" y="0"/>
                </a:lnTo>
                <a:close/>
              </a:path>
            </a:pathLst>
          </a:custGeom>
          <a:solidFill>
            <a:srgbClr val="415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Picture 2">
            <a:extLst>
              <a:ext uri="{FF2B5EF4-FFF2-40B4-BE49-F238E27FC236}">
                <a16:creationId xmlns:a16="http://schemas.microsoft.com/office/drawing/2014/main" id="{56BB09C5-47B6-4B05-B7F2-4C176B938EBA}"/>
              </a:ext>
            </a:extLst>
          </p:cNvPr>
          <p:cNvPicPr>
            <a:picLocks noChangeAspect="1"/>
          </p:cNvPicPr>
          <p:nvPr/>
        </p:nvPicPr>
        <p:blipFill>
          <a:blip r:embed="rId3"/>
          <a:stretch>
            <a:fillRect/>
          </a:stretch>
        </p:blipFill>
        <p:spPr>
          <a:xfrm>
            <a:off x="0" y="47833"/>
            <a:ext cx="669701" cy="1031999"/>
          </a:xfrm>
          <a:prstGeom prst="rect">
            <a:avLst/>
          </a:prstGeom>
        </p:spPr>
      </p:pic>
      <p:sp>
        <p:nvSpPr>
          <p:cNvPr id="15" name="TextBox 14">
            <a:extLst>
              <a:ext uri="{FF2B5EF4-FFF2-40B4-BE49-F238E27FC236}">
                <a16:creationId xmlns:a16="http://schemas.microsoft.com/office/drawing/2014/main" id="{FB39433F-04F6-4454-9972-D98E16280C3D}"/>
              </a:ext>
            </a:extLst>
          </p:cNvPr>
          <p:cNvSpPr txBox="1"/>
          <p:nvPr/>
        </p:nvSpPr>
        <p:spPr>
          <a:xfrm>
            <a:off x="-68517" y="1142226"/>
            <a:ext cx="902811" cy="200055"/>
          </a:xfrm>
          <a:prstGeom prst="rect">
            <a:avLst/>
          </a:prstGeom>
          <a:noFill/>
        </p:spPr>
        <p:txBody>
          <a:bodyPr wrap="none" rtlCol="0">
            <a:spAutoFit/>
          </a:bodyPr>
          <a:lstStyle/>
          <a:p>
            <a:r>
              <a:rPr lang="en-US" sz="700" dirty="0"/>
              <a:t>Dr. </a:t>
            </a:r>
            <a:r>
              <a:rPr lang="en-US" sz="700" dirty="0" err="1"/>
              <a:t>Schellhammer</a:t>
            </a:r>
            <a:endParaRPr lang="en-US" sz="700" dirty="0"/>
          </a:p>
        </p:txBody>
      </p:sp>
    </p:spTree>
    <p:extLst>
      <p:ext uri="{BB962C8B-B14F-4D97-AF65-F5344CB8AC3E}">
        <p14:creationId xmlns:p14="http://schemas.microsoft.com/office/powerpoint/2010/main" val="17745222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3" name="Google Shape;363;p35"/>
          <p:cNvSpPr txBox="1">
            <a:spLocks noGrp="1"/>
          </p:cNvSpPr>
          <p:nvPr>
            <p:ph type="title"/>
          </p:nvPr>
        </p:nvSpPr>
        <p:spPr>
          <a:xfrm>
            <a:off x="5183999" y="876300"/>
            <a:ext cx="3636616" cy="114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a:latin typeface="Arial" panose="020B0604020202020204" pitchFamily="34" charset="0"/>
                <a:cs typeface="Arial" panose="020B0604020202020204" pitchFamily="34" charset="0"/>
              </a:rPr>
              <a:t>THANKS!</a:t>
            </a:r>
            <a:endParaRPr sz="6000" dirty="0">
              <a:latin typeface="Arial" panose="020B0604020202020204" pitchFamily="34" charset="0"/>
              <a:cs typeface="Arial" panose="020B0604020202020204" pitchFamily="34" charset="0"/>
            </a:endParaRPr>
          </a:p>
        </p:txBody>
      </p:sp>
      <p:sp>
        <p:nvSpPr>
          <p:cNvPr id="364" name="Google Shape;364;p35"/>
          <p:cNvSpPr txBox="1">
            <a:spLocks noGrp="1"/>
          </p:cNvSpPr>
          <p:nvPr>
            <p:ph type="body" idx="1"/>
          </p:nvPr>
        </p:nvSpPr>
        <p:spPr>
          <a:xfrm>
            <a:off x="5184000" y="2090476"/>
            <a:ext cx="3378900" cy="2530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000" b="1" dirty="0"/>
              <a:t>Any questions?</a:t>
            </a:r>
            <a:endParaRPr sz="3000" b="1" dirty="0"/>
          </a:p>
        </p:txBody>
      </p:sp>
      <p:pic>
        <p:nvPicPr>
          <p:cNvPr id="365" name="Google Shape;365;p35" descr="DeathtoStock_Wired3.jpg"/>
          <p:cNvPicPr preferRelativeResize="0"/>
          <p:nvPr/>
        </p:nvPicPr>
        <p:blipFill>
          <a:blip r:embed="rId3">
            <a:alphaModFix/>
          </a:blip>
          <a:stretch>
            <a:fillRect/>
          </a:stretch>
        </p:blipFill>
        <p:spPr>
          <a:xfrm>
            <a:off x="669525" y="1140000"/>
            <a:ext cx="4003500" cy="4003500"/>
          </a:xfrm>
          <a:prstGeom prst="rect">
            <a:avLst/>
          </a:prstGeom>
          <a:noFill/>
          <a:ln>
            <a:noFill/>
          </a:ln>
        </p:spPr>
      </p:pic>
      <p:pic>
        <p:nvPicPr>
          <p:cNvPr id="11" name="Picture 10">
            <a:extLst>
              <a:ext uri="{FF2B5EF4-FFF2-40B4-BE49-F238E27FC236}">
                <a16:creationId xmlns:a16="http://schemas.microsoft.com/office/drawing/2014/main" id="{208CD31F-35D9-4DCD-BE20-9F08FC76D32D}"/>
              </a:ext>
            </a:extLst>
          </p:cNvPr>
          <p:cNvPicPr>
            <a:picLocks noChangeAspect="1"/>
          </p:cNvPicPr>
          <p:nvPr/>
        </p:nvPicPr>
        <p:blipFill>
          <a:blip r:embed="rId4"/>
          <a:stretch>
            <a:fillRect/>
          </a:stretch>
        </p:blipFill>
        <p:spPr>
          <a:xfrm>
            <a:off x="0" y="103545"/>
            <a:ext cx="674635" cy="901007"/>
          </a:xfrm>
          <a:prstGeom prst="rect">
            <a:avLst/>
          </a:prstGeom>
        </p:spPr>
      </p:pic>
      <p:sp>
        <p:nvSpPr>
          <p:cNvPr id="12" name="TextBox 11">
            <a:extLst>
              <a:ext uri="{FF2B5EF4-FFF2-40B4-BE49-F238E27FC236}">
                <a16:creationId xmlns:a16="http://schemas.microsoft.com/office/drawing/2014/main" id="{B422C804-BF35-407F-A74A-8E3BDDB52007}"/>
              </a:ext>
            </a:extLst>
          </p:cNvPr>
          <p:cNvSpPr txBox="1"/>
          <p:nvPr/>
        </p:nvSpPr>
        <p:spPr>
          <a:xfrm>
            <a:off x="47394" y="1142226"/>
            <a:ext cx="583814" cy="307777"/>
          </a:xfrm>
          <a:prstGeom prst="rect">
            <a:avLst/>
          </a:prstGeom>
          <a:noFill/>
        </p:spPr>
        <p:txBody>
          <a:bodyPr wrap="none" rtlCol="0">
            <a:spAutoFit/>
          </a:bodyPr>
          <a:lstStyle/>
          <a:p>
            <a:r>
              <a:rPr lang="en-US" sz="700" dirty="0"/>
              <a:t>Dr. David </a:t>
            </a:r>
          </a:p>
          <a:p>
            <a:r>
              <a:rPr lang="en-US" sz="700" dirty="0"/>
              <a:t>McCloud</a:t>
            </a:r>
          </a:p>
        </p:txBody>
      </p:sp>
    </p:spTree>
    <p:extLst>
      <p:ext uri="{BB962C8B-B14F-4D97-AF65-F5344CB8AC3E}">
        <p14:creationId xmlns:p14="http://schemas.microsoft.com/office/powerpoint/2010/main" val="433170737"/>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1242391" y="1907659"/>
            <a:ext cx="5008200" cy="104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PRESENTATION OBJECTIVES</a:t>
            </a:r>
            <a:endParaRPr dirty="0">
              <a:latin typeface="Arial" panose="020B0604020202020204" pitchFamily="34" charset="0"/>
              <a:cs typeface="Arial" panose="020B0604020202020204" pitchFamily="34" charset="0"/>
            </a:endParaRPr>
          </a:p>
        </p:txBody>
      </p:sp>
      <p:sp>
        <p:nvSpPr>
          <p:cNvPr id="99" name="Google Shape;99;p15"/>
          <p:cNvSpPr txBox="1">
            <a:spLocks noGrp="1"/>
          </p:cNvSpPr>
          <p:nvPr>
            <p:ph type="subTitle" idx="1"/>
          </p:nvPr>
        </p:nvSpPr>
        <p:spPr>
          <a:xfrm>
            <a:off x="1321905" y="3953515"/>
            <a:ext cx="8458200" cy="68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1. </a:t>
            </a:r>
            <a:r>
              <a:rPr lang="en-US" dirty="0"/>
              <a:t>Understand the development of antiandrogens (AAs)</a:t>
            </a:r>
          </a:p>
          <a:p>
            <a:pPr marL="0" lvl="0" indent="0" algn="l" rtl="0">
              <a:spcBef>
                <a:spcPts val="0"/>
              </a:spcBef>
              <a:spcAft>
                <a:spcPts val="0"/>
              </a:spcAft>
              <a:buNone/>
            </a:pPr>
            <a:r>
              <a:rPr lang="en-US" dirty="0"/>
              <a:t>2. How AAs have played a role in prostate cancer over the past 35 years </a:t>
            </a:r>
            <a:endParaRPr lang="en" dirty="0"/>
          </a:p>
          <a:p>
            <a:pPr marL="0" lvl="0" indent="0" algn="l" rtl="0">
              <a:spcBef>
                <a:spcPts val="0"/>
              </a:spcBef>
              <a:spcAft>
                <a:spcPts val="0"/>
              </a:spcAft>
            </a:pPr>
            <a:r>
              <a:rPr lang="en-US" dirty="0"/>
              <a:t>3. How the androgen receptor influences drug development </a:t>
            </a:r>
          </a:p>
          <a:p>
            <a:pPr marL="0" lvl="0" indent="0" algn="l" rtl="0">
              <a:spcBef>
                <a:spcPts val="0"/>
              </a:spcBef>
              <a:spcAft>
                <a:spcPts val="0"/>
              </a:spcAft>
            </a:pPr>
            <a:r>
              <a:rPr lang="en-US" dirty="0"/>
              <a:t>4. How AAs continue to play a role in prostate cancer management</a:t>
            </a:r>
          </a:p>
          <a:p>
            <a:pPr marL="0" lvl="0" indent="0" algn="l" rtl="0">
              <a:spcBef>
                <a:spcPts val="0"/>
              </a:spcBef>
              <a:spcAft>
                <a:spcPts val="0"/>
              </a:spcAft>
            </a:pPr>
            <a:r>
              <a:rPr lang="en-US" dirty="0"/>
              <a:t>5. What are the future therapeutic options in prostate cancer </a:t>
            </a:r>
            <a:endParaRPr lang="en"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122352940"/>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429348" y="108676"/>
            <a:ext cx="6714652" cy="4828423"/>
          </a:xfrm>
          <a:prstGeom prst="rect">
            <a:avLst/>
          </a:prstGeom>
        </p:spPr>
      </p:pic>
      <p:sp>
        <p:nvSpPr>
          <p:cNvPr id="282" name="Google Shape;282;p28"/>
          <p:cNvSpPr txBox="1">
            <a:spLocks noGrp="1"/>
          </p:cNvSpPr>
          <p:nvPr>
            <p:ph type="title"/>
          </p:nvPr>
        </p:nvSpPr>
        <p:spPr>
          <a:xfrm>
            <a:off x="245327" y="2410087"/>
            <a:ext cx="22860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dirty="0">
                <a:latin typeface="Arial" panose="020B0604020202020204" pitchFamily="34" charset="0"/>
                <a:cs typeface="Arial" panose="020B0604020202020204" pitchFamily="34" charset="0"/>
              </a:rPr>
              <a:t>Significant Events and Studies that led to the Development Path of Antiandrogens (AA)</a:t>
            </a:r>
            <a:endParaRPr sz="2000" dirty="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00B6C1-36C0-4E7E-A69F-3410B6B57139}"/>
              </a:ext>
            </a:extLst>
          </p:cNvPr>
          <p:cNvSpPr txBox="1"/>
          <p:nvPr/>
        </p:nvSpPr>
        <p:spPr>
          <a:xfrm>
            <a:off x="-55638" y="1129347"/>
            <a:ext cx="1032655" cy="200055"/>
          </a:xfrm>
          <a:prstGeom prst="rect">
            <a:avLst/>
          </a:prstGeom>
          <a:noFill/>
        </p:spPr>
        <p:txBody>
          <a:bodyPr wrap="none" rtlCol="0">
            <a:spAutoFit/>
          </a:bodyPr>
          <a:lstStyle/>
          <a:p>
            <a:r>
              <a:rPr lang="en-US" sz="700" dirty="0"/>
              <a:t>Dr. E David Crawford</a:t>
            </a:r>
          </a:p>
        </p:txBody>
      </p:sp>
      <p:pic>
        <p:nvPicPr>
          <p:cNvPr id="6" name="Picture 5">
            <a:extLst>
              <a:ext uri="{FF2B5EF4-FFF2-40B4-BE49-F238E27FC236}">
                <a16:creationId xmlns:a16="http://schemas.microsoft.com/office/drawing/2014/main" id="{BC31A38A-BB86-42A6-A430-E426EF0D29D8}"/>
              </a:ext>
            </a:extLst>
          </p:cNvPr>
          <p:cNvPicPr>
            <a:picLocks noChangeAspect="1"/>
          </p:cNvPicPr>
          <p:nvPr/>
        </p:nvPicPr>
        <p:blipFill rotWithShape="1">
          <a:blip r:embed="rId4"/>
          <a:srcRect r="8026"/>
          <a:stretch/>
        </p:blipFill>
        <p:spPr>
          <a:xfrm>
            <a:off x="-16415" y="38637"/>
            <a:ext cx="688665" cy="1064952"/>
          </a:xfrm>
          <a:prstGeom prst="rect">
            <a:avLst/>
          </a:prstGeom>
        </p:spPr>
      </p:pic>
    </p:spTree>
    <p:extLst>
      <p:ext uri="{BB962C8B-B14F-4D97-AF65-F5344CB8AC3E}">
        <p14:creationId xmlns:p14="http://schemas.microsoft.com/office/powerpoint/2010/main" val="398257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5" name="Google Shape;165;p19"/>
          <p:cNvSpPr txBox="1">
            <a:spLocks noGrp="1"/>
          </p:cNvSpPr>
          <p:nvPr>
            <p:ph type="title"/>
          </p:nvPr>
        </p:nvSpPr>
        <p:spPr>
          <a:xfrm>
            <a:off x="844425" y="-146802"/>
            <a:ext cx="3552600" cy="114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latin typeface="Arial" panose="020B0604020202020204" pitchFamily="34" charset="0"/>
                <a:cs typeface="Arial" panose="020B0604020202020204" pitchFamily="34" charset="0"/>
              </a:rPr>
              <a:t>ANTIANDROGENS (AA): </a:t>
            </a:r>
            <a:endParaRPr dirty="0">
              <a:latin typeface="Arial" panose="020B0604020202020204" pitchFamily="34" charset="0"/>
              <a:cs typeface="Arial" panose="020B0604020202020204" pitchFamily="34" charset="0"/>
            </a:endParaRPr>
          </a:p>
        </p:txBody>
      </p:sp>
      <p:sp>
        <p:nvSpPr>
          <p:cNvPr id="164" name="Google Shape;164;p19"/>
          <p:cNvSpPr txBox="1">
            <a:spLocks noGrp="1"/>
          </p:cNvSpPr>
          <p:nvPr>
            <p:ph type="body" idx="1"/>
          </p:nvPr>
        </p:nvSpPr>
        <p:spPr>
          <a:xfrm>
            <a:off x="844424" y="976415"/>
            <a:ext cx="3434277" cy="3321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Steroidal</a:t>
            </a:r>
            <a:endParaRPr b="1" dirty="0"/>
          </a:p>
          <a:p>
            <a:pPr marL="342900" indent="-342900">
              <a:buFont typeface="Arial" panose="020B0604020202020204" pitchFamily="34" charset="0"/>
              <a:buChar char="•"/>
            </a:pPr>
            <a:r>
              <a:rPr lang="en-US" sz="1400" dirty="0"/>
              <a:t>Preceded nonsteroidal</a:t>
            </a:r>
          </a:p>
          <a:p>
            <a:pPr marL="342900" indent="-342900">
              <a:buFont typeface="Arial" panose="020B0604020202020204" pitchFamily="34" charset="0"/>
              <a:buChar char="•"/>
            </a:pPr>
            <a:r>
              <a:rPr lang="en-US" sz="1400" dirty="0"/>
              <a:t>Competitively blocked DHT and </a:t>
            </a:r>
            <a:r>
              <a:rPr lang="en-US" sz="1400" dirty="0">
                <a:solidFill>
                  <a:schemeClr val="bg2"/>
                </a:solidFill>
              </a:rPr>
              <a:t>testosterone(AA) but also </a:t>
            </a:r>
            <a:r>
              <a:rPr lang="en-US" sz="1400" dirty="0" err="1">
                <a:solidFill>
                  <a:schemeClr val="bg2"/>
                </a:solidFill>
              </a:rPr>
              <a:t>progestational</a:t>
            </a:r>
            <a:r>
              <a:rPr lang="en-US" sz="1400" dirty="0">
                <a:solidFill>
                  <a:schemeClr val="bg2"/>
                </a:solidFill>
              </a:rPr>
              <a:t> effects (estrogen-like)</a:t>
            </a:r>
          </a:p>
          <a:p>
            <a:pPr marL="342900" indent="-342900">
              <a:buFont typeface="Arial" panose="020B0604020202020204" pitchFamily="34" charset="0"/>
              <a:buChar char="•"/>
            </a:pPr>
            <a:r>
              <a:rPr lang="en-US" sz="1400" dirty="0"/>
              <a:t>Early steroidal AA</a:t>
            </a:r>
          </a:p>
          <a:p>
            <a:pPr marL="800100" lvl="1" indent="-342900">
              <a:buFont typeface="Arial" panose="020B0604020202020204" pitchFamily="34" charset="0"/>
              <a:buChar char="•"/>
            </a:pPr>
            <a:r>
              <a:rPr lang="en-US" sz="1400" dirty="0"/>
              <a:t>Cyproterone Acetate </a:t>
            </a:r>
          </a:p>
          <a:p>
            <a:pPr marL="800100" lvl="1" indent="-342900">
              <a:buFont typeface="Arial" panose="020B0604020202020204" pitchFamily="34" charset="0"/>
              <a:buChar char="•"/>
            </a:pPr>
            <a:r>
              <a:rPr lang="en-US" sz="1400" dirty="0"/>
              <a:t>Medroxyprogesterone acetate</a:t>
            </a:r>
          </a:p>
          <a:p>
            <a:pPr marL="342900" indent="-342900">
              <a:buFont typeface="Arial" panose="020B0604020202020204" pitchFamily="34" charset="0"/>
              <a:buChar char="•"/>
            </a:pPr>
            <a:r>
              <a:rPr lang="en-US" sz="1400" dirty="0"/>
              <a:t>Undesirable side effects </a:t>
            </a:r>
            <a:r>
              <a:rPr lang="en-US" sz="1400" dirty="0">
                <a:solidFill>
                  <a:schemeClr val="bg2"/>
                </a:solidFill>
              </a:rPr>
              <a:t>(estrogen component)</a:t>
            </a:r>
          </a:p>
          <a:p>
            <a:pPr marL="342900" indent="-342900">
              <a:buFont typeface="Arial" panose="020B0604020202020204" pitchFamily="34" charset="0"/>
              <a:buChar char="•"/>
            </a:pPr>
            <a:r>
              <a:rPr lang="en-US" sz="1400" dirty="0"/>
              <a:t>Seldom used to treat PC</a:t>
            </a:r>
          </a:p>
        </p:txBody>
      </p:sp>
      <p:sp>
        <p:nvSpPr>
          <p:cNvPr id="166" name="Google Shape;166;p19"/>
          <p:cNvSpPr txBox="1">
            <a:spLocks noGrp="1"/>
          </p:cNvSpPr>
          <p:nvPr>
            <p:ph type="body" idx="2"/>
          </p:nvPr>
        </p:nvSpPr>
        <p:spPr>
          <a:xfrm>
            <a:off x="4278701" y="976422"/>
            <a:ext cx="3036499" cy="3707089"/>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US" b="1" dirty="0"/>
              <a:t>Nonsteroidal</a:t>
            </a:r>
            <a:endParaRPr b="1" dirty="0"/>
          </a:p>
          <a:p>
            <a:pPr marL="342900" lvl="0" indent="-342900" algn="l" rtl="0">
              <a:spcBef>
                <a:spcPts val="600"/>
              </a:spcBef>
              <a:spcAft>
                <a:spcPts val="0"/>
              </a:spcAft>
              <a:buFont typeface="Arial" panose="020B0604020202020204" pitchFamily="34" charset="0"/>
              <a:buChar char="•"/>
            </a:pPr>
            <a:r>
              <a:rPr lang="en-US" sz="1400" dirty="0"/>
              <a:t>Developed in late 1960s/early 1970s</a:t>
            </a:r>
          </a:p>
          <a:p>
            <a:pPr marL="342900" lvl="0" indent="-342900" algn="l" rtl="0">
              <a:spcBef>
                <a:spcPts val="600"/>
              </a:spcBef>
              <a:spcAft>
                <a:spcPts val="0"/>
              </a:spcAft>
              <a:buFont typeface="Arial" panose="020B0604020202020204" pitchFamily="34" charset="0"/>
              <a:buChar char="•"/>
            </a:pPr>
            <a:r>
              <a:rPr lang="en-US" sz="1400" dirty="0"/>
              <a:t>Targeted only the androgen receptor (AR)</a:t>
            </a:r>
            <a:r>
              <a:rPr lang="en-US" sz="1400" baseline="30000" dirty="0"/>
              <a:t>1,2</a:t>
            </a:r>
          </a:p>
          <a:p>
            <a:pPr marL="342900" indent="-342900">
              <a:buFont typeface="Arial" panose="020B0604020202020204" pitchFamily="34" charset="0"/>
              <a:buChar char="•"/>
            </a:pPr>
            <a:r>
              <a:rPr lang="en-US" sz="1400" dirty="0"/>
              <a:t>Lacked </a:t>
            </a:r>
            <a:r>
              <a:rPr lang="en-US" sz="1400" dirty="0" err="1"/>
              <a:t>progestational</a:t>
            </a:r>
            <a:r>
              <a:rPr lang="en-US" sz="1400" dirty="0"/>
              <a:t> effects of CPA </a:t>
            </a:r>
            <a:r>
              <a:rPr lang="en-US" sz="1400" dirty="0">
                <a:solidFill>
                  <a:schemeClr val="bg2"/>
                </a:solidFill>
              </a:rPr>
              <a:t>and MP</a:t>
            </a:r>
            <a:r>
              <a:rPr lang="en-US" sz="1400" baseline="30000" dirty="0"/>
              <a:t>1,2</a:t>
            </a:r>
            <a:endParaRPr lang="en-US" sz="1400" dirty="0">
              <a:solidFill>
                <a:schemeClr val="bg2"/>
              </a:solidFill>
            </a:endParaRPr>
          </a:p>
          <a:p>
            <a:pPr marL="342900" lvl="0" indent="-342900" algn="l" rtl="0">
              <a:spcBef>
                <a:spcPts val="600"/>
              </a:spcBef>
              <a:spcAft>
                <a:spcPts val="0"/>
              </a:spcAft>
              <a:buFont typeface="Arial" panose="020B0604020202020204" pitchFamily="34" charset="0"/>
              <a:buChar char="•"/>
            </a:pPr>
            <a:r>
              <a:rPr lang="en-US" sz="1400" dirty="0"/>
              <a:t>Safer than steroidal</a:t>
            </a:r>
          </a:p>
        </p:txBody>
      </p:sp>
      <p:grpSp>
        <p:nvGrpSpPr>
          <p:cNvPr id="172" name="Google Shape;172;p19"/>
          <p:cNvGrpSpPr/>
          <p:nvPr/>
        </p:nvGrpSpPr>
        <p:grpSpPr>
          <a:xfrm>
            <a:off x="7854139" y="1422925"/>
            <a:ext cx="433800" cy="433800"/>
            <a:chOff x="5382800" y="412975"/>
            <a:chExt cx="433800" cy="433800"/>
          </a:xfrm>
        </p:grpSpPr>
        <p:sp>
          <p:nvSpPr>
            <p:cNvPr id="173" name="Google Shape;173;p19"/>
            <p:cNvSpPr/>
            <p:nvPr/>
          </p:nvSpPr>
          <p:spPr>
            <a:xfrm>
              <a:off x="5382800" y="412975"/>
              <a:ext cx="433800" cy="4338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9"/>
            <p:cNvSpPr/>
            <p:nvPr/>
          </p:nvSpPr>
          <p:spPr>
            <a:xfrm>
              <a:off x="5495482" y="525658"/>
              <a:ext cx="208200" cy="208200"/>
            </a:xfrm>
            <a:prstGeom prst="ellipse">
              <a:avLst/>
            </a:prstGeom>
            <a:solidFill>
              <a:srgbClr val="F24745">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9"/>
            <p:cNvSpPr/>
            <p:nvPr/>
          </p:nvSpPr>
          <p:spPr>
            <a:xfrm>
              <a:off x="5544573" y="574748"/>
              <a:ext cx="110100" cy="110100"/>
            </a:xfrm>
            <a:prstGeom prst="ellipse">
              <a:avLst/>
            </a:prstGeom>
            <a:solidFill>
              <a:srgbClr val="F247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389;p38">
            <a:extLst>
              <a:ext uri="{FF2B5EF4-FFF2-40B4-BE49-F238E27FC236}">
                <a16:creationId xmlns:a16="http://schemas.microsoft.com/office/drawing/2014/main" id="{304E62C3-6E04-41F5-B129-F2700B32AD53}"/>
              </a:ext>
            </a:extLst>
          </p:cNvPr>
          <p:cNvSpPr/>
          <p:nvPr/>
        </p:nvSpPr>
        <p:spPr>
          <a:xfrm>
            <a:off x="7315200" y="282755"/>
            <a:ext cx="1526857" cy="2967487"/>
          </a:xfrm>
          <a:custGeom>
            <a:avLst/>
            <a:gdLst/>
            <a:ahLst/>
            <a:cxnLst/>
            <a:rect l="l" t="t" r="r" b="b"/>
            <a:pathLst>
              <a:path w="39012" h="80215" extrusionOk="0">
                <a:moveTo>
                  <a:pt x="20116" y="366"/>
                </a:moveTo>
                <a:lnTo>
                  <a:pt x="20725" y="488"/>
                </a:lnTo>
                <a:lnTo>
                  <a:pt x="21274" y="731"/>
                </a:lnTo>
                <a:lnTo>
                  <a:pt x="21822" y="1036"/>
                </a:lnTo>
                <a:lnTo>
                  <a:pt x="22066" y="1219"/>
                </a:lnTo>
                <a:lnTo>
                  <a:pt x="22310" y="1524"/>
                </a:lnTo>
                <a:lnTo>
                  <a:pt x="22554" y="1768"/>
                </a:lnTo>
                <a:lnTo>
                  <a:pt x="22737" y="2072"/>
                </a:lnTo>
                <a:lnTo>
                  <a:pt x="22980" y="2743"/>
                </a:lnTo>
                <a:lnTo>
                  <a:pt x="23163" y="3413"/>
                </a:lnTo>
                <a:lnTo>
                  <a:pt x="23285" y="4206"/>
                </a:lnTo>
                <a:lnTo>
                  <a:pt x="23285" y="4998"/>
                </a:lnTo>
                <a:lnTo>
                  <a:pt x="23224" y="5791"/>
                </a:lnTo>
                <a:lnTo>
                  <a:pt x="23102" y="6583"/>
                </a:lnTo>
                <a:lnTo>
                  <a:pt x="22798" y="7924"/>
                </a:lnTo>
                <a:lnTo>
                  <a:pt x="22615" y="8533"/>
                </a:lnTo>
                <a:lnTo>
                  <a:pt x="22371" y="9204"/>
                </a:lnTo>
                <a:lnTo>
                  <a:pt x="22310" y="9326"/>
                </a:lnTo>
                <a:lnTo>
                  <a:pt x="22188" y="9509"/>
                </a:lnTo>
                <a:lnTo>
                  <a:pt x="21883" y="9752"/>
                </a:lnTo>
                <a:lnTo>
                  <a:pt x="21152" y="10179"/>
                </a:lnTo>
                <a:lnTo>
                  <a:pt x="20420" y="10606"/>
                </a:lnTo>
                <a:lnTo>
                  <a:pt x="19994" y="10789"/>
                </a:lnTo>
                <a:lnTo>
                  <a:pt x="19567" y="10850"/>
                </a:lnTo>
                <a:lnTo>
                  <a:pt x="19140" y="10850"/>
                </a:lnTo>
                <a:lnTo>
                  <a:pt x="18714" y="10667"/>
                </a:lnTo>
                <a:lnTo>
                  <a:pt x="17982" y="10240"/>
                </a:lnTo>
                <a:lnTo>
                  <a:pt x="17251" y="9813"/>
                </a:lnTo>
                <a:lnTo>
                  <a:pt x="16885" y="9570"/>
                </a:lnTo>
                <a:lnTo>
                  <a:pt x="16763" y="9387"/>
                </a:lnTo>
                <a:lnTo>
                  <a:pt x="16641" y="9265"/>
                </a:lnTo>
                <a:lnTo>
                  <a:pt x="16458" y="8777"/>
                </a:lnTo>
                <a:lnTo>
                  <a:pt x="16336" y="8351"/>
                </a:lnTo>
                <a:lnTo>
                  <a:pt x="16093" y="7497"/>
                </a:lnTo>
                <a:lnTo>
                  <a:pt x="15910" y="6705"/>
                </a:lnTo>
                <a:lnTo>
                  <a:pt x="15788" y="5912"/>
                </a:lnTo>
                <a:lnTo>
                  <a:pt x="15727" y="5120"/>
                </a:lnTo>
                <a:lnTo>
                  <a:pt x="15727" y="4328"/>
                </a:lnTo>
                <a:lnTo>
                  <a:pt x="15788" y="3474"/>
                </a:lnTo>
                <a:lnTo>
                  <a:pt x="15971" y="2804"/>
                </a:lnTo>
                <a:lnTo>
                  <a:pt x="16215" y="2194"/>
                </a:lnTo>
                <a:lnTo>
                  <a:pt x="16580" y="1585"/>
                </a:lnTo>
                <a:lnTo>
                  <a:pt x="16824" y="1341"/>
                </a:lnTo>
                <a:lnTo>
                  <a:pt x="17068" y="1097"/>
                </a:lnTo>
                <a:lnTo>
                  <a:pt x="17617" y="731"/>
                </a:lnTo>
                <a:lnTo>
                  <a:pt x="18226" y="549"/>
                </a:lnTo>
                <a:lnTo>
                  <a:pt x="18836" y="427"/>
                </a:lnTo>
                <a:lnTo>
                  <a:pt x="19506" y="366"/>
                </a:lnTo>
                <a:close/>
                <a:moveTo>
                  <a:pt x="19323" y="32732"/>
                </a:moveTo>
                <a:lnTo>
                  <a:pt x="19201" y="32854"/>
                </a:lnTo>
                <a:lnTo>
                  <a:pt x="19140" y="33037"/>
                </a:lnTo>
                <a:lnTo>
                  <a:pt x="19140" y="33219"/>
                </a:lnTo>
                <a:lnTo>
                  <a:pt x="19201" y="33341"/>
                </a:lnTo>
                <a:lnTo>
                  <a:pt x="19262" y="33463"/>
                </a:lnTo>
                <a:lnTo>
                  <a:pt x="19567" y="33463"/>
                </a:lnTo>
                <a:lnTo>
                  <a:pt x="19628" y="33341"/>
                </a:lnTo>
                <a:lnTo>
                  <a:pt x="19689" y="33280"/>
                </a:lnTo>
                <a:lnTo>
                  <a:pt x="19628" y="33097"/>
                </a:lnTo>
                <a:lnTo>
                  <a:pt x="19506" y="33280"/>
                </a:lnTo>
                <a:lnTo>
                  <a:pt x="19445" y="33280"/>
                </a:lnTo>
                <a:lnTo>
                  <a:pt x="19384" y="33097"/>
                </a:lnTo>
                <a:lnTo>
                  <a:pt x="19384" y="32915"/>
                </a:lnTo>
                <a:lnTo>
                  <a:pt x="19384" y="32854"/>
                </a:lnTo>
                <a:lnTo>
                  <a:pt x="19445" y="32793"/>
                </a:lnTo>
                <a:lnTo>
                  <a:pt x="19384" y="32732"/>
                </a:lnTo>
                <a:close/>
                <a:moveTo>
                  <a:pt x="5060" y="39437"/>
                </a:moveTo>
                <a:lnTo>
                  <a:pt x="4877" y="39619"/>
                </a:lnTo>
                <a:lnTo>
                  <a:pt x="4512" y="40046"/>
                </a:lnTo>
                <a:lnTo>
                  <a:pt x="4085" y="40412"/>
                </a:lnTo>
                <a:lnTo>
                  <a:pt x="3597" y="40717"/>
                </a:lnTo>
                <a:lnTo>
                  <a:pt x="3110" y="40960"/>
                </a:lnTo>
                <a:lnTo>
                  <a:pt x="3414" y="40960"/>
                </a:lnTo>
                <a:lnTo>
                  <a:pt x="3780" y="40899"/>
                </a:lnTo>
                <a:lnTo>
                  <a:pt x="4085" y="40778"/>
                </a:lnTo>
                <a:lnTo>
                  <a:pt x="4329" y="40534"/>
                </a:lnTo>
                <a:lnTo>
                  <a:pt x="4572" y="40290"/>
                </a:lnTo>
                <a:lnTo>
                  <a:pt x="4755" y="40046"/>
                </a:lnTo>
                <a:lnTo>
                  <a:pt x="4938" y="39741"/>
                </a:lnTo>
                <a:lnTo>
                  <a:pt x="5060" y="39437"/>
                </a:lnTo>
                <a:close/>
                <a:moveTo>
                  <a:pt x="33952" y="39437"/>
                </a:moveTo>
                <a:lnTo>
                  <a:pt x="34074" y="39741"/>
                </a:lnTo>
                <a:lnTo>
                  <a:pt x="34196" y="40046"/>
                </a:lnTo>
                <a:lnTo>
                  <a:pt x="34440" y="40290"/>
                </a:lnTo>
                <a:lnTo>
                  <a:pt x="34683" y="40534"/>
                </a:lnTo>
                <a:lnTo>
                  <a:pt x="34927" y="40778"/>
                </a:lnTo>
                <a:lnTo>
                  <a:pt x="35232" y="40899"/>
                </a:lnTo>
                <a:lnTo>
                  <a:pt x="35598" y="40960"/>
                </a:lnTo>
                <a:lnTo>
                  <a:pt x="35903" y="40960"/>
                </a:lnTo>
                <a:lnTo>
                  <a:pt x="35537" y="40839"/>
                </a:lnTo>
                <a:lnTo>
                  <a:pt x="35232" y="40656"/>
                </a:lnTo>
                <a:lnTo>
                  <a:pt x="35171" y="40595"/>
                </a:lnTo>
                <a:lnTo>
                  <a:pt x="34805" y="40351"/>
                </a:lnTo>
                <a:lnTo>
                  <a:pt x="34501" y="40046"/>
                </a:lnTo>
                <a:lnTo>
                  <a:pt x="33952" y="39437"/>
                </a:lnTo>
                <a:close/>
                <a:moveTo>
                  <a:pt x="15361" y="56138"/>
                </a:moveTo>
                <a:lnTo>
                  <a:pt x="15178" y="56442"/>
                </a:lnTo>
                <a:lnTo>
                  <a:pt x="15117" y="56747"/>
                </a:lnTo>
                <a:lnTo>
                  <a:pt x="15117" y="57052"/>
                </a:lnTo>
                <a:lnTo>
                  <a:pt x="15178" y="57418"/>
                </a:lnTo>
                <a:lnTo>
                  <a:pt x="15239" y="57722"/>
                </a:lnTo>
                <a:lnTo>
                  <a:pt x="15422" y="57966"/>
                </a:lnTo>
                <a:lnTo>
                  <a:pt x="15605" y="58210"/>
                </a:lnTo>
                <a:lnTo>
                  <a:pt x="15849" y="58454"/>
                </a:lnTo>
                <a:lnTo>
                  <a:pt x="16154" y="58576"/>
                </a:lnTo>
                <a:lnTo>
                  <a:pt x="16458" y="58698"/>
                </a:lnTo>
                <a:lnTo>
                  <a:pt x="16824" y="58698"/>
                </a:lnTo>
                <a:lnTo>
                  <a:pt x="17129" y="58637"/>
                </a:lnTo>
                <a:lnTo>
                  <a:pt x="17434" y="58576"/>
                </a:lnTo>
                <a:lnTo>
                  <a:pt x="17677" y="58393"/>
                </a:lnTo>
                <a:lnTo>
                  <a:pt x="17921" y="58210"/>
                </a:lnTo>
                <a:lnTo>
                  <a:pt x="18165" y="57905"/>
                </a:lnTo>
                <a:lnTo>
                  <a:pt x="17860" y="58149"/>
                </a:lnTo>
                <a:lnTo>
                  <a:pt x="17556" y="58332"/>
                </a:lnTo>
                <a:lnTo>
                  <a:pt x="17495" y="58332"/>
                </a:lnTo>
                <a:lnTo>
                  <a:pt x="17251" y="58454"/>
                </a:lnTo>
                <a:lnTo>
                  <a:pt x="17007" y="58515"/>
                </a:lnTo>
                <a:lnTo>
                  <a:pt x="16763" y="58515"/>
                </a:lnTo>
                <a:lnTo>
                  <a:pt x="16519" y="58454"/>
                </a:lnTo>
                <a:lnTo>
                  <a:pt x="16276" y="58393"/>
                </a:lnTo>
                <a:lnTo>
                  <a:pt x="16032" y="58271"/>
                </a:lnTo>
                <a:lnTo>
                  <a:pt x="15849" y="58088"/>
                </a:lnTo>
                <a:lnTo>
                  <a:pt x="15666" y="57905"/>
                </a:lnTo>
                <a:lnTo>
                  <a:pt x="15422" y="57540"/>
                </a:lnTo>
                <a:lnTo>
                  <a:pt x="15300" y="57052"/>
                </a:lnTo>
                <a:lnTo>
                  <a:pt x="15239" y="56625"/>
                </a:lnTo>
                <a:lnTo>
                  <a:pt x="15361" y="56138"/>
                </a:lnTo>
                <a:close/>
                <a:moveTo>
                  <a:pt x="23651" y="56138"/>
                </a:moveTo>
                <a:lnTo>
                  <a:pt x="23712" y="56442"/>
                </a:lnTo>
                <a:lnTo>
                  <a:pt x="23773" y="56747"/>
                </a:lnTo>
                <a:lnTo>
                  <a:pt x="23712" y="57052"/>
                </a:lnTo>
                <a:lnTo>
                  <a:pt x="23651" y="57357"/>
                </a:lnTo>
                <a:lnTo>
                  <a:pt x="23529" y="57601"/>
                </a:lnTo>
                <a:lnTo>
                  <a:pt x="23407" y="57905"/>
                </a:lnTo>
                <a:lnTo>
                  <a:pt x="23163" y="58088"/>
                </a:lnTo>
                <a:lnTo>
                  <a:pt x="22919" y="58271"/>
                </a:lnTo>
                <a:lnTo>
                  <a:pt x="22676" y="58393"/>
                </a:lnTo>
                <a:lnTo>
                  <a:pt x="22371" y="58454"/>
                </a:lnTo>
                <a:lnTo>
                  <a:pt x="22127" y="58515"/>
                </a:lnTo>
                <a:lnTo>
                  <a:pt x="21822" y="58454"/>
                </a:lnTo>
                <a:lnTo>
                  <a:pt x="21578" y="58393"/>
                </a:lnTo>
                <a:lnTo>
                  <a:pt x="21335" y="58271"/>
                </a:lnTo>
                <a:lnTo>
                  <a:pt x="21091" y="58088"/>
                </a:lnTo>
                <a:lnTo>
                  <a:pt x="20847" y="57905"/>
                </a:lnTo>
                <a:lnTo>
                  <a:pt x="20847" y="57905"/>
                </a:lnTo>
                <a:lnTo>
                  <a:pt x="21030" y="58210"/>
                </a:lnTo>
                <a:lnTo>
                  <a:pt x="21274" y="58393"/>
                </a:lnTo>
                <a:lnTo>
                  <a:pt x="21578" y="58576"/>
                </a:lnTo>
                <a:lnTo>
                  <a:pt x="21883" y="58637"/>
                </a:lnTo>
                <a:lnTo>
                  <a:pt x="22188" y="58698"/>
                </a:lnTo>
                <a:lnTo>
                  <a:pt x="22554" y="58698"/>
                </a:lnTo>
                <a:lnTo>
                  <a:pt x="22859" y="58576"/>
                </a:lnTo>
                <a:lnTo>
                  <a:pt x="23163" y="58454"/>
                </a:lnTo>
                <a:lnTo>
                  <a:pt x="23407" y="58210"/>
                </a:lnTo>
                <a:lnTo>
                  <a:pt x="23590" y="57966"/>
                </a:lnTo>
                <a:lnTo>
                  <a:pt x="23773" y="57722"/>
                </a:lnTo>
                <a:lnTo>
                  <a:pt x="23834" y="57357"/>
                </a:lnTo>
                <a:lnTo>
                  <a:pt x="23895" y="57052"/>
                </a:lnTo>
                <a:lnTo>
                  <a:pt x="23895" y="56747"/>
                </a:lnTo>
                <a:lnTo>
                  <a:pt x="23773" y="56442"/>
                </a:lnTo>
                <a:lnTo>
                  <a:pt x="23651" y="56138"/>
                </a:lnTo>
                <a:close/>
                <a:moveTo>
                  <a:pt x="19506" y="53273"/>
                </a:moveTo>
                <a:lnTo>
                  <a:pt x="19628" y="54309"/>
                </a:lnTo>
                <a:lnTo>
                  <a:pt x="19689" y="54858"/>
                </a:lnTo>
                <a:lnTo>
                  <a:pt x="19689" y="55406"/>
                </a:lnTo>
                <a:lnTo>
                  <a:pt x="19567" y="56442"/>
                </a:lnTo>
                <a:lnTo>
                  <a:pt x="19567" y="56930"/>
                </a:lnTo>
                <a:lnTo>
                  <a:pt x="19567" y="57418"/>
                </a:lnTo>
                <a:lnTo>
                  <a:pt x="19689" y="57844"/>
                </a:lnTo>
                <a:lnTo>
                  <a:pt x="19811" y="58210"/>
                </a:lnTo>
                <a:lnTo>
                  <a:pt x="19933" y="58454"/>
                </a:lnTo>
                <a:lnTo>
                  <a:pt x="19933" y="58698"/>
                </a:lnTo>
                <a:lnTo>
                  <a:pt x="19933" y="59246"/>
                </a:lnTo>
                <a:lnTo>
                  <a:pt x="19811" y="60283"/>
                </a:lnTo>
                <a:lnTo>
                  <a:pt x="19689" y="61319"/>
                </a:lnTo>
                <a:lnTo>
                  <a:pt x="19628" y="62843"/>
                </a:lnTo>
                <a:lnTo>
                  <a:pt x="19628" y="64305"/>
                </a:lnTo>
                <a:lnTo>
                  <a:pt x="19567" y="65281"/>
                </a:lnTo>
                <a:lnTo>
                  <a:pt x="19628" y="66195"/>
                </a:lnTo>
                <a:lnTo>
                  <a:pt x="19750" y="68267"/>
                </a:lnTo>
                <a:lnTo>
                  <a:pt x="19750" y="69486"/>
                </a:lnTo>
                <a:lnTo>
                  <a:pt x="19689" y="70645"/>
                </a:lnTo>
                <a:lnTo>
                  <a:pt x="19506" y="73022"/>
                </a:lnTo>
                <a:lnTo>
                  <a:pt x="19323" y="70888"/>
                </a:lnTo>
                <a:lnTo>
                  <a:pt x="19262" y="69791"/>
                </a:lnTo>
                <a:lnTo>
                  <a:pt x="19262" y="68694"/>
                </a:lnTo>
                <a:lnTo>
                  <a:pt x="19323" y="67658"/>
                </a:lnTo>
                <a:lnTo>
                  <a:pt x="19384" y="66561"/>
                </a:lnTo>
                <a:lnTo>
                  <a:pt x="19445" y="65464"/>
                </a:lnTo>
                <a:lnTo>
                  <a:pt x="19384" y="64366"/>
                </a:lnTo>
                <a:lnTo>
                  <a:pt x="19323" y="62599"/>
                </a:lnTo>
                <a:lnTo>
                  <a:pt x="19323" y="61745"/>
                </a:lnTo>
                <a:lnTo>
                  <a:pt x="19262" y="60831"/>
                </a:lnTo>
                <a:lnTo>
                  <a:pt x="19140" y="59612"/>
                </a:lnTo>
                <a:lnTo>
                  <a:pt x="19079" y="59002"/>
                </a:lnTo>
                <a:lnTo>
                  <a:pt x="19079" y="58698"/>
                </a:lnTo>
                <a:lnTo>
                  <a:pt x="19079" y="58393"/>
                </a:lnTo>
                <a:lnTo>
                  <a:pt x="19262" y="57844"/>
                </a:lnTo>
                <a:lnTo>
                  <a:pt x="19384" y="57235"/>
                </a:lnTo>
                <a:lnTo>
                  <a:pt x="19445" y="56625"/>
                </a:lnTo>
                <a:lnTo>
                  <a:pt x="19384" y="56016"/>
                </a:lnTo>
                <a:lnTo>
                  <a:pt x="19384" y="55345"/>
                </a:lnTo>
                <a:lnTo>
                  <a:pt x="19384" y="54614"/>
                </a:lnTo>
                <a:lnTo>
                  <a:pt x="19506" y="53273"/>
                </a:lnTo>
                <a:close/>
                <a:moveTo>
                  <a:pt x="21883" y="10118"/>
                </a:moveTo>
                <a:lnTo>
                  <a:pt x="22066" y="12191"/>
                </a:lnTo>
                <a:lnTo>
                  <a:pt x="22066" y="12313"/>
                </a:lnTo>
                <a:lnTo>
                  <a:pt x="22127" y="12434"/>
                </a:lnTo>
                <a:lnTo>
                  <a:pt x="22371" y="12617"/>
                </a:lnTo>
                <a:lnTo>
                  <a:pt x="22676" y="12739"/>
                </a:lnTo>
                <a:lnTo>
                  <a:pt x="23224" y="13105"/>
                </a:lnTo>
                <a:lnTo>
                  <a:pt x="24321" y="13836"/>
                </a:lnTo>
                <a:lnTo>
                  <a:pt x="22493" y="14141"/>
                </a:lnTo>
                <a:lnTo>
                  <a:pt x="22493" y="14141"/>
                </a:lnTo>
                <a:lnTo>
                  <a:pt x="24139" y="14080"/>
                </a:lnTo>
                <a:lnTo>
                  <a:pt x="25784" y="14080"/>
                </a:lnTo>
                <a:lnTo>
                  <a:pt x="26638" y="14141"/>
                </a:lnTo>
                <a:lnTo>
                  <a:pt x="27491" y="14324"/>
                </a:lnTo>
                <a:lnTo>
                  <a:pt x="27918" y="14446"/>
                </a:lnTo>
                <a:lnTo>
                  <a:pt x="28344" y="14629"/>
                </a:lnTo>
                <a:lnTo>
                  <a:pt x="28710" y="14812"/>
                </a:lnTo>
                <a:lnTo>
                  <a:pt x="29015" y="15055"/>
                </a:lnTo>
                <a:lnTo>
                  <a:pt x="29320" y="15421"/>
                </a:lnTo>
                <a:lnTo>
                  <a:pt x="29563" y="15787"/>
                </a:lnTo>
                <a:lnTo>
                  <a:pt x="29990" y="16518"/>
                </a:lnTo>
                <a:lnTo>
                  <a:pt x="30356" y="17311"/>
                </a:lnTo>
                <a:lnTo>
                  <a:pt x="30539" y="17676"/>
                </a:lnTo>
                <a:lnTo>
                  <a:pt x="30600" y="18103"/>
                </a:lnTo>
                <a:lnTo>
                  <a:pt x="30661" y="19017"/>
                </a:lnTo>
                <a:lnTo>
                  <a:pt x="30661" y="19932"/>
                </a:lnTo>
                <a:lnTo>
                  <a:pt x="30600" y="20846"/>
                </a:lnTo>
                <a:lnTo>
                  <a:pt x="30600" y="21151"/>
                </a:lnTo>
                <a:lnTo>
                  <a:pt x="30661" y="21455"/>
                </a:lnTo>
                <a:lnTo>
                  <a:pt x="30965" y="23345"/>
                </a:lnTo>
                <a:lnTo>
                  <a:pt x="31209" y="25235"/>
                </a:lnTo>
                <a:lnTo>
                  <a:pt x="31270" y="26149"/>
                </a:lnTo>
                <a:lnTo>
                  <a:pt x="31331" y="27063"/>
                </a:lnTo>
                <a:lnTo>
                  <a:pt x="31392" y="27429"/>
                </a:lnTo>
                <a:lnTo>
                  <a:pt x="31514" y="27795"/>
                </a:lnTo>
                <a:lnTo>
                  <a:pt x="31697" y="28160"/>
                </a:lnTo>
                <a:lnTo>
                  <a:pt x="31880" y="28465"/>
                </a:lnTo>
                <a:lnTo>
                  <a:pt x="32123" y="28770"/>
                </a:lnTo>
                <a:lnTo>
                  <a:pt x="32245" y="29136"/>
                </a:lnTo>
                <a:lnTo>
                  <a:pt x="32550" y="29928"/>
                </a:lnTo>
                <a:lnTo>
                  <a:pt x="32916" y="30781"/>
                </a:lnTo>
                <a:lnTo>
                  <a:pt x="33160" y="31696"/>
                </a:lnTo>
                <a:lnTo>
                  <a:pt x="33343" y="32366"/>
                </a:lnTo>
                <a:lnTo>
                  <a:pt x="33464" y="33097"/>
                </a:lnTo>
                <a:lnTo>
                  <a:pt x="33647" y="34499"/>
                </a:lnTo>
                <a:lnTo>
                  <a:pt x="33830" y="35536"/>
                </a:lnTo>
                <a:lnTo>
                  <a:pt x="34074" y="36511"/>
                </a:lnTo>
                <a:lnTo>
                  <a:pt x="34379" y="37547"/>
                </a:lnTo>
                <a:lnTo>
                  <a:pt x="34805" y="38461"/>
                </a:lnTo>
                <a:lnTo>
                  <a:pt x="34440" y="38522"/>
                </a:lnTo>
                <a:lnTo>
                  <a:pt x="34257" y="38644"/>
                </a:lnTo>
                <a:lnTo>
                  <a:pt x="34135" y="38705"/>
                </a:lnTo>
                <a:lnTo>
                  <a:pt x="34135" y="38827"/>
                </a:lnTo>
                <a:lnTo>
                  <a:pt x="34196" y="38888"/>
                </a:lnTo>
                <a:lnTo>
                  <a:pt x="34501" y="38827"/>
                </a:lnTo>
                <a:lnTo>
                  <a:pt x="34866" y="38705"/>
                </a:lnTo>
                <a:lnTo>
                  <a:pt x="35293" y="38705"/>
                </a:lnTo>
                <a:lnTo>
                  <a:pt x="35720" y="38766"/>
                </a:lnTo>
                <a:lnTo>
                  <a:pt x="36085" y="39010"/>
                </a:lnTo>
                <a:lnTo>
                  <a:pt x="36512" y="39376"/>
                </a:lnTo>
                <a:lnTo>
                  <a:pt x="36878" y="39802"/>
                </a:lnTo>
                <a:lnTo>
                  <a:pt x="37609" y="40717"/>
                </a:lnTo>
                <a:lnTo>
                  <a:pt x="37975" y="41143"/>
                </a:lnTo>
                <a:lnTo>
                  <a:pt x="38402" y="41509"/>
                </a:lnTo>
                <a:lnTo>
                  <a:pt x="38706" y="41753"/>
                </a:lnTo>
                <a:lnTo>
                  <a:pt x="38767" y="41814"/>
                </a:lnTo>
                <a:lnTo>
                  <a:pt x="38767" y="41875"/>
                </a:lnTo>
                <a:lnTo>
                  <a:pt x="38706" y="41936"/>
                </a:lnTo>
                <a:lnTo>
                  <a:pt x="38585" y="41997"/>
                </a:lnTo>
                <a:lnTo>
                  <a:pt x="38219" y="41997"/>
                </a:lnTo>
                <a:lnTo>
                  <a:pt x="37853" y="41875"/>
                </a:lnTo>
                <a:lnTo>
                  <a:pt x="37609" y="41753"/>
                </a:lnTo>
                <a:lnTo>
                  <a:pt x="37365" y="41570"/>
                </a:lnTo>
                <a:lnTo>
                  <a:pt x="37000" y="41204"/>
                </a:lnTo>
                <a:lnTo>
                  <a:pt x="36817" y="41082"/>
                </a:lnTo>
                <a:lnTo>
                  <a:pt x="36634" y="41021"/>
                </a:lnTo>
                <a:lnTo>
                  <a:pt x="36451" y="40960"/>
                </a:lnTo>
                <a:lnTo>
                  <a:pt x="36390" y="41021"/>
                </a:lnTo>
                <a:lnTo>
                  <a:pt x="36329" y="41143"/>
                </a:lnTo>
                <a:lnTo>
                  <a:pt x="36390" y="41326"/>
                </a:lnTo>
                <a:lnTo>
                  <a:pt x="36451" y="41570"/>
                </a:lnTo>
                <a:lnTo>
                  <a:pt x="36695" y="42119"/>
                </a:lnTo>
                <a:lnTo>
                  <a:pt x="37000" y="42667"/>
                </a:lnTo>
                <a:lnTo>
                  <a:pt x="37609" y="43764"/>
                </a:lnTo>
                <a:lnTo>
                  <a:pt x="37792" y="44069"/>
                </a:lnTo>
                <a:lnTo>
                  <a:pt x="37853" y="44191"/>
                </a:lnTo>
                <a:lnTo>
                  <a:pt x="37914" y="44374"/>
                </a:lnTo>
                <a:lnTo>
                  <a:pt x="37914" y="44496"/>
                </a:lnTo>
                <a:lnTo>
                  <a:pt x="37853" y="44557"/>
                </a:lnTo>
                <a:lnTo>
                  <a:pt x="37792" y="44557"/>
                </a:lnTo>
                <a:lnTo>
                  <a:pt x="37670" y="44496"/>
                </a:lnTo>
                <a:lnTo>
                  <a:pt x="37487" y="44374"/>
                </a:lnTo>
                <a:lnTo>
                  <a:pt x="37365" y="44252"/>
                </a:lnTo>
                <a:lnTo>
                  <a:pt x="36756" y="43399"/>
                </a:lnTo>
                <a:lnTo>
                  <a:pt x="36512" y="42972"/>
                </a:lnTo>
                <a:lnTo>
                  <a:pt x="36146" y="42606"/>
                </a:lnTo>
                <a:lnTo>
                  <a:pt x="36024" y="42545"/>
                </a:lnTo>
                <a:lnTo>
                  <a:pt x="35842" y="42484"/>
                </a:lnTo>
                <a:lnTo>
                  <a:pt x="35781" y="42606"/>
                </a:lnTo>
                <a:lnTo>
                  <a:pt x="35720" y="42789"/>
                </a:lnTo>
                <a:lnTo>
                  <a:pt x="35781" y="43094"/>
                </a:lnTo>
                <a:lnTo>
                  <a:pt x="35842" y="43399"/>
                </a:lnTo>
                <a:lnTo>
                  <a:pt x="36207" y="44496"/>
                </a:lnTo>
                <a:lnTo>
                  <a:pt x="36390" y="44861"/>
                </a:lnTo>
                <a:lnTo>
                  <a:pt x="36512" y="45288"/>
                </a:lnTo>
                <a:lnTo>
                  <a:pt x="36512" y="45471"/>
                </a:lnTo>
                <a:lnTo>
                  <a:pt x="36451" y="45593"/>
                </a:lnTo>
                <a:lnTo>
                  <a:pt x="36390" y="45654"/>
                </a:lnTo>
                <a:lnTo>
                  <a:pt x="36329" y="45715"/>
                </a:lnTo>
                <a:lnTo>
                  <a:pt x="36268" y="45654"/>
                </a:lnTo>
                <a:lnTo>
                  <a:pt x="36207" y="45593"/>
                </a:lnTo>
                <a:lnTo>
                  <a:pt x="36024" y="45410"/>
                </a:lnTo>
                <a:lnTo>
                  <a:pt x="35964" y="45166"/>
                </a:lnTo>
                <a:lnTo>
                  <a:pt x="35781" y="44739"/>
                </a:lnTo>
                <a:lnTo>
                  <a:pt x="35354" y="43642"/>
                </a:lnTo>
                <a:lnTo>
                  <a:pt x="35232" y="43216"/>
                </a:lnTo>
                <a:lnTo>
                  <a:pt x="35110" y="42972"/>
                </a:lnTo>
                <a:lnTo>
                  <a:pt x="35049" y="42911"/>
                </a:lnTo>
                <a:lnTo>
                  <a:pt x="34866" y="42911"/>
                </a:lnTo>
                <a:lnTo>
                  <a:pt x="34805" y="42972"/>
                </a:lnTo>
                <a:lnTo>
                  <a:pt x="34744" y="43216"/>
                </a:lnTo>
                <a:lnTo>
                  <a:pt x="34744" y="43642"/>
                </a:lnTo>
                <a:lnTo>
                  <a:pt x="34805" y="44739"/>
                </a:lnTo>
                <a:lnTo>
                  <a:pt x="34805" y="45166"/>
                </a:lnTo>
                <a:lnTo>
                  <a:pt x="34805" y="45410"/>
                </a:lnTo>
                <a:lnTo>
                  <a:pt x="34683" y="45593"/>
                </a:lnTo>
                <a:lnTo>
                  <a:pt x="34623" y="45654"/>
                </a:lnTo>
                <a:lnTo>
                  <a:pt x="34562" y="45593"/>
                </a:lnTo>
                <a:lnTo>
                  <a:pt x="34440" y="45349"/>
                </a:lnTo>
                <a:lnTo>
                  <a:pt x="34379" y="44800"/>
                </a:lnTo>
                <a:lnTo>
                  <a:pt x="34318" y="44130"/>
                </a:lnTo>
                <a:lnTo>
                  <a:pt x="34318" y="43825"/>
                </a:lnTo>
                <a:lnTo>
                  <a:pt x="34196" y="43338"/>
                </a:lnTo>
                <a:lnTo>
                  <a:pt x="34135" y="43094"/>
                </a:lnTo>
                <a:lnTo>
                  <a:pt x="34013" y="42911"/>
                </a:lnTo>
                <a:lnTo>
                  <a:pt x="33891" y="42850"/>
                </a:lnTo>
                <a:lnTo>
                  <a:pt x="33708" y="42911"/>
                </a:lnTo>
                <a:lnTo>
                  <a:pt x="33647" y="42972"/>
                </a:lnTo>
                <a:lnTo>
                  <a:pt x="33586" y="43094"/>
                </a:lnTo>
                <a:lnTo>
                  <a:pt x="33586" y="43338"/>
                </a:lnTo>
                <a:lnTo>
                  <a:pt x="33586" y="43825"/>
                </a:lnTo>
                <a:lnTo>
                  <a:pt x="33647" y="44252"/>
                </a:lnTo>
                <a:lnTo>
                  <a:pt x="33647" y="44618"/>
                </a:lnTo>
                <a:lnTo>
                  <a:pt x="33647" y="44800"/>
                </a:lnTo>
                <a:lnTo>
                  <a:pt x="33586" y="44983"/>
                </a:lnTo>
                <a:lnTo>
                  <a:pt x="33525" y="45044"/>
                </a:lnTo>
                <a:lnTo>
                  <a:pt x="33464" y="45044"/>
                </a:lnTo>
                <a:lnTo>
                  <a:pt x="33403" y="44983"/>
                </a:lnTo>
                <a:lnTo>
                  <a:pt x="33343" y="44922"/>
                </a:lnTo>
                <a:lnTo>
                  <a:pt x="33282" y="44679"/>
                </a:lnTo>
                <a:lnTo>
                  <a:pt x="33221" y="44435"/>
                </a:lnTo>
                <a:lnTo>
                  <a:pt x="33221" y="43886"/>
                </a:lnTo>
                <a:lnTo>
                  <a:pt x="33099" y="42667"/>
                </a:lnTo>
                <a:lnTo>
                  <a:pt x="33099" y="42423"/>
                </a:lnTo>
                <a:lnTo>
                  <a:pt x="33038" y="42240"/>
                </a:lnTo>
                <a:lnTo>
                  <a:pt x="32794" y="41509"/>
                </a:lnTo>
                <a:lnTo>
                  <a:pt x="32550" y="40717"/>
                </a:lnTo>
                <a:lnTo>
                  <a:pt x="32489" y="40412"/>
                </a:lnTo>
                <a:lnTo>
                  <a:pt x="32428" y="40046"/>
                </a:lnTo>
                <a:lnTo>
                  <a:pt x="32489" y="39863"/>
                </a:lnTo>
                <a:lnTo>
                  <a:pt x="32550" y="39741"/>
                </a:lnTo>
                <a:lnTo>
                  <a:pt x="32611" y="39619"/>
                </a:lnTo>
                <a:lnTo>
                  <a:pt x="32794" y="39498"/>
                </a:lnTo>
                <a:lnTo>
                  <a:pt x="32855" y="39437"/>
                </a:lnTo>
                <a:lnTo>
                  <a:pt x="32916" y="39376"/>
                </a:lnTo>
                <a:lnTo>
                  <a:pt x="32855" y="39315"/>
                </a:lnTo>
                <a:lnTo>
                  <a:pt x="32794" y="39254"/>
                </a:lnTo>
                <a:lnTo>
                  <a:pt x="32672" y="39254"/>
                </a:lnTo>
                <a:lnTo>
                  <a:pt x="32489" y="39376"/>
                </a:lnTo>
                <a:lnTo>
                  <a:pt x="32062" y="38400"/>
                </a:lnTo>
                <a:lnTo>
                  <a:pt x="31636" y="37364"/>
                </a:lnTo>
                <a:lnTo>
                  <a:pt x="30722" y="35414"/>
                </a:lnTo>
                <a:lnTo>
                  <a:pt x="29746" y="33463"/>
                </a:lnTo>
                <a:lnTo>
                  <a:pt x="29381" y="32488"/>
                </a:lnTo>
                <a:lnTo>
                  <a:pt x="28954" y="31452"/>
                </a:lnTo>
                <a:lnTo>
                  <a:pt x="28649" y="30355"/>
                </a:lnTo>
                <a:lnTo>
                  <a:pt x="28466" y="29257"/>
                </a:lnTo>
                <a:lnTo>
                  <a:pt x="28161" y="28160"/>
                </a:lnTo>
                <a:lnTo>
                  <a:pt x="27796" y="27063"/>
                </a:lnTo>
                <a:lnTo>
                  <a:pt x="27064" y="25356"/>
                </a:lnTo>
                <a:lnTo>
                  <a:pt x="27064" y="25174"/>
                </a:lnTo>
                <a:lnTo>
                  <a:pt x="27064" y="24991"/>
                </a:lnTo>
                <a:lnTo>
                  <a:pt x="27125" y="24747"/>
                </a:lnTo>
                <a:lnTo>
                  <a:pt x="27247" y="24625"/>
                </a:lnTo>
                <a:lnTo>
                  <a:pt x="27369" y="24503"/>
                </a:lnTo>
                <a:lnTo>
                  <a:pt x="27491" y="24259"/>
                </a:lnTo>
                <a:lnTo>
                  <a:pt x="27613" y="23955"/>
                </a:lnTo>
                <a:lnTo>
                  <a:pt x="27796" y="23345"/>
                </a:lnTo>
                <a:lnTo>
                  <a:pt x="27857" y="22735"/>
                </a:lnTo>
                <a:lnTo>
                  <a:pt x="27796" y="22126"/>
                </a:lnTo>
                <a:lnTo>
                  <a:pt x="27735" y="21455"/>
                </a:lnTo>
                <a:lnTo>
                  <a:pt x="27613" y="20846"/>
                </a:lnTo>
                <a:lnTo>
                  <a:pt x="27491" y="20541"/>
                </a:lnTo>
                <a:lnTo>
                  <a:pt x="27430" y="20236"/>
                </a:lnTo>
                <a:lnTo>
                  <a:pt x="27491" y="19566"/>
                </a:lnTo>
                <a:lnTo>
                  <a:pt x="27369" y="20175"/>
                </a:lnTo>
                <a:lnTo>
                  <a:pt x="27369" y="20358"/>
                </a:lnTo>
                <a:lnTo>
                  <a:pt x="27369" y="20602"/>
                </a:lnTo>
                <a:lnTo>
                  <a:pt x="27491" y="21212"/>
                </a:lnTo>
                <a:lnTo>
                  <a:pt x="27552" y="21821"/>
                </a:lnTo>
                <a:lnTo>
                  <a:pt x="27552" y="22370"/>
                </a:lnTo>
                <a:lnTo>
                  <a:pt x="27552" y="22979"/>
                </a:lnTo>
                <a:lnTo>
                  <a:pt x="27430" y="23589"/>
                </a:lnTo>
                <a:lnTo>
                  <a:pt x="27308" y="23833"/>
                </a:lnTo>
                <a:lnTo>
                  <a:pt x="27186" y="24076"/>
                </a:lnTo>
                <a:lnTo>
                  <a:pt x="27003" y="24320"/>
                </a:lnTo>
                <a:lnTo>
                  <a:pt x="26820" y="24503"/>
                </a:lnTo>
                <a:lnTo>
                  <a:pt x="26577" y="24686"/>
                </a:lnTo>
                <a:lnTo>
                  <a:pt x="26333" y="24808"/>
                </a:lnTo>
                <a:lnTo>
                  <a:pt x="25784" y="24991"/>
                </a:lnTo>
                <a:lnTo>
                  <a:pt x="25236" y="25052"/>
                </a:lnTo>
                <a:lnTo>
                  <a:pt x="24017" y="25235"/>
                </a:lnTo>
                <a:lnTo>
                  <a:pt x="23468" y="25295"/>
                </a:lnTo>
                <a:lnTo>
                  <a:pt x="22798" y="25295"/>
                </a:lnTo>
                <a:lnTo>
                  <a:pt x="22615" y="25235"/>
                </a:lnTo>
                <a:lnTo>
                  <a:pt x="22493" y="25174"/>
                </a:lnTo>
                <a:lnTo>
                  <a:pt x="22188" y="24991"/>
                </a:lnTo>
                <a:lnTo>
                  <a:pt x="21639" y="24625"/>
                </a:lnTo>
                <a:lnTo>
                  <a:pt x="20359" y="23894"/>
                </a:lnTo>
                <a:lnTo>
                  <a:pt x="20359" y="23894"/>
                </a:lnTo>
                <a:lnTo>
                  <a:pt x="21883" y="24991"/>
                </a:lnTo>
                <a:lnTo>
                  <a:pt x="22249" y="25295"/>
                </a:lnTo>
                <a:lnTo>
                  <a:pt x="22432" y="25417"/>
                </a:lnTo>
                <a:lnTo>
                  <a:pt x="22615" y="25539"/>
                </a:lnTo>
                <a:lnTo>
                  <a:pt x="22798" y="25600"/>
                </a:lnTo>
                <a:lnTo>
                  <a:pt x="23285" y="25600"/>
                </a:lnTo>
                <a:lnTo>
                  <a:pt x="24260" y="25539"/>
                </a:lnTo>
                <a:lnTo>
                  <a:pt x="25175" y="25417"/>
                </a:lnTo>
                <a:lnTo>
                  <a:pt x="26028" y="25295"/>
                </a:lnTo>
                <a:lnTo>
                  <a:pt x="26394" y="25174"/>
                </a:lnTo>
                <a:lnTo>
                  <a:pt x="26820" y="24991"/>
                </a:lnTo>
                <a:lnTo>
                  <a:pt x="26699" y="25539"/>
                </a:lnTo>
                <a:lnTo>
                  <a:pt x="25845" y="28099"/>
                </a:lnTo>
                <a:lnTo>
                  <a:pt x="25784" y="28282"/>
                </a:lnTo>
                <a:lnTo>
                  <a:pt x="25723" y="28709"/>
                </a:lnTo>
                <a:lnTo>
                  <a:pt x="25723" y="30416"/>
                </a:lnTo>
                <a:lnTo>
                  <a:pt x="25784" y="32610"/>
                </a:lnTo>
                <a:lnTo>
                  <a:pt x="25784" y="32976"/>
                </a:lnTo>
                <a:lnTo>
                  <a:pt x="25723" y="33280"/>
                </a:lnTo>
                <a:lnTo>
                  <a:pt x="25662" y="33585"/>
                </a:lnTo>
                <a:lnTo>
                  <a:pt x="25723" y="33890"/>
                </a:lnTo>
                <a:lnTo>
                  <a:pt x="25784" y="34195"/>
                </a:lnTo>
                <a:lnTo>
                  <a:pt x="25967" y="35109"/>
                </a:lnTo>
                <a:lnTo>
                  <a:pt x="26272" y="36877"/>
                </a:lnTo>
                <a:lnTo>
                  <a:pt x="26394" y="37730"/>
                </a:lnTo>
                <a:lnTo>
                  <a:pt x="26516" y="38644"/>
                </a:lnTo>
                <a:lnTo>
                  <a:pt x="26516" y="40412"/>
                </a:lnTo>
                <a:lnTo>
                  <a:pt x="26455" y="42240"/>
                </a:lnTo>
                <a:lnTo>
                  <a:pt x="26333" y="44008"/>
                </a:lnTo>
                <a:lnTo>
                  <a:pt x="26211" y="45776"/>
                </a:lnTo>
                <a:lnTo>
                  <a:pt x="26028" y="47543"/>
                </a:lnTo>
                <a:lnTo>
                  <a:pt x="25784" y="49311"/>
                </a:lnTo>
                <a:lnTo>
                  <a:pt x="25419" y="51079"/>
                </a:lnTo>
                <a:lnTo>
                  <a:pt x="24992" y="52846"/>
                </a:lnTo>
                <a:lnTo>
                  <a:pt x="24565" y="54553"/>
                </a:lnTo>
                <a:lnTo>
                  <a:pt x="24382" y="55406"/>
                </a:lnTo>
                <a:lnTo>
                  <a:pt x="24260" y="56260"/>
                </a:lnTo>
                <a:lnTo>
                  <a:pt x="24199" y="57235"/>
                </a:lnTo>
                <a:lnTo>
                  <a:pt x="24321" y="58210"/>
                </a:lnTo>
                <a:lnTo>
                  <a:pt x="24504" y="59063"/>
                </a:lnTo>
                <a:lnTo>
                  <a:pt x="24687" y="59917"/>
                </a:lnTo>
                <a:lnTo>
                  <a:pt x="24870" y="60770"/>
                </a:lnTo>
                <a:lnTo>
                  <a:pt x="25053" y="61684"/>
                </a:lnTo>
                <a:lnTo>
                  <a:pt x="25114" y="62538"/>
                </a:lnTo>
                <a:lnTo>
                  <a:pt x="25053" y="63391"/>
                </a:lnTo>
                <a:lnTo>
                  <a:pt x="24992" y="64244"/>
                </a:lnTo>
                <a:lnTo>
                  <a:pt x="24870" y="65098"/>
                </a:lnTo>
                <a:lnTo>
                  <a:pt x="24565" y="66317"/>
                </a:lnTo>
                <a:lnTo>
                  <a:pt x="24260" y="67475"/>
                </a:lnTo>
                <a:lnTo>
                  <a:pt x="23529" y="69791"/>
                </a:lnTo>
                <a:lnTo>
                  <a:pt x="22493" y="73326"/>
                </a:lnTo>
                <a:lnTo>
                  <a:pt x="22127" y="74789"/>
                </a:lnTo>
                <a:lnTo>
                  <a:pt x="22005" y="75216"/>
                </a:lnTo>
                <a:lnTo>
                  <a:pt x="22005" y="75460"/>
                </a:lnTo>
                <a:lnTo>
                  <a:pt x="22005" y="75704"/>
                </a:lnTo>
                <a:lnTo>
                  <a:pt x="22066" y="75947"/>
                </a:lnTo>
                <a:lnTo>
                  <a:pt x="22188" y="76252"/>
                </a:lnTo>
                <a:lnTo>
                  <a:pt x="22432" y="76740"/>
                </a:lnTo>
                <a:lnTo>
                  <a:pt x="22859" y="77410"/>
                </a:lnTo>
                <a:lnTo>
                  <a:pt x="23285" y="78081"/>
                </a:lnTo>
                <a:lnTo>
                  <a:pt x="23529" y="78386"/>
                </a:lnTo>
                <a:lnTo>
                  <a:pt x="23773" y="78568"/>
                </a:lnTo>
                <a:lnTo>
                  <a:pt x="24199" y="78873"/>
                </a:lnTo>
                <a:lnTo>
                  <a:pt x="24321" y="78995"/>
                </a:lnTo>
                <a:lnTo>
                  <a:pt x="24321" y="79056"/>
                </a:lnTo>
                <a:lnTo>
                  <a:pt x="24260" y="79117"/>
                </a:lnTo>
                <a:lnTo>
                  <a:pt x="24199" y="79178"/>
                </a:lnTo>
                <a:lnTo>
                  <a:pt x="23956" y="79239"/>
                </a:lnTo>
                <a:lnTo>
                  <a:pt x="23773" y="79300"/>
                </a:lnTo>
                <a:lnTo>
                  <a:pt x="22919" y="79483"/>
                </a:lnTo>
                <a:lnTo>
                  <a:pt x="22493" y="79544"/>
                </a:lnTo>
                <a:lnTo>
                  <a:pt x="22005" y="79605"/>
                </a:lnTo>
                <a:lnTo>
                  <a:pt x="21700" y="79544"/>
                </a:lnTo>
                <a:lnTo>
                  <a:pt x="21578" y="79422"/>
                </a:lnTo>
                <a:lnTo>
                  <a:pt x="21518" y="79300"/>
                </a:lnTo>
                <a:lnTo>
                  <a:pt x="21457" y="78995"/>
                </a:lnTo>
                <a:lnTo>
                  <a:pt x="21396" y="78873"/>
                </a:lnTo>
                <a:lnTo>
                  <a:pt x="21335" y="78751"/>
                </a:lnTo>
                <a:lnTo>
                  <a:pt x="21213" y="78751"/>
                </a:lnTo>
                <a:lnTo>
                  <a:pt x="21213" y="78873"/>
                </a:lnTo>
                <a:lnTo>
                  <a:pt x="21274" y="79117"/>
                </a:lnTo>
                <a:lnTo>
                  <a:pt x="21335" y="79422"/>
                </a:lnTo>
                <a:lnTo>
                  <a:pt x="21335" y="79605"/>
                </a:lnTo>
                <a:lnTo>
                  <a:pt x="21274" y="79727"/>
                </a:lnTo>
                <a:lnTo>
                  <a:pt x="21213" y="79848"/>
                </a:lnTo>
                <a:lnTo>
                  <a:pt x="21030" y="79909"/>
                </a:lnTo>
                <a:lnTo>
                  <a:pt x="20725" y="79970"/>
                </a:lnTo>
                <a:lnTo>
                  <a:pt x="20359" y="79970"/>
                </a:lnTo>
                <a:lnTo>
                  <a:pt x="20177" y="79909"/>
                </a:lnTo>
                <a:lnTo>
                  <a:pt x="19994" y="79848"/>
                </a:lnTo>
                <a:lnTo>
                  <a:pt x="19811" y="79666"/>
                </a:lnTo>
                <a:lnTo>
                  <a:pt x="19750" y="79422"/>
                </a:lnTo>
                <a:lnTo>
                  <a:pt x="19628" y="78995"/>
                </a:lnTo>
                <a:lnTo>
                  <a:pt x="19628" y="78507"/>
                </a:lnTo>
                <a:lnTo>
                  <a:pt x="19628" y="78020"/>
                </a:lnTo>
                <a:lnTo>
                  <a:pt x="19628" y="75582"/>
                </a:lnTo>
                <a:lnTo>
                  <a:pt x="19689" y="74119"/>
                </a:lnTo>
                <a:lnTo>
                  <a:pt x="19811" y="72656"/>
                </a:lnTo>
                <a:lnTo>
                  <a:pt x="19994" y="71193"/>
                </a:lnTo>
                <a:lnTo>
                  <a:pt x="20055" y="69669"/>
                </a:lnTo>
                <a:lnTo>
                  <a:pt x="20116" y="68816"/>
                </a:lnTo>
                <a:lnTo>
                  <a:pt x="20055" y="67963"/>
                </a:lnTo>
                <a:lnTo>
                  <a:pt x="19933" y="66195"/>
                </a:lnTo>
                <a:lnTo>
                  <a:pt x="19933" y="64915"/>
                </a:lnTo>
                <a:lnTo>
                  <a:pt x="19994" y="63696"/>
                </a:lnTo>
                <a:lnTo>
                  <a:pt x="20055" y="62172"/>
                </a:lnTo>
                <a:lnTo>
                  <a:pt x="20116" y="60587"/>
                </a:lnTo>
                <a:lnTo>
                  <a:pt x="20238" y="59734"/>
                </a:lnTo>
                <a:lnTo>
                  <a:pt x="20298" y="58820"/>
                </a:lnTo>
                <a:lnTo>
                  <a:pt x="20298" y="58515"/>
                </a:lnTo>
                <a:lnTo>
                  <a:pt x="20238" y="58271"/>
                </a:lnTo>
                <a:lnTo>
                  <a:pt x="20055" y="57905"/>
                </a:lnTo>
                <a:lnTo>
                  <a:pt x="19933" y="57540"/>
                </a:lnTo>
                <a:lnTo>
                  <a:pt x="19872" y="57113"/>
                </a:lnTo>
                <a:lnTo>
                  <a:pt x="19872" y="56625"/>
                </a:lnTo>
                <a:lnTo>
                  <a:pt x="19933" y="55772"/>
                </a:lnTo>
                <a:lnTo>
                  <a:pt x="19994" y="55345"/>
                </a:lnTo>
                <a:lnTo>
                  <a:pt x="19994" y="54919"/>
                </a:lnTo>
                <a:lnTo>
                  <a:pt x="19933" y="54065"/>
                </a:lnTo>
                <a:lnTo>
                  <a:pt x="19750" y="52359"/>
                </a:lnTo>
                <a:lnTo>
                  <a:pt x="19628" y="50652"/>
                </a:lnTo>
                <a:lnTo>
                  <a:pt x="19628" y="48275"/>
                </a:lnTo>
                <a:lnTo>
                  <a:pt x="19628" y="45898"/>
                </a:lnTo>
                <a:lnTo>
                  <a:pt x="19628" y="44130"/>
                </a:lnTo>
                <a:lnTo>
                  <a:pt x="19628" y="43338"/>
                </a:lnTo>
                <a:lnTo>
                  <a:pt x="19567" y="43155"/>
                </a:lnTo>
                <a:lnTo>
                  <a:pt x="19628" y="42911"/>
                </a:lnTo>
                <a:lnTo>
                  <a:pt x="19811" y="42911"/>
                </a:lnTo>
                <a:lnTo>
                  <a:pt x="20177" y="42789"/>
                </a:lnTo>
                <a:lnTo>
                  <a:pt x="20542" y="42667"/>
                </a:lnTo>
                <a:lnTo>
                  <a:pt x="20786" y="42423"/>
                </a:lnTo>
                <a:lnTo>
                  <a:pt x="20969" y="42119"/>
                </a:lnTo>
                <a:lnTo>
                  <a:pt x="21030" y="41814"/>
                </a:lnTo>
                <a:lnTo>
                  <a:pt x="21030" y="41509"/>
                </a:lnTo>
                <a:lnTo>
                  <a:pt x="20847" y="41936"/>
                </a:lnTo>
                <a:lnTo>
                  <a:pt x="20725" y="42119"/>
                </a:lnTo>
                <a:lnTo>
                  <a:pt x="20542" y="42301"/>
                </a:lnTo>
                <a:lnTo>
                  <a:pt x="20298" y="42423"/>
                </a:lnTo>
                <a:lnTo>
                  <a:pt x="20055" y="42484"/>
                </a:lnTo>
                <a:lnTo>
                  <a:pt x="19567" y="42545"/>
                </a:lnTo>
                <a:lnTo>
                  <a:pt x="19018" y="42484"/>
                </a:lnTo>
                <a:lnTo>
                  <a:pt x="18775" y="42423"/>
                </a:lnTo>
                <a:lnTo>
                  <a:pt x="18531" y="42301"/>
                </a:lnTo>
                <a:lnTo>
                  <a:pt x="18409" y="42119"/>
                </a:lnTo>
                <a:lnTo>
                  <a:pt x="18226" y="41936"/>
                </a:lnTo>
                <a:lnTo>
                  <a:pt x="18104" y="41509"/>
                </a:lnTo>
                <a:lnTo>
                  <a:pt x="18043" y="41753"/>
                </a:lnTo>
                <a:lnTo>
                  <a:pt x="18104" y="41997"/>
                </a:lnTo>
                <a:lnTo>
                  <a:pt x="18165" y="42240"/>
                </a:lnTo>
                <a:lnTo>
                  <a:pt x="18348" y="42484"/>
                </a:lnTo>
                <a:lnTo>
                  <a:pt x="18592" y="42667"/>
                </a:lnTo>
                <a:lnTo>
                  <a:pt x="18836" y="42789"/>
                </a:lnTo>
                <a:lnTo>
                  <a:pt x="19201" y="42850"/>
                </a:lnTo>
                <a:lnTo>
                  <a:pt x="19323" y="42911"/>
                </a:lnTo>
                <a:lnTo>
                  <a:pt x="19384" y="42911"/>
                </a:lnTo>
                <a:lnTo>
                  <a:pt x="19384" y="43033"/>
                </a:lnTo>
                <a:lnTo>
                  <a:pt x="19384" y="43094"/>
                </a:lnTo>
                <a:lnTo>
                  <a:pt x="19384" y="43642"/>
                </a:lnTo>
                <a:lnTo>
                  <a:pt x="19384" y="46324"/>
                </a:lnTo>
                <a:lnTo>
                  <a:pt x="19384" y="48458"/>
                </a:lnTo>
                <a:lnTo>
                  <a:pt x="19323" y="50652"/>
                </a:lnTo>
                <a:lnTo>
                  <a:pt x="19262" y="51993"/>
                </a:lnTo>
                <a:lnTo>
                  <a:pt x="19201" y="53395"/>
                </a:lnTo>
                <a:lnTo>
                  <a:pt x="19018" y="54858"/>
                </a:lnTo>
                <a:lnTo>
                  <a:pt x="19018" y="55528"/>
                </a:lnTo>
                <a:lnTo>
                  <a:pt x="19079" y="56260"/>
                </a:lnTo>
                <a:lnTo>
                  <a:pt x="19079" y="56930"/>
                </a:lnTo>
                <a:lnTo>
                  <a:pt x="18957" y="57662"/>
                </a:lnTo>
                <a:lnTo>
                  <a:pt x="18836" y="58149"/>
                </a:lnTo>
                <a:lnTo>
                  <a:pt x="18775" y="58393"/>
                </a:lnTo>
                <a:lnTo>
                  <a:pt x="18714" y="58637"/>
                </a:lnTo>
                <a:lnTo>
                  <a:pt x="18714" y="59368"/>
                </a:lnTo>
                <a:lnTo>
                  <a:pt x="18775" y="60100"/>
                </a:lnTo>
                <a:lnTo>
                  <a:pt x="18897" y="60831"/>
                </a:lnTo>
                <a:lnTo>
                  <a:pt x="18957" y="61563"/>
                </a:lnTo>
                <a:lnTo>
                  <a:pt x="19018" y="63818"/>
                </a:lnTo>
                <a:lnTo>
                  <a:pt x="19079" y="64854"/>
                </a:lnTo>
                <a:lnTo>
                  <a:pt x="19079" y="65829"/>
                </a:lnTo>
                <a:lnTo>
                  <a:pt x="18957" y="67292"/>
                </a:lnTo>
                <a:lnTo>
                  <a:pt x="18897" y="68755"/>
                </a:lnTo>
                <a:lnTo>
                  <a:pt x="18957" y="70218"/>
                </a:lnTo>
                <a:lnTo>
                  <a:pt x="19079" y="71681"/>
                </a:lnTo>
                <a:lnTo>
                  <a:pt x="19262" y="73144"/>
                </a:lnTo>
                <a:lnTo>
                  <a:pt x="19384" y="74606"/>
                </a:lnTo>
                <a:lnTo>
                  <a:pt x="19384" y="75886"/>
                </a:lnTo>
                <a:lnTo>
                  <a:pt x="19384" y="77959"/>
                </a:lnTo>
                <a:lnTo>
                  <a:pt x="19384" y="78873"/>
                </a:lnTo>
                <a:lnTo>
                  <a:pt x="19384" y="79178"/>
                </a:lnTo>
                <a:lnTo>
                  <a:pt x="19262" y="79422"/>
                </a:lnTo>
                <a:lnTo>
                  <a:pt x="19140" y="79727"/>
                </a:lnTo>
                <a:lnTo>
                  <a:pt x="18897" y="79909"/>
                </a:lnTo>
                <a:lnTo>
                  <a:pt x="18653" y="79970"/>
                </a:lnTo>
                <a:lnTo>
                  <a:pt x="18348" y="79970"/>
                </a:lnTo>
                <a:lnTo>
                  <a:pt x="18043" y="79909"/>
                </a:lnTo>
                <a:lnTo>
                  <a:pt x="17799" y="79787"/>
                </a:lnTo>
                <a:lnTo>
                  <a:pt x="17738" y="79666"/>
                </a:lnTo>
                <a:lnTo>
                  <a:pt x="17677" y="79605"/>
                </a:lnTo>
                <a:lnTo>
                  <a:pt x="17677" y="79361"/>
                </a:lnTo>
                <a:lnTo>
                  <a:pt x="17799" y="79056"/>
                </a:lnTo>
                <a:lnTo>
                  <a:pt x="17860" y="78934"/>
                </a:lnTo>
                <a:lnTo>
                  <a:pt x="17921" y="78873"/>
                </a:lnTo>
                <a:lnTo>
                  <a:pt x="17860" y="78812"/>
                </a:lnTo>
                <a:lnTo>
                  <a:pt x="17799" y="78751"/>
                </a:lnTo>
                <a:lnTo>
                  <a:pt x="17677" y="78751"/>
                </a:lnTo>
                <a:lnTo>
                  <a:pt x="17617" y="78812"/>
                </a:lnTo>
                <a:lnTo>
                  <a:pt x="17556" y="78995"/>
                </a:lnTo>
                <a:lnTo>
                  <a:pt x="17495" y="79178"/>
                </a:lnTo>
                <a:lnTo>
                  <a:pt x="17495" y="79300"/>
                </a:lnTo>
                <a:lnTo>
                  <a:pt x="17434" y="79483"/>
                </a:lnTo>
                <a:lnTo>
                  <a:pt x="17312" y="79544"/>
                </a:lnTo>
                <a:lnTo>
                  <a:pt x="17129" y="79605"/>
                </a:lnTo>
                <a:lnTo>
                  <a:pt x="16824" y="79605"/>
                </a:lnTo>
                <a:lnTo>
                  <a:pt x="16458" y="79544"/>
                </a:lnTo>
                <a:lnTo>
                  <a:pt x="16032" y="79483"/>
                </a:lnTo>
                <a:lnTo>
                  <a:pt x="15361" y="79361"/>
                </a:lnTo>
                <a:lnTo>
                  <a:pt x="14996" y="79239"/>
                </a:lnTo>
                <a:lnTo>
                  <a:pt x="14813" y="79178"/>
                </a:lnTo>
                <a:lnTo>
                  <a:pt x="14691" y="79117"/>
                </a:lnTo>
                <a:lnTo>
                  <a:pt x="14691" y="79056"/>
                </a:lnTo>
                <a:lnTo>
                  <a:pt x="14691" y="78934"/>
                </a:lnTo>
                <a:lnTo>
                  <a:pt x="14752" y="78873"/>
                </a:lnTo>
                <a:lnTo>
                  <a:pt x="14996" y="78751"/>
                </a:lnTo>
                <a:lnTo>
                  <a:pt x="15422" y="78386"/>
                </a:lnTo>
                <a:lnTo>
                  <a:pt x="15849" y="77898"/>
                </a:lnTo>
                <a:lnTo>
                  <a:pt x="16215" y="77349"/>
                </a:lnTo>
                <a:lnTo>
                  <a:pt x="16519" y="76801"/>
                </a:lnTo>
                <a:lnTo>
                  <a:pt x="16763" y="76252"/>
                </a:lnTo>
                <a:lnTo>
                  <a:pt x="16946" y="75765"/>
                </a:lnTo>
                <a:lnTo>
                  <a:pt x="17007" y="75399"/>
                </a:lnTo>
                <a:lnTo>
                  <a:pt x="16946" y="75033"/>
                </a:lnTo>
                <a:lnTo>
                  <a:pt x="16702" y="74058"/>
                </a:lnTo>
                <a:lnTo>
                  <a:pt x="16458" y="73144"/>
                </a:lnTo>
                <a:lnTo>
                  <a:pt x="15910" y="71315"/>
                </a:lnTo>
                <a:lnTo>
                  <a:pt x="15178" y="68938"/>
                </a:lnTo>
                <a:lnTo>
                  <a:pt x="14752" y="67536"/>
                </a:lnTo>
                <a:lnTo>
                  <a:pt x="14386" y="66073"/>
                </a:lnTo>
                <a:lnTo>
                  <a:pt x="14081" y="64610"/>
                </a:lnTo>
                <a:lnTo>
                  <a:pt x="13959" y="63879"/>
                </a:lnTo>
                <a:lnTo>
                  <a:pt x="13898" y="63147"/>
                </a:lnTo>
                <a:lnTo>
                  <a:pt x="13898" y="62355"/>
                </a:lnTo>
                <a:lnTo>
                  <a:pt x="13959" y="61623"/>
                </a:lnTo>
                <a:lnTo>
                  <a:pt x="14081" y="60831"/>
                </a:lnTo>
                <a:lnTo>
                  <a:pt x="14264" y="60100"/>
                </a:lnTo>
                <a:lnTo>
                  <a:pt x="14569" y="58698"/>
                </a:lnTo>
                <a:lnTo>
                  <a:pt x="14691" y="57966"/>
                </a:lnTo>
                <a:lnTo>
                  <a:pt x="14752" y="57235"/>
                </a:lnTo>
                <a:lnTo>
                  <a:pt x="14752" y="56686"/>
                </a:lnTo>
                <a:lnTo>
                  <a:pt x="14691" y="56077"/>
                </a:lnTo>
                <a:lnTo>
                  <a:pt x="14508" y="54919"/>
                </a:lnTo>
                <a:lnTo>
                  <a:pt x="14203" y="53761"/>
                </a:lnTo>
                <a:lnTo>
                  <a:pt x="13898" y="52602"/>
                </a:lnTo>
                <a:lnTo>
                  <a:pt x="13533" y="51079"/>
                </a:lnTo>
                <a:lnTo>
                  <a:pt x="13228" y="49555"/>
                </a:lnTo>
                <a:lnTo>
                  <a:pt x="12984" y="48031"/>
                </a:lnTo>
                <a:lnTo>
                  <a:pt x="12862" y="46446"/>
                </a:lnTo>
                <a:lnTo>
                  <a:pt x="12618" y="43399"/>
                </a:lnTo>
                <a:lnTo>
                  <a:pt x="12496" y="40290"/>
                </a:lnTo>
                <a:lnTo>
                  <a:pt x="12496" y="38766"/>
                </a:lnTo>
                <a:lnTo>
                  <a:pt x="12557" y="38035"/>
                </a:lnTo>
                <a:lnTo>
                  <a:pt x="12618" y="37242"/>
                </a:lnTo>
                <a:lnTo>
                  <a:pt x="12862" y="35658"/>
                </a:lnTo>
                <a:lnTo>
                  <a:pt x="13106" y="34134"/>
                </a:lnTo>
                <a:lnTo>
                  <a:pt x="13167" y="33890"/>
                </a:lnTo>
                <a:lnTo>
                  <a:pt x="13228" y="33585"/>
                </a:lnTo>
                <a:lnTo>
                  <a:pt x="13106" y="33280"/>
                </a:lnTo>
                <a:lnTo>
                  <a:pt x="12984" y="32976"/>
                </a:lnTo>
                <a:lnTo>
                  <a:pt x="12984" y="32976"/>
                </a:lnTo>
                <a:lnTo>
                  <a:pt x="13045" y="33037"/>
                </a:lnTo>
                <a:lnTo>
                  <a:pt x="13045" y="29379"/>
                </a:lnTo>
                <a:lnTo>
                  <a:pt x="13045" y="28587"/>
                </a:lnTo>
                <a:lnTo>
                  <a:pt x="12984" y="28343"/>
                </a:lnTo>
                <a:lnTo>
                  <a:pt x="12862" y="28038"/>
                </a:lnTo>
                <a:lnTo>
                  <a:pt x="12801" y="27673"/>
                </a:lnTo>
                <a:lnTo>
                  <a:pt x="12496" y="26576"/>
                </a:lnTo>
                <a:lnTo>
                  <a:pt x="12192" y="25600"/>
                </a:lnTo>
                <a:lnTo>
                  <a:pt x="12131" y="25235"/>
                </a:lnTo>
                <a:lnTo>
                  <a:pt x="12131" y="24930"/>
                </a:lnTo>
                <a:lnTo>
                  <a:pt x="12496" y="25113"/>
                </a:lnTo>
                <a:lnTo>
                  <a:pt x="12923" y="25235"/>
                </a:lnTo>
                <a:lnTo>
                  <a:pt x="13715" y="25417"/>
                </a:lnTo>
                <a:lnTo>
                  <a:pt x="14691" y="25539"/>
                </a:lnTo>
                <a:lnTo>
                  <a:pt x="15666" y="25600"/>
                </a:lnTo>
                <a:lnTo>
                  <a:pt x="16215" y="25600"/>
                </a:lnTo>
                <a:lnTo>
                  <a:pt x="16336" y="25539"/>
                </a:lnTo>
                <a:lnTo>
                  <a:pt x="16519" y="25478"/>
                </a:lnTo>
                <a:lnTo>
                  <a:pt x="16702" y="25356"/>
                </a:lnTo>
                <a:lnTo>
                  <a:pt x="17068" y="25052"/>
                </a:lnTo>
                <a:lnTo>
                  <a:pt x="18653" y="23894"/>
                </a:lnTo>
                <a:lnTo>
                  <a:pt x="18653" y="23894"/>
                </a:lnTo>
                <a:lnTo>
                  <a:pt x="16519" y="25113"/>
                </a:lnTo>
                <a:lnTo>
                  <a:pt x="16397" y="25235"/>
                </a:lnTo>
                <a:lnTo>
                  <a:pt x="16276" y="25295"/>
                </a:lnTo>
                <a:lnTo>
                  <a:pt x="15971" y="25295"/>
                </a:lnTo>
                <a:lnTo>
                  <a:pt x="15300" y="25235"/>
                </a:lnTo>
                <a:lnTo>
                  <a:pt x="14081" y="25113"/>
                </a:lnTo>
                <a:lnTo>
                  <a:pt x="13472" y="25052"/>
                </a:lnTo>
                <a:lnTo>
                  <a:pt x="12923" y="24930"/>
                </a:lnTo>
                <a:lnTo>
                  <a:pt x="12375" y="24686"/>
                </a:lnTo>
                <a:lnTo>
                  <a:pt x="12131" y="24503"/>
                </a:lnTo>
                <a:lnTo>
                  <a:pt x="11948" y="24320"/>
                </a:lnTo>
                <a:lnTo>
                  <a:pt x="11826" y="24076"/>
                </a:lnTo>
                <a:lnTo>
                  <a:pt x="11704" y="23833"/>
                </a:lnTo>
                <a:lnTo>
                  <a:pt x="11521" y="23284"/>
                </a:lnTo>
                <a:lnTo>
                  <a:pt x="11460" y="22735"/>
                </a:lnTo>
                <a:lnTo>
                  <a:pt x="11460" y="22126"/>
                </a:lnTo>
                <a:lnTo>
                  <a:pt x="11460" y="21455"/>
                </a:lnTo>
                <a:lnTo>
                  <a:pt x="11582" y="20785"/>
                </a:lnTo>
                <a:lnTo>
                  <a:pt x="11643" y="20541"/>
                </a:lnTo>
                <a:lnTo>
                  <a:pt x="11643" y="20297"/>
                </a:lnTo>
                <a:lnTo>
                  <a:pt x="11521" y="19566"/>
                </a:lnTo>
                <a:lnTo>
                  <a:pt x="11582" y="20114"/>
                </a:lnTo>
                <a:lnTo>
                  <a:pt x="11521" y="20419"/>
                </a:lnTo>
                <a:lnTo>
                  <a:pt x="11460" y="20724"/>
                </a:lnTo>
                <a:lnTo>
                  <a:pt x="11338" y="21212"/>
                </a:lnTo>
                <a:lnTo>
                  <a:pt x="11216" y="21760"/>
                </a:lnTo>
                <a:lnTo>
                  <a:pt x="11155" y="22309"/>
                </a:lnTo>
                <a:lnTo>
                  <a:pt x="11155" y="22918"/>
                </a:lnTo>
                <a:lnTo>
                  <a:pt x="11216" y="23467"/>
                </a:lnTo>
                <a:lnTo>
                  <a:pt x="11399" y="24015"/>
                </a:lnTo>
                <a:lnTo>
                  <a:pt x="11643" y="24442"/>
                </a:lnTo>
                <a:lnTo>
                  <a:pt x="11765" y="24564"/>
                </a:lnTo>
                <a:lnTo>
                  <a:pt x="11826" y="24747"/>
                </a:lnTo>
                <a:lnTo>
                  <a:pt x="11887" y="24991"/>
                </a:lnTo>
                <a:lnTo>
                  <a:pt x="11887" y="25235"/>
                </a:lnTo>
                <a:lnTo>
                  <a:pt x="11887" y="25478"/>
                </a:lnTo>
                <a:lnTo>
                  <a:pt x="11765" y="25722"/>
                </a:lnTo>
                <a:lnTo>
                  <a:pt x="11460" y="26515"/>
                </a:lnTo>
                <a:lnTo>
                  <a:pt x="11034" y="27612"/>
                </a:lnTo>
                <a:lnTo>
                  <a:pt x="10729" y="28648"/>
                </a:lnTo>
                <a:lnTo>
                  <a:pt x="10485" y="29745"/>
                </a:lnTo>
                <a:lnTo>
                  <a:pt x="10180" y="30842"/>
                </a:lnTo>
                <a:lnTo>
                  <a:pt x="9814" y="31939"/>
                </a:lnTo>
                <a:lnTo>
                  <a:pt x="9388" y="33037"/>
                </a:lnTo>
                <a:lnTo>
                  <a:pt x="8961" y="34134"/>
                </a:lnTo>
                <a:lnTo>
                  <a:pt x="8413" y="35170"/>
                </a:lnTo>
                <a:lnTo>
                  <a:pt x="7376" y="37242"/>
                </a:lnTo>
                <a:lnTo>
                  <a:pt x="6950" y="38278"/>
                </a:lnTo>
                <a:lnTo>
                  <a:pt x="6523" y="39376"/>
                </a:lnTo>
                <a:lnTo>
                  <a:pt x="6279" y="39254"/>
                </a:lnTo>
                <a:lnTo>
                  <a:pt x="6157" y="39254"/>
                </a:lnTo>
                <a:lnTo>
                  <a:pt x="6096" y="39315"/>
                </a:lnTo>
                <a:lnTo>
                  <a:pt x="6096" y="39376"/>
                </a:lnTo>
                <a:lnTo>
                  <a:pt x="6096" y="39437"/>
                </a:lnTo>
                <a:lnTo>
                  <a:pt x="6157" y="39498"/>
                </a:lnTo>
                <a:lnTo>
                  <a:pt x="6279" y="39498"/>
                </a:lnTo>
                <a:lnTo>
                  <a:pt x="6462" y="39619"/>
                </a:lnTo>
                <a:lnTo>
                  <a:pt x="6523" y="39802"/>
                </a:lnTo>
                <a:lnTo>
                  <a:pt x="6523" y="39985"/>
                </a:lnTo>
                <a:lnTo>
                  <a:pt x="6523" y="40229"/>
                </a:lnTo>
                <a:lnTo>
                  <a:pt x="6462" y="40717"/>
                </a:lnTo>
                <a:lnTo>
                  <a:pt x="6340" y="41204"/>
                </a:lnTo>
                <a:lnTo>
                  <a:pt x="6035" y="42119"/>
                </a:lnTo>
                <a:lnTo>
                  <a:pt x="5974" y="42301"/>
                </a:lnTo>
                <a:lnTo>
                  <a:pt x="5913" y="42545"/>
                </a:lnTo>
                <a:lnTo>
                  <a:pt x="5792" y="43886"/>
                </a:lnTo>
                <a:lnTo>
                  <a:pt x="5731" y="44496"/>
                </a:lnTo>
                <a:lnTo>
                  <a:pt x="5670" y="44800"/>
                </a:lnTo>
                <a:lnTo>
                  <a:pt x="5670" y="44922"/>
                </a:lnTo>
                <a:lnTo>
                  <a:pt x="5548" y="45044"/>
                </a:lnTo>
                <a:lnTo>
                  <a:pt x="5487" y="45044"/>
                </a:lnTo>
                <a:lnTo>
                  <a:pt x="5426" y="44983"/>
                </a:lnTo>
                <a:lnTo>
                  <a:pt x="5365" y="44800"/>
                </a:lnTo>
                <a:lnTo>
                  <a:pt x="5365" y="44374"/>
                </a:lnTo>
                <a:lnTo>
                  <a:pt x="5426" y="43764"/>
                </a:lnTo>
                <a:lnTo>
                  <a:pt x="5426" y="43459"/>
                </a:lnTo>
                <a:lnTo>
                  <a:pt x="5426" y="43216"/>
                </a:lnTo>
                <a:lnTo>
                  <a:pt x="5365" y="43033"/>
                </a:lnTo>
                <a:lnTo>
                  <a:pt x="5243" y="42911"/>
                </a:lnTo>
                <a:lnTo>
                  <a:pt x="5060" y="42850"/>
                </a:lnTo>
                <a:lnTo>
                  <a:pt x="4938" y="42972"/>
                </a:lnTo>
                <a:lnTo>
                  <a:pt x="4816" y="43216"/>
                </a:lnTo>
                <a:lnTo>
                  <a:pt x="4755" y="43459"/>
                </a:lnTo>
                <a:lnTo>
                  <a:pt x="4694" y="43947"/>
                </a:lnTo>
                <a:lnTo>
                  <a:pt x="4633" y="44800"/>
                </a:lnTo>
                <a:lnTo>
                  <a:pt x="4512" y="45349"/>
                </a:lnTo>
                <a:lnTo>
                  <a:pt x="4390" y="45593"/>
                </a:lnTo>
                <a:lnTo>
                  <a:pt x="4329" y="45654"/>
                </a:lnTo>
                <a:lnTo>
                  <a:pt x="4268" y="45532"/>
                </a:lnTo>
                <a:lnTo>
                  <a:pt x="4207" y="45349"/>
                </a:lnTo>
                <a:lnTo>
                  <a:pt x="4207" y="45105"/>
                </a:lnTo>
                <a:lnTo>
                  <a:pt x="4207" y="44374"/>
                </a:lnTo>
                <a:lnTo>
                  <a:pt x="4268" y="43825"/>
                </a:lnTo>
                <a:lnTo>
                  <a:pt x="4268" y="43277"/>
                </a:lnTo>
                <a:lnTo>
                  <a:pt x="4268" y="43094"/>
                </a:lnTo>
                <a:lnTo>
                  <a:pt x="4207" y="42972"/>
                </a:lnTo>
                <a:lnTo>
                  <a:pt x="4146" y="42911"/>
                </a:lnTo>
                <a:lnTo>
                  <a:pt x="4024" y="42911"/>
                </a:lnTo>
                <a:lnTo>
                  <a:pt x="3963" y="42972"/>
                </a:lnTo>
                <a:lnTo>
                  <a:pt x="3780" y="43155"/>
                </a:lnTo>
                <a:lnTo>
                  <a:pt x="3658" y="43642"/>
                </a:lnTo>
                <a:lnTo>
                  <a:pt x="3171" y="44861"/>
                </a:lnTo>
                <a:lnTo>
                  <a:pt x="2988" y="45349"/>
                </a:lnTo>
                <a:lnTo>
                  <a:pt x="2805" y="45593"/>
                </a:lnTo>
                <a:lnTo>
                  <a:pt x="2744" y="45654"/>
                </a:lnTo>
                <a:lnTo>
                  <a:pt x="2683" y="45715"/>
                </a:lnTo>
                <a:lnTo>
                  <a:pt x="2561" y="45654"/>
                </a:lnTo>
                <a:lnTo>
                  <a:pt x="2561" y="45593"/>
                </a:lnTo>
                <a:lnTo>
                  <a:pt x="2500" y="45410"/>
                </a:lnTo>
                <a:lnTo>
                  <a:pt x="2561" y="45105"/>
                </a:lnTo>
                <a:lnTo>
                  <a:pt x="2683" y="44739"/>
                </a:lnTo>
                <a:lnTo>
                  <a:pt x="2927" y="44069"/>
                </a:lnTo>
                <a:lnTo>
                  <a:pt x="3049" y="43703"/>
                </a:lnTo>
                <a:lnTo>
                  <a:pt x="3231" y="43094"/>
                </a:lnTo>
                <a:lnTo>
                  <a:pt x="3292" y="42728"/>
                </a:lnTo>
                <a:lnTo>
                  <a:pt x="3292" y="42606"/>
                </a:lnTo>
                <a:lnTo>
                  <a:pt x="3171" y="42484"/>
                </a:lnTo>
                <a:lnTo>
                  <a:pt x="3049" y="42484"/>
                </a:lnTo>
                <a:lnTo>
                  <a:pt x="2927" y="42545"/>
                </a:lnTo>
                <a:lnTo>
                  <a:pt x="2744" y="42728"/>
                </a:lnTo>
                <a:lnTo>
                  <a:pt x="2378" y="43216"/>
                </a:lnTo>
                <a:lnTo>
                  <a:pt x="2012" y="43703"/>
                </a:lnTo>
                <a:lnTo>
                  <a:pt x="1708" y="44191"/>
                </a:lnTo>
                <a:lnTo>
                  <a:pt x="1525" y="44435"/>
                </a:lnTo>
                <a:lnTo>
                  <a:pt x="1403" y="44496"/>
                </a:lnTo>
                <a:lnTo>
                  <a:pt x="1281" y="44557"/>
                </a:lnTo>
                <a:lnTo>
                  <a:pt x="1159" y="44557"/>
                </a:lnTo>
                <a:lnTo>
                  <a:pt x="1098" y="44496"/>
                </a:lnTo>
                <a:lnTo>
                  <a:pt x="1098" y="44374"/>
                </a:lnTo>
                <a:lnTo>
                  <a:pt x="1159" y="44252"/>
                </a:lnTo>
                <a:lnTo>
                  <a:pt x="1281" y="43947"/>
                </a:lnTo>
                <a:lnTo>
                  <a:pt x="1342" y="43825"/>
                </a:lnTo>
                <a:lnTo>
                  <a:pt x="1951" y="42789"/>
                </a:lnTo>
                <a:lnTo>
                  <a:pt x="2317" y="42119"/>
                </a:lnTo>
                <a:lnTo>
                  <a:pt x="2500" y="41753"/>
                </a:lnTo>
                <a:lnTo>
                  <a:pt x="2622" y="41387"/>
                </a:lnTo>
                <a:lnTo>
                  <a:pt x="2622" y="41204"/>
                </a:lnTo>
                <a:lnTo>
                  <a:pt x="2622" y="41082"/>
                </a:lnTo>
                <a:lnTo>
                  <a:pt x="2561" y="41021"/>
                </a:lnTo>
                <a:lnTo>
                  <a:pt x="2378" y="40960"/>
                </a:lnTo>
                <a:lnTo>
                  <a:pt x="2073" y="41082"/>
                </a:lnTo>
                <a:lnTo>
                  <a:pt x="1830" y="41326"/>
                </a:lnTo>
                <a:lnTo>
                  <a:pt x="1647" y="41570"/>
                </a:lnTo>
                <a:lnTo>
                  <a:pt x="1403" y="41753"/>
                </a:lnTo>
                <a:lnTo>
                  <a:pt x="915" y="41936"/>
                </a:lnTo>
                <a:lnTo>
                  <a:pt x="671" y="41997"/>
                </a:lnTo>
                <a:lnTo>
                  <a:pt x="428" y="41997"/>
                </a:lnTo>
                <a:lnTo>
                  <a:pt x="306" y="41936"/>
                </a:lnTo>
                <a:lnTo>
                  <a:pt x="245" y="41875"/>
                </a:lnTo>
                <a:lnTo>
                  <a:pt x="306" y="41814"/>
                </a:lnTo>
                <a:lnTo>
                  <a:pt x="367" y="41692"/>
                </a:lnTo>
                <a:lnTo>
                  <a:pt x="793" y="41326"/>
                </a:lnTo>
                <a:lnTo>
                  <a:pt x="1342" y="40778"/>
                </a:lnTo>
                <a:lnTo>
                  <a:pt x="1830" y="40168"/>
                </a:lnTo>
                <a:lnTo>
                  <a:pt x="2317" y="39619"/>
                </a:lnTo>
                <a:lnTo>
                  <a:pt x="2866" y="39071"/>
                </a:lnTo>
                <a:lnTo>
                  <a:pt x="3110" y="38888"/>
                </a:lnTo>
                <a:lnTo>
                  <a:pt x="3414" y="38705"/>
                </a:lnTo>
                <a:lnTo>
                  <a:pt x="4085" y="38705"/>
                </a:lnTo>
                <a:lnTo>
                  <a:pt x="4512" y="38827"/>
                </a:lnTo>
                <a:lnTo>
                  <a:pt x="4572" y="38827"/>
                </a:lnTo>
                <a:lnTo>
                  <a:pt x="4694" y="38888"/>
                </a:lnTo>
                <a:lnTo>
                  <a:pt x="4816" y="38888"/>
                </a:lnTo>
                <a:lnTo>
                  <a:pt x="4877" y="38827"/>
                </a:lnTo>
                <a:lnTo>
                  <a:pt x="4816" y="38705"/>
                </a:lnTo>
                <a:lnTo>
                  <a:pt x="4755" y="38644"/>
                </a:lnTo>
                <a:lnTo>
                  <a:pt x="4512" y="38522"/>
                </a:lnTo>
                <a:lnTo>
                  <a:pt x="4207" y="38461"/>
                </a:lnTo>
                <a:lnTo>
                  <a:pt x="4572" y="37608"/>
                </a:lnTo>
                <a:lnTo>
                  <a:pt x="4877" y="36755"/>
                </a:lnTo>
                <a:lnTo>
                  <a:pt x="5121" y="35840"/>
                </a:lnTo>
                <a:lnTo>
                  <a:pt x="5243" y="34987"/>
                </a:lnTo>
                <a:lnTo>
                  <a:pt x="5426" y="33768"/>
                </a:lnTo>
                <a:lnTo>
                  <a:pt x="5609" y="32549"/>
                </a:lnTo>
                <a:lnTo>
                  <a:pt x="5852" y="31635"/>
                </a:lnTo>
                <a:lnTo>
                  <a:pt x="6096" y="30781"/>
                </a:lnTo>
                <a:lnTo>
                  <a:pt x="6401" y="29928"/>
                </a:lnTo>
                <a:lnTo>
                  <a:pt x="6767" y="29075"/>
                </a:lnTo>
                <a:lnTo>
                  <a:pt x="6950" y="28709"/>
                </a:lnTo>
                <a:lnTo>
                  <a:pt x="7133" y="28465"/>
                </a:lnTo>
                <a:lnTo>
                  <a:pt x="7376" y="28099"/>
                </a:lnTo>
                <a:lnTo>
                  <a:pt x="7559" y="27673"/>
                </a:lnTo>
                <a:lnTo>
                  <a:pt x="7620" y="27368"/>
                </a:lnTo>
                <a:lnTo>
                  <a:pt x="7681" y="27063"/>
                </a:lnTo>
                <a:lnTo>
                  <a:pt x="7681" y="26149"/>
                </a:lnTo>
                <a:lnTo>
                  <a:pt x="7803" y="25235"/>
                </a:lnTo>
                <a:lnTo>
                  <a:pt x="7864" y="24259"/>
                </a:lnTo>
                <a:lnTo>
                  <a:pt x="8169" y="22370"/>
                </a:lnTo>
                <a:lnTo>
                  <a:pt x="8352" y="21455"/>
                </a:lnTo>
                <a:lnTo>
                  <a:pt x="8413" y="21151"/>
                </a:lnTo>
                <a:lnTo>
                  <a:pt x="8413" y="20846"/>
                </a:lnTo>
                <a:lnTo>
                  <a:pt x="8352" y="19932"/>
                </a:lnTo>
                <a:lnTo>
                  <a:pt x="8352" y="19017"/>
                </a:lnTo>
                <a:lnTo>
                  <a:pt x="8413" y="18164"/>
                </a:lnTo>
                <a:lnTo>
                  <a:pt x="8473" y="17737"/>
                </a:lnTo>
                <a:lnTo>
                  <a:pt x="8595" y="17311"/>
                </a:lnTo>
                <a:lnTo>
                  <a:pt x="9022" y="16457"/>
                </a:lnTo>
                <a:lnTo>
                  <a:pt x="9510" y="15726"/>
                </a:lnTo>
                <a:lnTo>
                  <a:pt x="9754" y="15360"/>
                </a:lnTo>
                <a:lnTo>
                  <a:pt x="9997" y="15055"/>
                </a:lnTo>
                <a:lnTo>
                  <a:pt x="10302" y="14812"/>
                </a:lnTo>
                <a:lnTo>
                  <a:pt x="10668" y="14629"/>
                </a:lnTo>
                <a:lnTo>
                  <a:pt x="11034" y="14446"/>
                </a:lnTo>
                <a:lnTo>
                  <a:pt x="11460" y="14324"/>
                </a:lnTo>
                <a:lnTo>
                  <a:pt x="12375" y="14202"/>
                </a:lnTo>
                <a:lnTo>
                  <a:pt x="13411" y="14080"/>
                </a:lnTo>
                <a:lnTo>
                  <a:pt x="14447" y="14080"/>
                </a:lnTo>
                <a:lnTo>
                  <a:pt x="16519" y="14141"/>
                </a:lnTo>
                <a:lnTo>
                  <a:pt x="14691" y="13836"/>
                </a:lnTo>
                <a:lnTo>
                  <a:pt x="15727" y="13166"/>
                </a:lnTo>
                <a:lnTo>
                  <a:pt x="16336" y="12739"/>
                </a:lnTo>
                <a:lnTo>
                  <a:pt x="16641" y="12617"/>
                </a:lnTo>
                <a:lnTo>
                  <a:pt x="16885" y="12434"/>
                </a:lnTo>
                <a:lnTo>
                  <a:pt x="16946" y="12313"/>
                </a:lnTo>
                <a:lnTo>
                  <a:pt x="16946" y="12191"/>
                </a:lnTo>
                <a:lnTo>
                  <a:pt x="17129" y="10118"/>
                </a:lnTo>
                <a:lnTo>
                  <a:pt x="17738" y="10484"/>
                </a:lnTo>
                <a:lnTo>
                  <a:pt x="18348" y="10789"/>
                </a:lnTo>
                <a:lnTo>
                  <a:pt x="18897" y="11032"/>
                </a:lnTo>
                <a:lnTo>
                  <a:pt x="19201" y="11093"/>
                </a:lnTo>
                <a:lnTo>
                  <a:pt x="19445" y="11154"/>
                </a:lnTo>
                <a:lnTo>
                  <a:pt x="19750" y="11093"/>
                </a:lnTo>
                <a:lnTo>
                  <a:pt x="20055" y="11032"/>
                </a:lnTo>
                <a:lnTo>
                  <a:pt x="20664" y="10789"/>
                </a:lnTo>
                <a:lnTo>
                  <a:pt x="21274" y="10484"/>
                </a:lnTo>
                <a:lnTo>
                  <a:pt x="21883" y="10118"/>
                </a:lnTo>
                <a:close/>
                <a:moveTo>
                  <a:pt x="19445" y="0"/>
                </a:moveTo>
                <a:lnTo>
                  <a:pt x="18957" y="61"/>
                </a:lnTo>
                <a:lnTo>
                  <a:pt x="18287" y="183"/>
                </a:lnTo>
                <a:lnTo>
                  <a:pt x="17617" y="366"/>
                </a:lnTo>
                <a:lnTo>
                  <a:pt x="17068" y="670"/>
                </a:lnTo>
                <a:lnTo>
                  <a:pt x="16763" y="853"/>
                </a:lnTo>
                <a:lnTo>
                  <a:pt x="16519" y="1097"/>
                </a:lnTo>
                <a:lnTo>
                  <a:pt x="16336" y="1402"/>
                </a:lnTo>
                <a:lnTo>
                  <a:pt x="16093" y="1646"/>
                </a:lnTo>
                <a:lnTo>
                  <a:pt x="15788" y="2316"/>
                </a:lnTo>
                <a:lnTo>
                  <a:pt x="15544" y="2987"/>
                </a:lnTo>
                <a:lnTo>
                  <a:pt x="15422" y="3657"/>
                </a:lnTo>
                <a:lnTo>
                  <a:pt x="15361" y="4389"/>
                </a:lnTo>
                <a:lnTo>
                  <a:pt x="15361" y="5059"/>
                </a:lnTo>
                <a:lnTo>
                  <a:pt x="15422" y="5730"/>
                </a:lnTo>
                <a:lnTo>
                  <a:pt x="15544" y="6400"/>
                </a:lnTo>
                <a:lnTo>
                  <a:pt x="15666" y="7132"/>
                </a:lnTo>
                <a:lnTo>
                  <a:pt x="15849" y="7802"/>
                </a:lnTo>
                <a:lnTo>
                  <a:pt x="16276" y="9082"/>
                </a:lnTo>
                <a:lnTo>
                  <a:pt x="16397" y="9387"/>
                </a:lnTo>
                <a:lnTo>
                  <a:pt x="16580" y="9631"/>
                </a:lnTo>
                <a:lnTo>
                  <a:pt x="16763" y="9874"/>
                </a:lnTo>
                <a:lnTo>
                  <a:pt x="16946" y="9996"/>
                </a:lnTo>
                <a:lnTo>
                  <a:pt x="16946" y="10179"/>
                </a:lnTo>
                <a:lnTo>
                  <a:pt x="16885" y="10362"/>
                </a:lnTo>
                <a:lnTo>
                  <a:pt x="16763" y="11886"/>
                </a:lnTo>
                <a:lnTo>
                  <a:pt x="16763" y="12069"/>
                </a:lnTo>
                <a:lnTo>
                  <a:pt x="16702" y="12252"/>
                </a:lnTo>
                <a:lnTo>
                  <a:pt x="16580" y="12313"/>
                </a:lnTo>
                <a:lnTo>
                  <a:pt x="16458" y="12373"/>
                </a:lnTo>
                <a:lnTo>
                  <a:pt x="16093" y="12617"/>
                </a:lnTo>
                <a:lnTo>
                  <a:pt x="15422" y="13044"/>
                </a:lnTo>
                <a:lnTo>
                  <a:pt x="14752" y="13471"/>
                </a:lnTo>
                <a:lnTo>
                  <a:pt x="14447" y="13653"/>
                </a:lnTo>
                <a:lnTo>
                  <a:pt x="14325" y="13775"/>
                </a:lnTo>
                <a:lnTo>
                  <a:pt x="13289" y="13775"/>
                </a:lnTo>
                <a:lnTo>
                  <a:pt x="12496" y="13836"/>
                </a:lnTo>
                <a:lnTo>
                  <a:pt x="11765" y="13958"/>
                </a:lnTo>
                <a:lnTo>
                  <a:pt x="11034" y="14141"/>
                </a:lnTo>
                <a:lnTo>
                  <a:pt x="10668" y="14263"/>
                </a:lnTo>
                <a:lnTo>
                  <a:pt x="10302" y="14385"/>
                </a:lnTo>
                <a:lnTo>
                  <a:pt x="9997" y="14629"/>
                </a:lnTo>
                <a:lnTo>
                  <a:pt x="9693" y="14812"/>
                </a:lnTo>
                <a:lnTo>
                  <a:pt x="9449" y="15116"/>
                </a:lnTo>
                <a:lnTo>
                  <a:pt x="9266" y="15421"/>
                </a:lnTo>
                <a:lnTo>
                  <a:pt x="8900" y="16031"/>
                </a:lnTo>
                <a:lnTo>
                  <a:pt x="8534" y="16701"/>
                </a:lnTo>
                <a:lnTo>
                  <a:pt x="8230" y="17372"/>
                </a:lnTo>
                <a:lnTo>
                  <a:pt x="8108" y="17737"/>
                </a:lnTo>
                <a:lnTo>
                  <a:pt x="8047" y="18103"/>
                </a:lnTo>
                <a:lnTo>
                  <a:pt x="7986" y="18895"/>
                </a:lnTo>
                <a:lnTo>
                  <a:pt x="7986" y="19688"/>
                </a:lnTo>
                <a:lnTo>
                  <a:pt x="8047" y="20480"/>
                </a:lnTo>
                <a:lnTo>
                  <a:pt x="8047" y="20846"/>
                </a:lnTo>
                <a:lnTo>
                  <a:pt x="8047" y="21212"/>
                </a:lnTo>
                <a:lnTo>
                  <a:pt x="7864" y="22004"/>
                </a:lnTo>
                <a:lnTo>
                  <a:pt x="7620" y="23589"/>
                </a:lnTo>
                <a:lnTo>
                  <a:pt x="7376" y="25174"/>
                </a:lnTo>
                <a:lnTo>
                  <a:pt x="7254" y="26758"/>
                </a:lnTo>
                <a:lnTo>
                  <a:pt x="7254" y="27124"/>
                </a:lnTo>
                <a:lnTo>
                  <a:pt x="7193" y="27490"/>
                </a:lnTo>
                <a:lnTo>
                  <a:pt x="7072" y="27856"/>
                </a:lnTo>
                <a:lnTo>
                  <a:pt x="6889" y="28160"/>
                </a:lnTo>
                <a:lnTo>
                  <a:pt x="6706" y="28526"/>
                </a:lnTo>
                <a:lnTo>
                  <a:pt x="6462" y="28892"/>
                </a:lnTo>
                <a:lnTo>
                  <a:pt x="5974" y="30172"/>
                </a:lnTo>
                <a:lnTo>
                  <a:pt x="5548" y="31452"/>
                </a:lnTo>
                <a:lnTo>
                  <a:pt x="5304" y="32732"/>
                </a:lnTo>
                <a:lnTo>
                  <a:pt x="5121" y="34073"/>
                </a:lnTo>
                <a:lnTo>
                  <a:pt x="4877" y="35536"/>
                </a:lnTo>
                <a:lnTo>
                  <a:pt x="4755" y="36267"/>
                </a:lnTo>
                <a:lnTo>
                  <a:pt x="4572" y="36998"/>
                </a:lnTo>
                <a:lnTo>
                  <a:pt x="4329" y="37669"/>
                </a:lnTo>
                <a:lnTo>
                  <a:pt x="4207" y="38035"/>
                </a:lnTo>
                <a:lnTo>
                  <a:pt x="4146" y="38218"/>
                </a:lnTo>
                <a:lnTo>
                  <a:pt x="4024" y="38400"/>
                </a:lnTo>
                <a:lnTo>
                  <a:pt x="3902" y="38461"/>
                </a:lnTo>
                <a:lnTo>
                  <a:pt x="3475" y="38461"/>
                </a:lnTo>
                <a:lnTo>
                  <a:pt x="3110" y="38583"/>
                </a:lnTo>
                <a:lnTo>
                  <a:pt x="2805" y="38766"/>
                </a:lnTo>
                <a:lnTo>
                  <a:pt x="2256" y="39315"/>
                </a:lnTo>
                <a:lnTo>
                  <a:pt x="1769" y="39863"/>
                </a:lnTo>
                <a:lnTo>
                  <a:pt x="1281" y="40412"/>
                </a:lnTo>
                <a:lnTo>
                  <a:pt x="793" y="41021"/>
                </a:lnTo>
                <a:lnTo>
                  <a:pt x="306" y="41387"/>
                </a:lnTo>
                <a:lnTo>
                  <a:pt x="123" y="41570"/>
                </a:lnTo>
                <a:lnTo>
                  <a:pt x="1" y="41692"/>
                </a:lnTo>
                <a:lnTo>
                  <a:pt x="1" y="41814"/>
                </a:lnTo>
                <a:lnTo>
                  <a:pt x="62" y="42058"/>
                </a:lnTo>
                <a:lnTo>
                  <a:pt x="184" y="42179"/>
                </a:lnTo>
                <a:lnTo>
                  <a:pt x="428" y="42240"/>
                </a:lnTo>
                <a:lnTo>
                  <a:pt x="610" y="42240"/>
                </a:lnTo>
                <a:lnTo>
                  <a:pt x="1098" y="42119"/>
                </a:lnTo>
                <a:lnTo>
                  <a:pt x="1525" y="41936"/>
                </a:lnTo>
                <a:lnTo>
                  <a:pt x="1769" y="41753"/>
                </a:lnTo>
                <a:lnTo>
                  <a:pt x="2012" y="41570"/>
                </a:lnTo>
                <a:lnTo>
                  <a:pt x="2195" y="41387"/>
                </a:lnTo>
                <a:lnTo>
                  <a:pt x="2317" y="41265"/>
                </a:lnTo>
                <a:lnTo>
                  <a:pt x="2439" y="41204"/>
                </a:lnTo>
                <a:lnTo>
                  <a:pt x="2439" y="41204"/>
                </a:lnTo>
                <a:lnTo>
                  <a:pt x="2317" y="41509"/>
                </a:lnTo>
                <a:lnTo>
                  <a:pt x="2195" y="41753"/>
                </a:lnTo>
                <a:lnTo>
                  <a:pt x="1951" y="42240"/>
                </a:lnTo>
                <a:lnTo>
                  <a:pt x="1281" y="43459"/>
                </a:lnTo>
                <a:lnTo>
                  <a:pt x="976" y="44008"/>
                </a:lnTo>
                <a:lnTo>
                  <a:pt x="854" y="44252"/>
                </a:lnTo>
                <a:lnTo>
                  <a:pt x="854" y="44435"/>
                </a:lnTo>
                <a:lnTo>
                  <a:pt x="854" y="44557"/>
                </a:lnTo>
                <a:lnTo>
                  <a:pt x="1037" y="44739"/>
                </a:lnTo>
                <a:lnTo>
                  <a:pt x="1159" y="44861"/>
                </a:lnTo>
                <a:lnTo>
                  <a:pt x="1342" y="44800"/>
                </a:lnTo>
                <a:lnTo>
                  <a:pt x="1525" y="44739"/>
                </a:lnTo>
                <a:lnTo>
                  <a:pt x="1830" y="44435"/>
                </a:lnTo>
                <a:lnTo>
                  <a:pt x="2012" y="44130"/>
                </a:lnTo>
                <a:lnTo>
                  <a:pt x="2561" y="43399"/>
                </a:lnTo>
                <a:lnTo>
                  <a:pt x="2744" y="43033"/>
                </a:lnTo>
                <a:lnTo>
                  <a:pt x="3049" y="42789"/>
                </a:lnTo>
                <a:lnTo>
                  <a:pt x="3049" y="42789"/>
                </a:lnTo>
                <a:lnTo>
                  <a:pt x="2988" y="43094"/>
                </a:lnTo>
                <a:lnTo>
                  <a:pt x="2866" y="43459"/>
                </a:lnTo>
                <a:lnTo>
                  <a:pt x="2622" y="44191"/>
                </a:lnTo>
                <a:lnTo>
                  <a:pt x="2317" y="44861"/>
                </a:lnTo>
                <a:lnTo>
                  <a:pt x="2256" y="45227"/>
                </a:lnTo>
                <a:lnTo>
                  <a:pt x="2256" y="45593"/>
                </a:lnTo>
                <a:lnTo>
                  <a:pt x="2378" y="45776"/>
                </a:lnTo>
                <a:lnTo>
                  <a:pt x="2500" y="45898"/>
                </a:lnTo>
                <a:lnTo>
                  <a:pt x="2683" y="45959"/>
                </a:lnTo>
                <a:lnTo>
                  <a:pt x="2866" y="45898"/>
                </a:lnTo>
                <a:lnTo>
                  <a:pt x="2988" y="45776"/>
                </a:lnTo>
                <a:lnTo>
                  <a:pt x="3171" y="45532"/>
                </a:lnTo>
                <a:lnTo>
                  <a:pt x="3353" y="45166"/>
                </a:lnTo>
                <a:lnTo>
                  <a:pt x="3719" y="44252"/>
                </a:lnTo>
                <a:lnTo>
                  <a:pt x="4024" y="43277"/>
                </a:lnTo>
                <a:lnTo>
                  <a:pt x="4024" y="44130"/>
                </a:lnTo>
                <a:lnTo>
                  <a:pt x="3963" y="44922"/>
                </a:lnTo>
                <a:lnTo>
                  <a:pt x="3963" y="45349"/>
                </a:lnTo>
                <a:lnTo>
                  <a:pt x="4024" y="45593"/>
                </a:lnTo>
                <a:lnTo>
                  <a:pt x="4085" y="45776"/>
                </a:lnTo>
                <a:lnTo>
                  <a:pt x="4268" y="45837"/>
                </a:lnTo>
                <a:lnTo>
                  <a:pt x="4451" y="45837"/>
                </a:lnTo>
                <a:lnTo>
                  <a:pt x="4572" y="45776"/>
                </a:lnTo>
                <a:lnTo>
                  <a:pt x="4694" y="45654"/>
                </a:lnTo>
                <a:lnTo>
                  <a:pt x="4816" y="45349"/>
                </a:lnTo>
                <a:lnTo>
                  <a:pt x="4877" y="45105"/>
                </a:lnTo>
                <a:lnTo>
                  <a:pt x="4877" y="44496"/>
                </a:lnTo>
                <a:lnTo>
                  <a:pt x="4999" y="43642"/>
                </a:lnTo>
                <a:lnTo>
                  <a:pt x="4999" y="43338"/>
                </a:lnTo>
                <a:lnTo>
                  <a:pt x="5060" y="43216"/>
                </a:lnTo>
                <a:lnTo>
                  <a:pt x="5121" y="43094"/>
                </a:lnTo>
                <a:lnTo>
                  <a:pt x="5182" y="43277"/>
                </a:lnTo>
                <a:lnTo>
                  <a:pt x="5182" y="43459"/>
                </a:lnTo>
                <a:lnTo>
                  <a:pt x="5121" y="43886"/>
                </a:lnTo>
                <a:lnTo>
                  <a:pt x="5121" y="44374"/>
                </a:lnTo>
                <a:lnTo>
                  <a:pt x="5121" y="44800"/>
                </a:lnTo>
                <a:lnTo>
                  <a:pt x="5182" y="45044"/>
                </a:lnTo>
                <a:lnTo>
                  <a:pt x="5304" y="45227"/>
                </a:lnTo>
                <a:lnTo>
                  <a:pt x="5426" y="45288"/>
                </a:lnTo>
                <a:lnTo>
                  <a:pt x="5609" y="45288"/>
                </a:lnTo>
                <a:lnTo>
                  <a:pt x="5731" y="45227"/>
                </a:lnTo>
                <a:lnTo>
                  <a:pt x="5852" y="45044"/>
                </a:lnTo>
                <a:lnTo>
                  <a:pt x="5913" y="44861"/>
                </a:lnTo>
                <a:lnTo>
                  <a:pt x="5974" y="44496"/>
                </a:lnTo>
                <a:lnTo>
                  <a:pt x="6035" y="43642"/>
                </a:lnTo>
                <a:lnTo>
                  <a:pt x="6157" y="42484"/>
                </a:lnTo>
                <a:lnTo>
                  <a:pt x="6218" y="42240"/>
                </a:lnTo>
                <a:lnTo>
                  <a:pt x="6340" y="41997"/>
                </a:lnTo>
                <a:lnTo>
                  <a:pt x="6645" y="41082"/>
                </a:lnTo>
                <a:lnTo>
                  <a:pt x="6767" y="40595"/>
                </a:lnTo>
                <a:lnTo>
                  <a:pt x="6828" y="40107"/>
                </a:lnTo>
                <a:lnTo>
                  <a:pt x="6767" y="39802"/>
                </a:lnTo>
                <a:lnTo>
                  <a:pt x="6706" y="39558"/>
                </a:lnTo>
                <a:lnTo>
                  <a:pt x="6767" y="39315"/>
                </a:lnTo>
                <a:lnTo>
                  <a:pt x="6889" y="39132"/>
                </a:lnTo>
                <a:lnTo>
                  <a:pt x="7376" y="37974"/>
                </a:lnTo>
                <a:lnTo>
                  <a:pt x="7925" y="36877"/>
                </a:lnTo>
                <a:lnTo>
                  <a:pt x="9266" y="34256"/>
                </a:lnTo>
                <a:lnTo>
                  <a:pt x="9875" y="32915"/>
                </a:lnTo>
                <a:lnTo>
                  <a:pt x="10363" y="31574"/>
                </a:lnTo>
                <a:lnTo>
                  <a:pt x="10546" y="30781"/>
                </a:lnTo>
                <a:lnTo>
                  <a:pt x="10729" y="30050"/>
                </a:lnTo>
                <a:lnTo>
                  <a:pt x="11094" y="28526"/>
                </a:lnTo>
                <a:lnTo>
                  <a:pt x="11460" y="27185"/>
                </a:lnTo>
                <a:lnTo>
                  <a:pt x="11948" y="25844"/>
                </a:lnTo>
                <a:lnTo>
                  <a:pt x="12375" y="27307"/>
                </a:lnTo>
                <a:lnTo>
                  <a:pt x="12496" y="27856"/>
                </a:lnTo>
                <a:lnTo>
                  <a:pt x="12618" y="28465"/>
                </a:lnTo>
                <a:lnTo>
                  <a:pt x="12679" y="29136"/>
                </a:lnTo>
                <a:lnTo>
                  <a:pt x="12618" y="29806"/>
                </a:lnTo>
                <a:lnTo>
                  <a:pt x="12618" y="31878"/>
                </a:lnTo>
                <a:lnTo>
                  <a:pt x="12618" y="32427"/>
                </a:lnTo>
                <a:lnTo>
                  <a:pt x="12618" y="33037"/>
                </a:lnTo>
                <a:lnTo>
                  <a:pt x="12679" y="33280"/>
                </a:lnTo>
                <a:lnTo>
                  <a:pt x="12801" y="33524"/>
                </a:lnTo>
                <a:lnTo>
                  <a:pt x="12801" y="33768"/>
                </a:lnTo>
                <a:lnTo>
                  <a:pt x="12740" y="34012"/>
                </a:lnTo>
                <a:lnTo>
                  <a:pt x="12618" y="34560"/>
                </a:lnTo>
                <a:lnTo>
                  <a:pt x="12314" y="36633"/>
                </a:lnTo>
                <a:lnTo>
                  <a:pt x="12192" y="37669"/>
                </a:lnTo>
                <a:lnTo>
                  <a:pt x="12070" y="38705"/>
                </a:lnTo>
                <a:lnTo>
                  <a:pt x="12070" y="40839"/>
                </a:lnTo>
                <a:lnTo>
                  <a:pt x="12131" y="42972"/>
                </a:lnTo>
                <a:lnTo>
                  <a:pt x="12253" y="45044"/>
                </a:lnTo>
                <a:lnTo>
                  <a:pt x="12435" y="47178"/>
                </a:lnTo>
                <a:lnTo>
                  <a:pt x="12740" y="49250"/>
                </a:lnTo>
                <a:lnTo>
                  <a:pt x="13106" y="51261"/>
                </a:lnTo>
                <a:lnTo>
                  <a:pt x="13594" y="53334"/>
                </a:lnTo>
                <a:lnTo>
                  <a:pt x="14081" y="55041"/>
                </a:lnTo>
                <a:lnTo>
                  <a:pt x="14203" y="55955"/>
                </a:lnTo>
                <a:lnTo>
                  <a:pt x="14325" y="56869"/>
                </a:lnTo>
                <a:lnTo>
                  <a:pt x="14264" y="57601"/>
                </a:lnTo>
                <a:lnTo>
                  <a:pt x="14142" y="58393"/>
                </a:lnTo>
                <a:lnTo>
                  <a:pt x="13837" y="59856"/>
                </a:lnTo>
                <a:lnTo>
                  <a:pt x="13655" y="60892"/>
                </a:lnTo>
                <a:lnTo>
                  <a:pt x="13472" y="61928"/>
                </a:lnTo>
                <a:lnTo>
                  <a:pt x="13472" y="62964"/>
                </a:lnTo>
                <a:lnTo>
                  <a:pt x="13533" y="64001"/>
                </a:lnTo>
                <a:lnTo>
                  <a:pt x="13655" y="65037"/>
                </a:lnTo>
                <a:lnTo>
                  <a:pt x="13898" y="66012"/>
                </a:lnTo>
                <a:lnTo>
                  <a:pt x="14447" y="67963"/>
                </a:lnTo>
                <a:lnTo>
                  <a:pt x="15605" y="71681"/>
                </a:lnTo>
                <a:lnTo>
                  <a:pt x="16032" y="73144"/>
                </a:lnTo>
                <a:lnTo>
                  <a:pt x="16458" y="74606"/>
                </a:lnTo>
                <a:lnTo>
                  <a:pt x="16580" y="75094"/>
                </a:lnTo>
                <a:lnTo>
                  <a:pt x="16641" y="75399"/>
                </a:lnTo>
                <a:lnTo>
                  <a:pt x="16580" y="75643"/>
                </a:lnTo>
                <a:lnTo>
                  <a:pt x="16458" y="76069"/>
                </a:lnTo>
                <a:lnTo>
                  <a:pt x="16276" y="76496"/>
                </a:lnTo>
                <a:lnTo>
                  <a:pt x="15849" y="77227"/>
                </a:lnTo>
                <a:lnTo>
                  <a:pt x="15361" y="77959"/>
                </a:lnTo>
                <a:lnTo>
                  <a:pt x="15117" y="78264"/>
                </a:lnTo>
                <a:lnTo>
                  <a:pt x="14752" y="78507"/>
                </a:lnTo>
                <a:lnTo>
                  <a:pt x="14569" y="78690"/>
                </a:lnTo>
                <a:lnTo>
                  <a:pt x="14386" y="78873"/>
                </a:lnTo>
                <a:lnTo>
                  <a:pt x="14386" y="79056"/>
                </a:lnTo>
                <a:lnTo>
                  <a:pt x="14447" y="79239"/>
                </a:lnTo>
                <a:lnTo>
                  <a:pt x="14569" y="79361"/>
                </a:lnTo>
                <a:lnTo>
                  <a:pt x="14752" y="79483"/>
                </a:lnTo>
                <a:lnTo>
                  <a:pt x="15117" y="79605"/>
                </a:lnTo>
                <a:lnTo>
                  <a:pt x="15483" y="79666"/>
                </a:lnTo>
                <a:lnTo>
                  <a:pt x="15971" y="79787"/>
                </a:lnTo>
                <a:lnTo>
                  <a:pt x="16519" y="79848"/>
                </a:lnTo>
                <a:lnTo>
                  <a:pt x="17007" y="79848"/>
                </a:lnTo>
                <a:lnTo>
                  <a:pt x="17434" y="79787"/>
                </a:lnTo>
                <a:lnTo>
                  <a:pt x="17495" y="79787"/>
                </a:lnTo>
                <a:lnTo>
                  <a:pt x="17677" y="79970"/>
                </a:lnTo>
                <a:lnTo>
                  <a:pt x="17921" y="80092"/>
                </a:lnTo>
                <a:lnTo>
                  <a:pt x="18165" y="80153"/>
                </a:lnTo>
                <a:lnTo>
                  <a:pt x="18592" y="80214"/>
                </a:lnTo>
                <a:lnTo>
                  <a:pt x="18957" y="80092"/>
                </a:lnTo>
                <a:lnTo>
                  <a:pt x="19140" y="80031"/>
                </a:lnTo>
                <a:lnTo>
                  <a:pt x="19262" y="79909"/>
                </a:lnTo>
                <a:lnTo>
                  <a:pt x="19384" y="79727"/>
                </a:lnTo>
                <a:lnTo>
                  <a:pt x="19506" y="79544"/>
                </a:lnTo>
                <a:lnTo>
                  <a:pt x="19628" y="79787"/>
                </a:lnTo>
                <a:lnTo>
                  <a:pt x="19872" y="80031"/>
                </a:lnTo>
                <a:lnTo>
                  <a:pt x="20116" y="80153"/>
                </a:lnTo>
                <a:lnTo>
                  <a:pt x="20420" y="80214"/>
                </a:lnTo>
                <a:lnTo>
                  <a:pt x="20725" y="80214"/>
                </a:lnTo>
                <a:lnTo>
                  <a:pt x="21030" y="80153"/>
                </a:lnTo>
                <a:lnTo>
                  <a:pt x="21335" y="79970"/>
                </a:lnTo>
                <a:lnTo>
                  <a:pt x="21457" y="79848"/>
                </a:lnTo>
                <a:lnTo>
                  <a:pt x="21518" y="79727"/>
                </a:lnTo>
                <a:lnTo>
                  <a:pt x="21700" y="79787"/>
                </a:lnTo>
                <a:lnTo>
                  <a:pt x="21944" y="79848"/>
                </a:lnTo>
                <a:lnTo>
                  <a:pt x="22371" y="79848"/>
                </a:lnTo>
                <a:lnTo>
                  <a:pt x="22859" y="79787"/>
                </a:lnTo>
                <a:lnTo>
                  <a:pt x="23285" y="79727"/>
                </a:lnTo>
                <a:lnTo>
                  <a:pt x="24078" y="79544"/>
                </a:lnTo>
                <a:lnTo>
                  <a:pt x="24260" y="79483"/>
                </a:lnTo>
                <a:lnTo>
                  <a:pt x="24443" y="79422"/>
                </a:lnTo>
                <a:lnTo>
                  <a:pt x="24565" y="79300"/>
                </a:lnTo>
                <a:lnTo>
                  <a:pt x="24626" y="79117"/>
                </a:lnTo>
                <a:lnTo>
                  <a:pt x="24626" y="78934"/>
                </a:lnTo>
                <a:lnTo>
                  <a:pt x="24565" y="78812"/>
                </a:lnTo>
                <a:lnTo>
                  <a:pt x="24382" y="78629"/>
                </a:lnTo>
                <a:lnTo>
                  <a:pt x="23895" y="78203"/>
                </a:lnTo>
                <a:lnTo>
                  <a:pt x="23590" y="77898"/>
                </a:lnTo>
                <a:lnTo>
                  <a:pt x="23285" y="77471"/>
                </a:lnTo>
                <a:lnTo>
                  <a:pt x="22859" y="76679"/>
                </a:lnTo>
                <a:lnTo>
                  <a:pt x="22493" y="76008"/>
                </a:lnTo>
                <a:lnTo>
                  <a:pt x="22432" y="75643"/>
                </a:lnTo>
                <a:lnTo>
                  <a:pt x="22432" y="75277"/>
                </a:lnTo>
                <a:lnTo>
                  <a:pt x="22554" y="74667"/>
                </a:lnTo>
                <a:lnTo>
                  <a:pt x="22676" y="74058"/>
                </a:lnTo>
                <a:lnTo>
                  <a:pt x="23468" y="71559"/>
                </a:lnTo>
                <a:lnTo>
                  <a:pt x="24565" y="67902"/>
                </a:lnTo>
                <a:lnTo>
                  <a:pt x="25114" y="65951"/>
                </a:lnTo>
                <a:lnTo>
                  <a:pt x="25358" y="64976"/>
                </a:lnTo>
                <a:lnTo>
                  <a:pt x="25480" y="63940"/>
                </a:lnTo>
                <a:lnTo>
                  <a:pt x="25540" y="62964"/>
                </a:lnTo>
                <a:lnTo>
                  <a:pt x="25540" y="61928"/>
                </a:lnTo>
                <a:lnTo>
                  <a:pt x="25358" y="60953"/>
                </a:lnTo>
                <a:lnTo>
                  <a:pt x="25175" y="59978"/>
                </a:lnTo>
                <a:lnTo>
                  <a:pt x="24870" y="58393"/>
                </a:lnTo>
                <a:lnTo>
                  <a:pt x="24748" y="57662"/>
                </a:lnTo>
                <a:lnTo>
                  <a:pt x="24687" y="56869"/>
                </a:lnTo>
                <a:lnTo>
                  <a:pt x="24748" y="56016"/>
                </a:lnTo>
                <a:lnTo>
                  <a:pt x="24931" y="55162"/>
                </a:lnTo>
                <a:lnTo>
                  <a:pt x="25358" y="53456"/>
                </a:lnTo>
                <a:lnTo>
                  <a:pt x="25845" y="51505"/>
                </a:lnTo>
                <a:lnTo>
                  <a:pt x="26211" y="49555"/>
                </a:lnTo>
                <a:lnTo>
                  <a:pt x="26516" y="47543"/>
                </a:lnTo>
                <a:lnTo>
                  <a:pt x="26699" y="45532"/>
                </a:lnTo>
                <a:lnTo>
                  <a:pt x="26881" y="43459"/>
                </a:lnTo>
                <a:lnTo>
                  <a:pt x="26942" y="41387"/>
                </a:lnTo>
                <a:lnTo>
                  <a:pt x="26942" y="39376"/>
                </a:lnTo>
                <a:lnTo>
                  <a:pt x="26881" y="38339"/>
                </a:lnTo>
                <a:lnTo>
                  <a:pt x="26760" y="37364"/>
                </a:lnTo>
                <a:lnTo>
                  <a:pt x="26455" y="35414"/>
                </a:lnTo>
                <a:lnTo>
                  <a:pt x="26211" y="34377"/>
                </a:lnTo>
                <a:lnTo>
                  <a:pt x="26150" y="33890"/>
                </a:lnTo>
                <a:lnTo>
                  <a:pt x="26089" y="33646"/>
                </a:lnTo>
                <a:lnTo>
                  <a:pt x="26150" y="33402"/>
                </a:lnTo>
                <a:lnTo>
                  <a:pt x="26150" y="32976"/>
                </a:lnTo>
                <a:lnTo>
                  <a:pt x="26150" y="32610"/>
                </a:lnTo>
                <a:lnTo>
                  <a:pt x="26150" y="31817"/>
                </a:lnTo>
                <a:lnTo>
                  <a:pt x="26150" y="28770"/>
                </a:lnTo>
                <a:lnTo>
                  <a:pt x="26150" y="28282"/>
                </a:lnTo>
                <a:lnTo>
                  <a:pt x="26272" y="27856"/>
                </a:lnTo>
                <a:lnTo>
                  <a:pt x="26820" y="26027"/>
                </a:lnTo>
                <a:lnTo>
                  <a:pt x="26942" y="25661"/>
                </a:lnTo>
                <a:lnTo>
                  <a:pt x="27369" y="26758"/>
                </a:lnTo>
                <a:lnTo>
                  <a:pt x="27735" y="27856"/>
                </a:lnTo>
                <a:lnTo>
                  <a:pt x="27918" y="28526"/>
                </a:lnTo>
                <a:lnTo>
                  <a:pt x="28040" y="29196"/>
                </a:lnTo>
                <a:lnTo>
                  <a:pt x="28344" y="30598"/>
                </a:lnTo>
                <a:lnTo>
                  <a:pt x="28588" y="31269"/>
                </a:lnTo>
                <a:lnTo>
                  <a:pt x="28771" y="32000"/>
                </a:lnTo>
                <a:lnTo>
                  <a:pt x="29320" y="33341"/>
                </a:lnTo>
                <a:lnTo>
                  <a:pt x="29990" y="34682"/>
                </a:lnTo>
                <a:lnTo>
                  <a:pt x="30661" y="36023"/>
                </a:lnTo>
                <a:lnTo>
                  <a:pt x="31270" y="37242"/>
                </a:lnTo>
                <a:lnTo>
                  <a:pt x="31880" y="38522"/>
                </a:lnTo>
                <a:lnTo>
                  <a:pt x="32123" y="39010"/>
                </a:lnTo>
                <a:lnTo>
                  <a:pt x="32306" y="39498"/>
                </a:lnTo>
                <a:lnTo>
                  <a:pt x="32245" y="39680"/>
                </a:lnTo>
                <a:lnTo>
                  <a:pt x="32245" y="39924"/>
                </a:lnTo>
                <a:lnTo>
                  <a:pt x="32184" y="40168"/>
                </a:lnTo>
                <a:lnTo>
                  <a:pt x="32245" y="40473"/>
                </a:lnTo>
                <a:lnTo>
                  <a:pt x="32306" y="40899"/>
                </a:lnTo>
                <a:lnTo>
                  <a:pt x="32489" y="41387"/>
                </a:lnTo>
                <a:lnTo>
                  <a:pt x="32794" y="42240"/>
                </a:lnTo>
                <a:lnTo>
                  <a:pt x="32855" y="42606"/>
                </a:lnTo>
                <a:lnTo>
                  <a:pt x="32916" y="42972"/>
                </a:lnTo>
                <a:lnTo>
                  <a:pt x="32977" y="44069"/>
                </a:lnTo>
                <a:lnTo>
                  <a:pt x="33038" y="44496"/>
                </a:lnTo>
                <a:lnTo>
                  <a:pt x="33099" y="44922"/>
                </a:lnTo>
                <a:lnTo>
                  <a:pt x="33282" y="45166"/>
                </a:lnTo>
                <a:lnTo>
                  <a:pt x="33464" y="45288"/>
                </a:lnTo>
                <a:lnTo>
                  <a:pt x="33647" y="45288"/>
                </a:lnTo>
                <a:lnTo>
                  <a:pt x="33708" y="45166"/>
                </a:lnTo>
                <a:lnTo>
                  <a:pt x="33830" y="45044"/>
                </a:lnTo>
                <a:lnTo>
                  <a:pt x="33891" y="44800"/>
                </a:lnTo>
                <a:lnTo>
                  <a:pt x="33891" y="44557"/>
                </a:lnTo>
                <a:lnTo>
                  <a:pt x="33891" y="44008"/>
                </a:lnTo>
                <a:lnTo>
                  <a:pt x="33830" y="43520"/>
                </a:lnTo>
                <a:lnTo>
                  <a:pt x="33830" y="43277"/>
                </a:lnTo>
                <a:lnTo>
                  <a:pt x="33830" y="43216"/>
                </a:lnTo>
                <a:lnTo>
                  <a:pt x="33830" y="43094"/>
                </a:lnTo>
                <a:lnTo>
                  <a:pt x="33952" y="43216"/>
                </a:lnTo>
                <a:lnTo>
                  <a:pt x="33952" y="43338"/>
                </a:lnTo>
                <a:lnTo>
                  <a:pt x="34013" y="43642"/>
                </a:lnTo>
                <a:lnTo>
                  <a:pt x="34135" y="44496"/>
                </a:lnTo>
                <a:lnTo>
                  <a:pt x="34135" y="45105"/>
                </a:lnTo>
                <a:lnTo>
                  <a:pt x="34196" y="45349"/>
                </a:lnTo>
                <a:lnTo>
                  <a:pt x="34318" y="45654"/>
                </a:lnTo>
                <a:lnTo>
                  <a:pt x="34379" y="45776"/>
                </a:lnTo>
                <a:lnTo>
                  <a:pt x="34562" y="45837"/>
                </a:lnTo>
                <a:lnTo>
                  <a:pt x="34683" y="45837"/>
                </a:lnTo>
                <a:lnTo>
                  <a:pt x="34866" y="45776"/>
                </a:lnTo>
                <a:lnTo>
                  <a:pt x="34988" y="45593"/>
                </a:lnTo>
                <a:lnTo>
                  <a:pt x="35049" y="45410"/>
                </a:lnTo>
                <a:lnTo>
                  <a:pt x="35049" y="44922"/>
                </a:lnTo>
                <a:lnTo>
                  <a:pt x="34988" y="44130"/>
                </a:lnTo>
                <a:lnTo>
                  <a:pt x="34988" y="43703"/>
                </a:lnTo>
                <a:lnTo>
                  <a:pt x="34988" y="43277"/>
                </a:lnTo>
                <a:lnTo>
                  <a:pt x="35293" y="44252"/>
                </a:lnTo>
                <a:lnTo>
                  <a:pt x="35659" y="45166"/>
                </a:lnTo>
                <a:lnTo>
                  <a:pt x="35842" y="45593"/>
                </a:lnTo>
                <a:lnTo>
                  <a:pt x="36024" y="45776"/>
                </a:lnTo>
                <a:lnTo>
                  <a:pt x="36207" y="45898"/>
                </a:lnTo>
                <a:lnTo>
                  <a:pt x="36390" y="45959"/>
                </a:lnTo>
                <a:lnTo>
                  <a:pt x="36512" y="45898"/>
                </a:lnTo>
                <a:lnTo>
                  <a:pt x="36695" y="45776"/>
                </a:lnTo>
                <a:lnTo>
                  <a:pt x="36756" y="45593"/>
                </a:lnTo>
                <a:lnTo>
                  <a:pt x="36756" y="45227"/>
                </a:lnTo>
                <a:lnTo>
                  <a:pt x="36634" y="44861"/>
                </a:lnTo>
                <a:lnTo>
                  <a:pt x="36390" y="44191"/>
                </a:lnTo>
                <a:lnTo>
                  <a:pt x="36085" y="43459"/>
                </a:lnTo>
                <a:lnTo>
                  <a:pt x="36024" y="43094"/>
                </a:lnTo>
                <a:lnTo>
                  <a:pt x="35964" y="42789"/>
                </a:lnTo>
                <a:lnTo>
                  <a:pt x="35964" y="42789"/>
                </a:lnTo>
                <a:lnTo>
                  <a:pt x="36207" y="43033"/>
                </a:lnTo>
                <a:lnTo>
                  <a:pt x="36451" y="43338"/>
                </a:lnTo>
                <a:lnTo>
                  <a:pt x="36817" y="43947"/>
                </a:lnTo>
                <a:lnTo>
                  <a:pt x="37061" y="44252"/>
                </a:lnTo>
                <a:lnTo>
                  <a:pt x="37304" y="44557"/>
                </a:lnTo>
                <a:lnTo>
                  <a:pt x="37487" y="44739"/>
                </a:lnTo>
                <a:lnTo>
                  <a:pt x="37670" y="44800"/>
                </a:lnTo>
                <a:lnTo>
                  <a:pt x="37792" y="44800"/>
                </a:lnTo>
                <a:lnTo>
                  <a:pt x="37975" y="44739"/>
                </a:lnTo>
                <a:lnTo>
                  <a:pt x="38097" y="44618"/>
                </a:lnTo>
                <a:lnTo>
                  <a:pt x="38158" y="44496"/>
                </a:lnTo>
                <a:lnTo>
                  <a:pt x="38158" y="44313"/>
                </a:lnTo>
                <a:lnTo>
                  <a:pt x="38097" y="44130"/>
                </a:lnTo>
                <a:lnTo>
                  <a:pt x="37975" y="43825"/>
                </a:lnTo>
                <a:lnTo>
                  <a:pt x="37792" y="43581"/>
                </a:lnTo>
                <a:lnTo>
                  <a:pt x="37122" y="42423"/>
                </a:lnTo>
                <a:lnTo>
                  <a:pt x="36817" y="41814"/>
                </a:lnTo>
                <a:lnTo>
                  <a:pt x="36695" y="41509"/>
                </a:lnTo>
                <a:lnTo>
                  <a:pt x="36573" y="41204"/>
                </a:lnTo>
                <a:lnTo>
                  <a:pt x="36573" y="41204"/>
                </a:lnTo>
                <a:lnTo>
                  <a:pt x="36817" y="41326"/>
                </a:lnTo>
                <a:lnTo>
                  <a:pt x="37000" y="41509"/>
                </a:lnTo>
                <a:lnTo>
                  <a:pt x="37183" y="41692"/>
                </a:lnTo>
                <a:lnTo>
                  <a:pt x="37365" y="41875"/>
                </a:lnTo>
                <a:lnTo>
                  <a:pt x="37792" y="42119"/>
                </a:lnTo>
                <a:lnTo>
                  <a:pt x="38219" y="42179"/>
                </a:lnTo>
                <a:lnTo>
                  <a:pt x="38524" y="42240"/>
                </a:lnTo>
                <a:lnTo>
                  <a:pt x="38706" y="42179"/>
                </a:lnTo>
                <a:lnTo>
                  <a:pt x="38889" y="42119"/>
                </a:lnTo>
                <a:lnTo>
                  <a:pt x="38950" y="41997"/>
                </a:lnTo>
                <a:lnTo>
                  <a:pt x="39011" y="41936"/>
                </a:lnTo>
                <a:lnTo>
                  <a:pt x="38950" y="41753"/>
                </a:lnTo>
                <a:lnTo>
                  <a:pt x="38889" y="41570"/>
                </a:lnTo>
                <a:lnTo>
                  <a:pt x="38706" y="41387"/>
                </a:lnTo>
                <a:lnTo>
                  <a:pt x="38402" y="41204"/>
                </a:lnTo>
                <a:lnTo>
                  <a:pt x="38097" y="40960"/>
                </a:lnTo>
                <a:lnTo>
                  <a:pt x="37609" y="40412"/>
                </a:lnTo>
                <a:lnTo>
                  <a:pt x="37122" y="39802"/>
                </a:lnTo>
                <a:lnTo>
                  <a:pt x="36695" y="39254"/>
                </a:lnTo>
                <a:lnTo>
                  <a:pt x="36451" y="39010"/>
                </a:lnTo>
                <a:lnTo>
                  <a:pt x="36146" y="38766"/>
                </a:lnTo>
                <a:lnTo>
                  <a:pt x="35903" y="38583"/>
                </a:lnTo>
                <a:lnTo>
                  <a:pt x="35537" y="38461"/>
                </a:lnTo>
                <a:lnTo>
                  <a:pt x="35110" y="38461"/>
                </a:lnTo>
                <a:lnTo>
                  <a:pt x="34988" y="38400"/>
                </a:lnTo>
                <a:lnTo>
                  <a:pt x="34866" y="38218"/>
                </a:lnTo>
                <a:lnTo>
                  <a:pt x="34805" y="38096"/>
                </a:lnTo>
                <a:lnTo>
                  <a:pt x="34683" y="37669"/>
                </a:lnTo>
                <a:lnTo>
                  <a:pt x="34440" y="36938"/>
                </a:lnTo>
                <a:lnTo>
                  <a:pt x="34196" y="36145"/>
                </a:lnTo>
                <a:lnTo>
                  <a:pt x="34074" y="35414"/>
                </a:lnTo>
                <a:lnTo>
                  <a:pt x="33952" y="34621"/>
                </a:lnTo>
                <a:lnTo>
                  <a:pt x="33891" y="33646"/>
                </a:lnTo>
                <a:lnTo>
                  <a:pt x="33708" y="32732"/>
                </a:lnTo>
                <a:lnTo>
                  <a:pt x="33586" y="31939"/>
                </a:lnTo>
                <a:lnTo>
                  <a:pt x="33343" y="31147"/>
                </a:lnTo>
                <a:lnTo>
                  <a:pt x="33099" y="30355"/>
                </a:lnTo>
                <a:lnTo>
                  <a:pt x="32794" y="29562"/>
                </a:lnTo>
                <a:lnTo>
                  <a:pt x="32550" y="28953"/>
                </a:lnTo>
                <a:lnTo>
                  <a:pt x="32428" y="28648"/>
                </a:lnTo>
                <a:lnTo>
                  <a:pt x="32245" y="28343"/>
                </a:lnTo>
                <a:lnTo>
                  <a:pt x="32002" y="27916"/>
                </a:lnTo>
                <a:lnTo>
                  <a:pt x="31880" y="27734"/>
                </a:lnTo>
                <a:lnTo>
                  <a:pt x="31819" y="27490"/>
                </a:lnTo>
                <a:lnTo>
                  <a:pt x="31697" y="27124"/>
                </a:lnTo>
                <a:lnTo>
                  <a:pt x="31697" y="26697"/>
                </a:lnTo>
                <a:lnTo>
                  <a:pt x="31697" y="25905"/>
                </a:lnTo>
                <a:lnTo>
                  <a:pt x="31514" y="24320"/>
                </a:lnTo>
                <a:lnTo>
                  <a:pt x="31270" y="22735"/>
                </a:lnTo>
                <a:lnTo>
                  <a:pt x="30965" y="21212"/>
                </a:lnTo>
                <a:lnTo>
                  <a:pt x="30965" y="20846"/>
                </a:lnTo>
                <a:lnTo>
                  <a:pt x="30965" y="20480"/>
                </a:lnTo>
                <a:lnTo>
                  <a:pt x="31026" y="19688"/>
                </a:lnTo>
                <a:lnTo>
                  <a:pt x="31026" y="18834"/>
                </a:lnTo>
                <a:lnTo>
                  <a:pt x="30965" y="18042"/>
                </a:lnTo>
                <a:lnTo>
                  <a:pt x="30904" y="17676"/>
                </a:lnTo>
                <a:lnTo>
                  <a:pt x="30782" y="17311"/>
                </a:lnTo>
                <a:lnTo>
                  <a:pt x="30478" y="16640"/>
                </a:lnTo>
                <a:lnTo>
                  <a:pt x="30112" y="16031"/>
                </a:lnTo>
                <a:lnTo>
                  <a:pt x="29746" y="15421"/>
                </a:lnTo>
                <a:lnTo>
                  <a:pt x="29502" y="15116"/>
                </a:lnTo>
                <a:lnTo>
                  <a:pt x="29259" y="14812"/>
                </a:lnTo>
                <a:lnTo>
                  <a:pt x="28954" y="14629"/>
                </a:lnTo>
                <a:lnTo>
                  <a:pt x="28649" y="14446"/>
                </a:lnTo>
                <a:lnTo>
                  <a:pt x="27979" y="14141"/>
                </a:lnTo>
                <a:lnTo>
                  <a:pt x="27247" y="13958"/>
                </a:lnTo>
                <a:lnTo>
                  <a:pt x="26455" y="13836"/>
                </a:lnTo>
                <a:lnTo>
                  <a:pt x="25662" y="13775"/>
                </a:lnTo>
                <a:lnTo>
                  <a:pt x="24687" y="13775"/>
                </a:lnTo>
                <a:lnTo>
                  <a:pt x="24565" y="13653"/>
                </a:lnTo>
                <a:lnTo>
                  <a:pt x="24260" y="13471"/>
                </a:lnTo>
                <a:lnTo>
                  <a:pt x="22919" y="12617"/>
                </a:lnTo>
                <a:lnTo>
                  <a:pt x="22554" y="12373"/>
                </a:lnTo>
                <a:lnTo>
                  <a:pt x="22432" y="12313"/>
                </a:lnTo>
                <a:lnTo>
                  <a:pt x="22310" y="12252"/>
                </a:lnTo>
                <a:lnTo>
                  <a:pt x="22310" y="12130"/>
                </a:lnTo>
                <a:lnTo>
                  <a:pt x="22127" y="10728"/>
                </a:lnTo>
                <a:lnTo>
                  <a:pt x="22066" y="10118"/>
                </a:lnTo>
                <a:lnTo>
                  <a:pt x="22066" y="9996"/>
                </a:lnTo>
                <a:lnTo>
                  <a:pt x="22188" y="9874"/>
                </a:lnTo>
                <a:lnTo>
                  <a:pt x="22432" y="9631"/>
                </a:lnTo>
                <a:lnTo>
                  <a:pt x="22554" y="9448"/>
                </a:lnTo>
                <a:lnTo>
                  <a:pt x="22676" y="9204"/>
                </a:lnTo>
                <a:lnTo>
                  <a:pt x="22859" y="8777"/>
                </a:lnTo>
                <a:lnTo>
                  <a:pt x="23224" y="7497"/>
                </a:lnTo>
                <a:lnTo>
                  <a:pt x="23407" y="6766"/>
                </a:lnTo>
                <a:lnTo>
                  <a:pt x="23529" y="6034"/>
                </a:lnTo>
                <a:lnTo>
                  <a:pt x="23651" y="5303"/>
                </a:lnTo>
                <a:lnTo>
                  <a:pt x="23651" y="4511"/>
                </a:lnTo>
                <a:lnTo>
                  <a:pt x="23590" y="3779"/>
                </a:lnTo>
                <a:lnTo>
                  <a:pt x="23468" y="3048"/>
                </a:lnTo>
                <a:lnTo>
                  <a:pt x="23224" y="2316"/>
                </a:lnTo>
                <a:lnTo>
                  <a:pt x="22919" y="1646"/>
                </a:lnTo>
                <a:lnTo>
                  <a:pt x="22493" y="1158"/>
                </a:lnTo>
                <a:lnTo>
                  <a:pt x="22005" y="731"/>
                </a:lnTo>
                <a:lnTo>
                  <a:pt x="21396" y="366"/>
                </a:lnTo>
                <a:lnTo>
                  <a:pt x="20786" y="122"/>
                </a:lnTo>
                <a:lnTo>
                  <a:pt x="19994" y="61"/>
                </a:lnTo>
                <a:lnTo>
                  <a:pt x="19445" y="0"/>
                </a:lnTo>
                <a:close/>
              </a:path>
            </a:pathLst>
          </a:custGeom>
          <a:solidFill>
            <a:srgbClr val="4156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Picture 11">
            <a:extLst>
              <a:ext uri="{FF2B5EF4-FFF2-40B4-BE49-F238E27FC236}">
                <a16:creationId xmlns:a16="http://schemas.microsoft.com/office/drawing/2014/main" id="{FE3F8BC0-66E6-4F1C-9C11-4C84D6B77062}"/>
              </a:ext>
            </a:extLst>
          </p:cNvPr>
          <p:cNvPicPr>
            <a:picLocks noChangeAspect="1"/>
          </p:cNvPicPr>
          <p:nvPr/>
        </p:nvPicPr>
        <p:blipFill>
          <a:blip r:embed="rId3"/>
          <a:stretch>
            <a:fillRect/>
          </a:stretch>
        </p:blipFill>
        <p:spPr>
          <a:xfrm>
            <a:off x="0" y="47833"/>
            <a:ext cx="669701" cy="1031999"/>
          </a:xfrm>
          <a:prstGeom prst="rect">
            <a:avLst/>
          </a:prstGeom>
        </p:spPr>
      </p:pic>
      <p:sp>
        <p:nvSpPr>
          <p:cNvPr id="15" name="TextBox 14">
            <a:extLst>
              <a:ext uri="{FF2B5EF4-FFF2-40B4-BE49-F238E27FC236}">
                <a16:creationId xmlns:a16="http://schemas.microsoft.com/office/drawing/2014/main" id="{7293F01F-FC53-4EDA-AA2D-9C39E727610E}"/>
              </a:ext>
            </a:extLst>
          </p:cNvPr>
          <p:cNvSpPr txBox="1"/>
          <p:nvPr/>
        </p:nvSpPr>
        <p:spPr>
          <a:xfrm>
            <a:off x="-68517" y="1142226"/>
            <a:ext cx="902811" cy="200055"/>
          </a:xfrm>
          <a:prstGeom prst="rect">
            <a:avLst/>
          </a:prstGeom>
          <a:noFill/>
        </p:spPr>
        <p:txBody>
          <a:bodyPr wrap="none" rtlCol="0">
            <a:spAutoFit/>
          </a:bodyPr>
          <a:lstStyle/>
          <a:p>
            <a:r>
              <a:rPr lang="en-US" sz="700" dirty="0"/>
              <a:t>Dr. </a:t>
            </a:r>
            <a:r>
              <a:rPr lang="en-US" sz="700" dirty="0" err="1"/>
              <a:t>Schellhammer</a:t>
            </a:r>
            <a:endParaRPr lang="en-US" sz="700" dirty="0"/>
          </a:p>
        </p:txBody>
      </p:sp>
    </p:spTree>
    <p:extLst>
      <p:ext uri="{BB962C8B-B14F-4D97-AF65-F5344CB8AC3E}">
        <p14:creationId xmlns:p14="http://schemas.microsoft.com/office/powerpoint/2010/main" val="10364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E1049F-C6E7-FE47-895E-E14C3FAC0142}"/>
              </a:ext>
            </a:extLst>
          </p:cNvPr>
          <p:cNvSpPr/>
          <p:nvPr/>
        </p:nvSpPr>
        <p:spPr>
          <a:xfrm>
            <a:off x="0" y="1085850"/>
            <a:ext cx="9143999" cy="3612275"/>
          </a:xfrm>
          <a:prstGeom prst="rect">
            <a:avLst/>
          </a:prstGeom>
          <a:solidFill>
            <a:schemeClr val="accent3">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mj-lt"/>
            </a:endParaRPr>
          </a:p>
        </p:txBody>
      </p:sp>
      <p:pic>
        <p:nvPicPr>
          <p:cNvPr id="8" name="Picture 7">
            <a:extLst>
              <a:ext uri="{FF2B5EF4-FFF2-40B4-BE49-F238E27FC236}">
                <a16:creationId xmlns:a16="http://schemas.microsoft.com/office/drawing/2014/main" id="{B7BC03CB-F609-CC49-988F-3AE30EF16136}"/>
              </a:ext>
            </a:extLst>
          </p:cNvPr>
          <p:cNvPicPr>
            <a:picLocks noChangeAspect="1"/>
          </p:cNvPicPr>
          <p:nvPr/>
        </p:nvPicPr>
        <p:blipFill rotWithShape="1">
          <a:blip r:embed="rId3"/>
          <a:srcRect l="6890" r="10754" b="34930"/>
          <a:stretch/>
        </p:blipFill>
        <p:spPr>
          <a:xfrm>
            <a:off x="779646" y="1095790"/>
            <a:ext cx="7507706" cy="3602336"/>
          </a:xfrm>
          <a:prstGeom prst="rect">
            <a:avLst/>
          </a:prstGeom>
        </p:spPr>
      </p:pic>
      <p:sp>
        <p:nvSpPr>
          <p:cNvPr id="2" name="Title 1">
            <a:extLst>
              <a:ext uri="{FF2B5EF4-FFF2-40B4-BE49-F238E27FC236}">
                <a16:creationId xmlns:a16="http://schemas.microsoft.com/office/drawing/2014/main" id="{093F3C87-146C-A44E-86D2-0C898ED9839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Androgen and AR Action</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888F13F-12DB-4F27-9D95-249219E9F640}"/>
              </a:ext>
            </a:extLst>
          </p:cNvPr>
          <p:cNvPicPr>
            <a:picLocks noChangeAspect="1"/>
          </p:cNvPicPr>
          <p:nvPr/>
        </p:nvPicPr>
        <p:blipFill>
          <a:blip r:embed="rId4"/>
          <a:stretch>
            <a:fillRect/>
          </a:stretch>
        </p:blipFill>
        <p:spPr>
          <a:xfrm>
            <a:off x="0" y="103545"/>
            <a:ext cx="674635" cy="901007"/>
          </a:xfrm>
          <a:prstGeom prst="rect">
            <a:avLst/>
          </a:prstGeom>
        </p:spPr>
      </p:pic>
      <p:sp>
        <p:nvSpPr>
          <p:cNvPr id="11" name="TextBox 10">
            <a:extLst>
              <a:ext uri="{FF2B5EF4-FFF2-40B4-BE49-F238E27FC236}">
                <a16:creationId xmlns:a16="http://schemas.microsoft.com/office/drawing/2014/main" id="{C80B9FF1-CA93-456B-8416-8016668392C5}"/>
              </a:ext>
            </a:extLst>
          </p:cNvPr>
          <p:cNvSpPr txBox="1"/>
          <p:nvPr/>
        </p:nvSpPr>
        <p:spPr>
          <a:xfrm>
            <a:off x="-29880" y="1155105"/>
            <a:ext cx="936475" cy="200055"/>
          </a:xfrm>
          <a:prstGeom prst="rect">
            <a:avLst/>
          </a:prstGeom>
          <a:noFill/>
        </p:spPr>
        <p:txBody>
          <a:bodyPr wrap="none" rtlCol="0">
            <a:spAutoFit/>
          </a:bodyPr>
          <a:lstStyle/>
          <a:p>
            <a:r>
              <a:rPr lang="en-US" sz="700" dirty="0"/>
              <a:t>Dr. David McCloud</a:t>
            </a:r>
          </a:p>
        </p:txBody>
      </p:sp>
    </p:spTree>
    <p:extLst>
      <p:ext uri="{BB962C8B-B14F-4D97-AF65-F5344CB8AC3E}">
        <p14:creationId xmlns:p14="http://schemas.microsoft.com/office/powerpoint/2010/main" val="2039152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C7403C6-E508-6249-9FC7-D70B15998C5F}"/>
              </a:ext>
            </a:extLst>
          </p:cNvPr>
          <p:cNvSpPr/>
          <p:nvPr/>
        </p:nvSpPr>
        <p:spPr>
          <a:xfrm>
            <a:off x="2" y="1085850"/>
            <a:ext cx="9143999" cy="3612275"/>
          </a:xfrm>
          <a:prstGeom prst="rect">
            <a:avLst/>
          </a:prstGeom>
          <a:solidFill>
            <a:schemeClr val="accent3">
              <a:lumMod val="40000"/>
              <a:lumOff val="6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latin typeface="+mj-lt"/>
            </a:endParaRPr>
          </a:p>
        </p:txBody>
      </p:sp>
      <p:sp>
        <p:nvSpPr>
          <p:cNvPr id="50" name="Freeform 49">
            <a:extLst>
              <a:ext uri="{FF2B5EF4-FFF2-40B4-BE49-F238E27FC236}">
                <a16:creationId xmlns:a16="http://schemas.microsoft.com/office/drawing/2014/main" id="{7C809857-7A63-7C48-B02D-A9318027C4C4}"/>
              </a:ext>
            </a:extLst>
          </p:cNvPr>
          <p:cNvSpPr/>
          <p:nvPr/>
        </p:nvSpPr>
        <p:spPr>
          <a:xfrm>
            <a:off x="5783577" y="3200400"/>
            <a:ext cx="371242" cy="236105"/>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p>
        </p:txBody>
      </p:sp>
      <p:sp>
        <p:nvSpPr>
          <p:cNvPr id="38914" name="Rectangle 2"/>
          <p:cNvSpPr>
            <a:spLocks noGrp="1" noChangeArrowheads="1"/>
          </p:cNvSpPr>
          <p:nvPr>
            <p:ph type="title"/>
          </p:nvPr>
        </p:nvSpPr>
        <p:spPr/>
        <p:txBody>
          <a:bodyPr>
            <a:normAutofit/>
          </a:bodyPr>
          <a:lstStyle/>
          <a:p>
            <a:r>
              <a:rPr lang="en-US" sz="2700" dirty="0">
                <a:solidFill>
                  <a:srgbClr val="00B0F0"/>
                </a:solidFill>
                <a:latin typeface="Arial" panose="020B0604020202020204" pitchFamily="34" charset="0"/>
                <a:cs typeface="Arial" panose="020B0604020202020204" pitchFamily="34" charset="0"/>
              </a:rPr>
              <a:t>Antiandrogen Monotherapy</a:t>
            </a:r>
          </a:p>
        </p:txBody>
      </p:sp>
      <p:grpSp>
        <p:nvGrpSpPr>
          <p:cNvPr id="12" name="Group 11">
            <a:extLst>
              <a:ext uri="{FF2B5EF4-FFF2-40B4-BE49-F238E27FC236}">
                <a16:creationId xmlns:a16="http://schemas.microsoft.com/office/drawing/2014/main" id="{67CD0EB1-4A47-4046-96FC-2D08534E59E7}"/>
              </a:ext>
            </a:extLst>
          </p:cNvPr>
          <p:cNvGrpSpPr/>
          <p:nvPr/>
        </p:nvGrpSpPr>
        <p:grpSpPr>
          <a:xfrm>
            <a:off x="1993585" y="1251388"/>
            <a:ext cx="3273317" cy="3273317"/>
            <a:chOff x="5742590" y="1328247"/>
            <a:chExt cx="5219700" cy="5219700"/>
          </a:xfrm>
        </p:grpSpPr>
        <p:sp>
          <p:nvSpPr>
            <p:cNvPr id="11" name="Oval 10">
              <a:extLst>
                <a:ext uri="{FF2B5EF4-FFF2-40B4-BE49-F238E27FC236}">
                  <a16:creationId xmlns:a16="http://schemas.microsoft.com/office/drawing/2014/main" id="{06B3F68D-CC8D-C749-8D03-25B01FFBAEE1}"/>
                </a:ext>
              </a:extLst>
            </p:cNvPr>
            <p:cNvSpPr/>
            <p:nvPr/>
          </p:nvSpPr>
          <p:spPr>
            <a:xfrm>
              <a:off x="5742590" y="1328247"/>
              <a:ext cx="5219700" cy="5219700"/>
            </a:xfrm>
            <a:prstGeom prst="ellipse">
              <a:avLst/>
            </a:prstGeom>
            <a:gradFill flip="none" rotWithShape="1">
              <a:gsLst>
                <a:gs pos="57000">
                  <a:schemeClr val="accent6">
                    <a:lumMod val="0"/>
                    <a:lumOff val="100000"/>
                  </a:schemeClr>
                </a:gs>
                <a:gs pos="100000">
                  <a:schemeClr val="accent5"/>
                </a:gs>
              </a:gsLst>
              <a:path path="circle">
                <a:fillToRect l="50000" t="50000" r="50000" b="50000"/>
              </a:path>
              <a:tileRect/>
            </a:gradFill>
            <a:ln w="73025">
              <a:solidFill>
                <a:schemeClr val="accent4">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17" name="Oval 16">
              <a:extLst>
                <a:ext uri="{FF2B5EF4-FFF2-40B4-BE49-F238E27FC236}">
                  <a16:creationId xmlns:a16="http://schemas.microsoft.com/office/drawing/2014/main" id="{BF9441C7-458F-6942-A165-49C706881F28}"/>
                </a:ext>
              </a:extLst>
            </p:cNvPr>
            <p:cNvSpPr/>
            <p:nvPr/>
          </p:nvSpPr>
          <p:spPr>
            <a:xfrm>
              <a:off x="7657443" y="3243100"/>
              <a:ext cx="1502712" cy="1389993"/>
            </a:xfrm>
            <a:prstGeom prst="ellipse">
              <a:avLst/>
            </a:prstGeom>
            <a:gradFill flip="none" rotWithShape="1">
              <a:gsLst>
                <a:gs pos="0">
                  <a:schemeClr val="accent6">
                    <a:lumMod val="0"/>
                    <a:lumOff val="100000"/>
                  </a:schemeClr>
                </a:gs>
                <a:gs pos="100000">
                  <a:schemeClr val="accent4">
                    <a:lumMod val="60000"/>
                    <a:lumOff val="40000"/>
                  </a:schemeClr>
                </a:gs>
              </a:gsLst>
              <a:path path="circle">
                <a:fillToRect l="50000" t="50000" r="50000" b="50000"/>
              </a:path>
              <a:tileRect/>
            </a:gradFill>
            <a:ln w="25400">
              <a:solidFill>
                <a:schemeClr val="accent3">
                  <a:lumMod val="40000"/>
                  <a:lumOff val="6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4290" rIns="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grpSp>
      <p:sp>
        <p:nvSpPr>
          <p:cNvPr id="14" name="Freeform 13">
            <a:extLst>
              <a:ext uri="{FF2B5EF4-FFF2-40B4-BE49-F238E27FC236}">
                <a16:creationId xmlns:a16="http://schemas.microsoft.com/office/drawing/2014/main" id="{B5120A44-5463-4D4E-BBB6-714E16470941}"/>
              </a:ext>
            </a:extLst>
          </p:cNvPr>
          <p:cNvSpPr/>
          <p:nvPr/>
        </p:nvSpPr>
        <p:spPr>
          <a:xfrm rot="5400000">
            <a:off x="4275698" y="2001375"/>
            <a:ext cx="287696" cy="286625"/>
          </a:xfrm>
          <a:custGeom>
            <a:avLst/>
            <a:gdLst>
              <a:gd name="connsiteX0" fmla="*/ 0 w 622739"/>
              <a:gd name="connsiteY0" fmla="*/ 0 h 620422"/>
              <a:gd name="connsiteX1" fmla="*/ 290736 w 622739"/>
              <a:gd name="connsiteY1" fmla="*/ 184577 h 620422"/>
              <a:gd name="connsiteX2" fmla="*/ 308463 w 622739"/>
              <a:gd name="connsiteY2" fmla="*/ 236798 h 620422"/>
              <a:gd name="connsiteX3" fmla="*/ 622739 w 622739"/>
              <a:gd name="connsiteY3" fmla="*/ 236798 h 620422"/>
              <a:gd name="connsiteX4" fmla="*/ 622739 w 622739"/>
              <a:gd name="connsiteY4" fmla="*/ 383941 h 620422"/>
              <a:gd name="connsiteX5" fmla="*/ 307578 w 622739"/>
              <a:gd name="connsiteY5" fmla="*/ 383941 h 620422"/>
              <a:gd name="connsiteX6" fmla="*/ 296455 w 622739"/>
              <a:gd name="connsiteY6" fmla="*/ 422726 h 620422"/>
              <a:gd name="connsiteX7" fmla="*/ 14374 w 622739"/>
              <a:gd name="connsiteY7" fmla="*/ 620422 h 620422"/>
              <a:gd name="connsiteX8" fmla="*/ 8833 w 622739"/>
              <a:gd name="connsiteY8" fmla="*/ 500895 h 620422"/>
              <a:gd name="connsiteX9" fmla="*/ 198227 w 622739"/>
              <a:gd name="connsiteY9" fmla="*/ 305777 h 620422"/>
              <a:gd name="connsiteX10" fmla="*/ 0 w 622739"/>
              <a:gd name="connsiteY10" fmla="*/ 119654 h 62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739" h="620422">
                <a:moveTo>
                  <a:pt x="0" y="0"/>
                </a:moveTo>
                <a:cubicBezTo>
                  <a:pt x="129490" y="0"/>
                  <a:pt x="241231" y="75662"/>
                  <a:pt x="290736" y="184577"/>
                </a:cubicBezTo>
                <a:lnTo>
                  <a:pt x="308463" y="236798"/>
                </a:lnTo>
                <a:lnTo>
                  <a:pt x="622739" y="236798"/>
                </a:lnTo>
                <a:lnTo>
                  <a:pt x="622739" y="383941"/>
                </a:lnTo>
                <a:lnTo>
                  <a:pt x="307578" y="383941"/>
                </a:lnTo>
                <a:lnTo>
                  <a:pt x="296455" y="422726"/>
                </a:lnTo>
                <a:cubicBezTo>
                  <a:pt x="252169" y="533943"/>
                  <a:pt x="143938" y="614697"/>
                  <a:pt x="14374" y="620422"/>
                </a:cubicBezTo>
                <a:lnTo>
                  <a:pt x="8833" y="500895"/>
                </a:lnTo>
                <a:cubicBezTo>
                  <a:pt x="116653" y="496271"/>
                  <a:pt x="200826" y="409553"/>
                  <a:pt x="198227" y="305777"/>
                </a:cubicBezTo>
                <a:cubicBezTo>
                  <a:pt x="195635" y="202266"/>
                  <a:pt x="107649" y="119654"/>
                  <a:pt x="0" y="119654"/>
                </a:cubicBezTo>
                <a:close/>
              </a:path>
            </a:pathLst>
          </a:custGeom>
          <a:gradFill>
            <a:gsLst>
              <a:gs pos="0">
                <a:srgbClr val="A86601"/>
              </a:gs>
              <a:gs pos="100000">
                <a:srgbClr val="F7A63B"/>
              </a:gs>
            </a:gsLst>
            <a:lin ang="10800000" scaled="0"/>
          </a:grad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23" name="Freeform 22">
            <a:extLst>
              <a:ext uri="{FF2B5EF4-FFF2-40B4-BE49-F238E27FC236}">
                <a16:creationId xmlns:a16="http://schemas.microsoft.com/office/drawing/2014/main" id="{DA8AA2A7-27FC-1B4F-9B5B-8917516663B7}"/>
              </a:ext>
            </a:extLst>
          </p:cNvPr>
          <p:cNvSpPr/>
          <p:nvPr/>
        </p:nvSpPr>
        <p:spPr>
          <a:xfrm rot="4319732">
            <a:off x="4212678" y="1783745"/>
            <a:ext cx="350702" cy="223041"/>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endParaRPr lang="en-US" sz="1050" dirty="0">
              <a:solidFill>
                <a:schemeClr val="tx1"/>
              </a:solidFill>
            </a:endParaRPr>
          </a:p>
        </p:txBody>
      </p:sp>
      <p:sp>
        <p:nvSpPr>
          <p:cNvPr id="16" name="Rounded Rectangle 15">
            <a:extLst>
              <a:ext uri="{FF2B5EF4-FFF2-40B4-BE49-F238E27FC236}">
                <a16:creationId xmlns:a16="http://schemas.microsoft.com/office/drawing/2014/main" id="{41D4FF49-509A-584E-8522-781FA324C7E6}"/>
              </a:ext>
            </a:extLst>
          </p:cNvPr>
          <p:cNvSpPr/>
          <p:nvPr/>
        </p:nvSpPr>
        <p:spPr>
          <a:xfrm>
            <a:off x="3396561" y="3555376"/>
            <a:ext cx="476154" cy="162088"/>
          </a:xfrm>
          <a:prstGeom prst="roundRect">
            <a:avLst>
              <a:gd name="adj" fmla="val 45699"/>
            </a:avLst>
          </a:prstGeom>
          <a:gradFill flip="none" rotWithShape="1">
            <a:gsLst>
              <a:gs pos="0">
                <a:srgbClr val="461C65"/>
              </a:gs>
              <a:gs pos="100000">
                <a:srgbClr val="7030A0"/>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DHT</a:t>
            </a:r>
          </a:p>
        </p:txBody>
      </p:sp>
      <p:sp>
        <p:nvSpPr>
          <p:cNvPr id="25" name="Triangle 24">
            <a:extLst>
              <a:ext uri="{FF2B5EF4-FFF2-40B4-BE49-F238E27FC236}">
                <a16:creationId xmlns:a16="http://schemas.microsoft.com/office/drawing/2014/main" id="{3408B3FD-8E2D-6044-961F-48ADA5F14AE2}"/>
              </a:ext>
            </a:extLst>
          </p:cNvPr>
          <p:cNvSpPr/>
          <p:nvPr/>
        </p:nvSpPr>
        <p:spPr>
          <a:xfrm>
            <a:off x="2691579" y="3478707"/>
            <a:ext cx="263285" cy="212125"/>
          </a:xfrm>
          <a:prstGeom prst="triangle">
            <a:avLst/>
          </a:prstGeom>
          <a:gradFill flip="none" rotWithShape="1">
            <a:gsLst>
              <a:gs pos="0">
                <a:srgbClr val="0C6A5D"/>
              </a:gs>
              <a:gs pos="100000">
                <a:srgbClr val="19AD96"/>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r>
              <a:rPr lang="en-US" sz="1050" dirty="0">
                <a:solidFill>
                  <a:schemeClr val="bg1"/>
                </a:solidFill>
              </a:rPr>
              <a:t>T</a:t>
            </a:r>
          </a:p>
        </p:txBody>
      </p:sp>
      <p:sp>
        <p:nvSpPr>
          <p:cNvPr id="26" name="Freeform 25">
            <a:extLst>
              <a:ext uri="{FF2B5EF4-FFF2-40B4-BE49-F238E27FC236}">
                <a16:creationId xmlns:a16="http://schemas.microsoft.com/office/drawing/2014/main" id="{7603270A-93A5-3940-9484-0517BDB39244}"/>
              </a:ext>
            </a:extLst>
          </p:cNvPr>
          <p:cNvSpPr/>
          <p:nvPr/>
        </p:nvSpPr>
        <p:spPr>
          <a:xfrm rot="5400000">
            <a:off x="3497696" y="1818462"/>
            <a:ext cx="287696" cy="286625"/>
          </a:xfrm>
          <a:custGeom>
            <a:avLst/>
            <a:gdLst>
              <a:gd name="connsiteX0" fmla="*/ 0 w 622739"/>
              <a:gd name="connsiteY0" fmla="*/ 0 h 620422"/>
              <a:gd name="connsiteX1" fmla="*/ 290736 w 622739"/>
              <a:gd name="connsiteY1" fmla="*/ 184577 h 620422"/>
              <a:gd name="connsiteX2" fmla="*/ 308463 w 622739"/>
              <a:gd name="connsiteY2" fmla="*/ 236798 h 620422"/>
              <a:gd name="connsiteX3" fmla="*/ 622739 w 622739"/>
              <a:gd name="connsiteY3" fmla="*/ 236798 h 620422"/>
              <a:gd name="connsiteX4" fmla="*/ 622739 w 622739"/>
              <a:gd name="connsiteY4" fmla="*/ 383941 h 620422"/>
              <a:gd name="connsiteX5" fmla="*/ 307578 w 622739"/>
              <a:gd name="connsiteY5" fmla="*/ 383941 h 620422"/>
              <a:gd name="connsiteX6" fmla="*/ 296455 w 622739"/>
              <a:gd name="connsiteY6" fmla="*/ 422726 h 620422"/>
              <a:gd name="connsiteX7" fmla="*/ 14374 w 622739"/>
              <a:gd name="connsiteY7" fmla="*/ 620422 h 620422"/>
              <a:gd name="connsiteX8" fmla="*/ 8833 w 622739"/>
              <a:gd name="connsiteY8" fmla="*/ 500895 h 620422"/>
              <a:gd name="connsiteX9" fmla="*/ 198227 w 622739"/>
              <a:gd name="connsiteY9" fmla="*/ 305777 h 620422"/>
              <a:gd name="connsiteX10" fmla="*/ 0 w 622739"/>
              <a:gd name="connsiteY10" fmla="*/ 119654 h 62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739" h="620422">
                <a:moveTo>
                  <a:pt x="0" y="0"/>
                </a:moveTo>
                <a:cubicBezTo>
                  <a:pt x="129490" y="0"/>
                  <a:pt x="241231" y="75662"/>
                  <a:pt x="290736" y="184577"/>
                </a:cubicBezTo>
                <a:lnTo>
                  <a:pt x="308463" y="236798"/>
                </a:lnTo>
                <a:lnTo>
                  <a:pt x="622739" y="236798"/>
                </a:lnTo>
                <a:lnTo>
                  <a:pt x="622739" y="383941"/>
                </a:lnTo>
                <a:lnTo>
                  <a:pt x="307578" y="383941"/>
                </a:lnTo>
                <a:lnTo>
                  <a:pt x="296455" y="422726"/>
                </a:lnTo>
                <a:cubicBezTo>
                  <a:pt x="252169" y="533943"/>
                  <a:pt x="143938" y="614697"/>
                  <a:pt x="14374" y="620422"/>
                </a:cubicBezTo>
                <a:lnTo>
                  <a:pt x="8833" y="500895"/>
                </a:lnTo>
                <a:cubicBezTo>
                  <a:pt x="116653" y="496271"/>
                  <a:pt x="200826" y="409553"/>
                  <a:pt x="198227" y="305777"/>
                </a:cubicBezTo>
                <a:cubicBezTo>
                  <a:pt x="195635" y="202266"/>
                  <a:pt x="107649" y="119654"/>
                  <a:pt x="0" y="119654"/>
                </a:cubicBezTo>
                <a:close/>
              </a:path>
            </a:pathLst>
          </a:custGeom>
          <a:gradFill>
            <a:gsLst>
              <a:gs pos="0">
                <a:srgbClr val="A86601"/>
              </a:gs>
              <a:gs pos="100000">
                <a:srgbClr val="F7A63B"/>
              </a:gs>
            </a:gsLst>
            <a:lin ang="10800000" scaled="0"/>
          </a:grad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27" name="Freeform 26">
            <a:extLst>
              <a:ext uri="{FF2B5EF4-FFF2-40B4-BE49-F238E27FC236}">
                <a16:creationId xmlns:a16="http://schemas.microsoft.com/office/drawing/2014/main" id="{3624011C-9A90-7E46-B5EE-D8E399DCCA9F}"/>
              </a:ext>
            </a:extLst>
          </p:cNvPr>
          <p:cNvSpPr/>
          <p:nvPr/>
        </p:nvSpPr>
        <p:spPr>
          <a:xfrm rot="6300000">
            <a:off x="3500507" y="1600832"/>
            <a:ext cx="350702" cy="223041"/>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p>
        </p:txBody>
      </p:sp>
      <p:sp>
        <p:nvSpPr>
          <p:cNvPr id="28" name="Freeform 27">
            <a:extLst>
              <a:ext uri="{FF2B5EF4-FFF2-40B4-BE49-F238E27FC236}">
                <a16:creationId xmlns:a16="http://schemas.microsoft.com/office/drawing/2014/main" id="{92D1DD80-4948-1E43-AAD5-54E74A1E7938}"/>
              </a:ext>
            </a:extLst>
          </p:cNvPr>
          <p:cNvSpPr/>
          <p:nvPr/>
        </p:nvSpPr>
        <p:spPr>
          <a:xfrm rot="5400000">
            <a:off x="4506495" y="2968258"/>
            <a:ext cx="287696" cy="286625"/>
          </a:xfrm>
          <a:custGeom>
            <a:avLst/>
            <a:gdLst>
              <a:gd name="connsiteX0" fmla="*/ 0 w 622739"/>
              <a:gd name="connsiteY0" fmla="*/ 0 h 620422"/>
              <a:gd name="connsiteX1" fmla="*/ 290736 w 622739"/>
              <a:gd name="connsiteY1" fmla="*/ 184577 h 620422"/>
              <a:gd name="connsiteX2" fmla="*/ 308463 w 622739"/>
              <a:gd name="connsiteY2" fmla="*/ 236798 h 620422"/>
              <a:gd name="connsiteX3" fmla="*/ 622739 w 622739"/>
              <a:gd name="connsiteY3" fmla="*/ 236798 h 620422"/>
              <a:gd name="connsiteX4" fmla="*/ 622739 w 622739"/>
              <a:gd name="connsiteY4" fmla="*/ 383941 h 620422"/>
              <a:gd name="connsiteX5" fmla="*/ 307578 w 622739"/>
              <a:gd name="connsiteY5" fmla="*/ 383941 h 620422"/>
              <a:gd name="connsiteX6" fmla="*/ 296455 w 622739"/>
              <a:gd name="connsiteY6" fmla="*/ 422726 h 620422"/>
              <a:gd name="connsiteX7" fmla="*/ 14374 w 622739"/>
              <a:gd name="connsiteY7" fmla="*/ 620422 h 620422"/>
              <a:gd name="connsiteX8" fmla="*/ 8833 w 622739"/>
              <a:gd name="connsiteY8" fmla="*/ 500895 h 620422"/>
              <a:gd name="connsiteX9" fmla="*/ 198227 w 622739"/>
              <a:gd name="connsiteY9" fmla="*/ 305777 h 620422"/>
              <a:gd name="connsiteX10" fmla="*/ 0 w 622739"/>
              <a:gd name="connsiteY10" fmla="*/ 119654 h 62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739" h="620422">
                <a:moveTo>
                  <a:pt x="0" y="0"/>
                </a:moveTo>
                <a:cubicBezTo>
                  <a:pt x="129490" y="0"/>
                  <a:pt x="241231" y="75662"/>
                  <a:pt x="290736" y="184577"/>
                </a:cubicBezTo>
                <a:lnTo>
                  <a:pt x="308463" y="236798"/>
                </a:lnTo>
                <a:lnTo>
                  <a:pt x="622739" y="236798"/>
                </a:lnTo>
                <a:lnTo>
                  <a:pt x="622739" y="383941"/>
                </a:lnTo>
                <a:lnTo>
                  <a:pt x="307578" y="383941"/>
                </a:lnTo>
                <a:lnTo>
                  <a:pt x="296455" y="422726"/>
                </a:lnTo>
                <a:cubicBezTo>
                  <a:pt x="252169" y="533943"/>
                  <a:pt x="143938" y="614697"/>
                  <a:pt x="14374" y="620422"/>
                </a:cubicBezTo>
                <a:lnTo>
                  <a:pt x="8833" y="500895"/>
                </a:lnTo>
                <a:cubicBezTo>
                  <a:pt x="116653" y="496271"/>
                  <a:pt x="200826" y="409553"/>
                  <a:pt x="198227" y="305777"/>
                </a:cubicBezTo>
                <a:cubicBezTo>
                  <a:pt x="195635" y="202266"/>
                  <a:pt x="107649" y="119654"/>
                  <a:pt x="0" y="119654"/>
                </a:cubicBezTo>
                <a:close/>
              </a:path>
            </a:pathLst>
          </a:custGeom>
          <a:gradFill>
            <a:gsLst>
              <a:gs pos="0">
                <a:srgbClr val="A86601"/>
              </a:gs>
              <a:gs pos="100000">
                <a:srgbClr val="F7A63B"/>
              </a:gs>
            </a:gsLst>
            <a:lin ang="10800000" scaled="0"/>
          </a:grad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29" name="Freeform 28">
            <a:extLst>
              <a:ext uri="{FF2B5EF4-FFF2-40B4-BE49-F238E27FC236}">
                <a16:creationId xmlns:a16="http://schemas.microsoft.com/office/drawing/2014/main" id="{FD6C02D6-2436-3F4E-AD57-519CFF3EB236}"/>
              </a:ext>
            </a:extLst>
          </p:cNvPr>
          <p:cNvSpPr/>
          <p:nvPr/>
        </p:nvSpPr>
        <p:spPr>
          <a:xfrm rot="3514557">
            <a:off x="4428845" y="2735999"/>
            <a:ext cx="350702" cy="223041"/>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endParaRPr lang="en-US" sz="1050" dirty="0">
              <a:solidFill>
                <a:schemeClr val="tx1"/>
              </a:solidFill>
            </a:endParaRPr>
          </a:p>
        </p:txBody>
      </p:sp>
      <p:sp>
        <p:nvSpPr>
          <p:cNvPr id="30" name="Freeform 29">
            <a:extLst>
              <a:ext uri="{FF2B5EF4-FFF2-40B4-BE49-F238E27FC236}">
                <a16:creationId xmlns:a16="http://schemas.microsoft.com/office/drawing/2014/main" id="{A2B988E6-AE9B-E94E-A0E0-938184EC0660}"/>
              </a:ext>
            </a:extLst>
          </p:cNvPr>
          <p:cNvSpPr/>
          <p:nvPr/>
        </p:nvSpPr>
        <p:spPr>
          <a:xfrm rot="2810107">
            <a:off x="4138205" y="3285521"/>
            <a:ext cx="350702" cy="223041"/>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endParaRPr lang="en-US" sz="1050" dirty="0">
              <a:solidFill>
                <a:schemeClr val="tx1"/>
              </a:solidFill>
            </a:endParaRPr>
          </a:p>
        </p:txBody>
      </p:sp>
      <p:sp>
        <p:nvSpPr>
          <p:cNvPr id="31" name="Freeform 30">
            <a:extLst>
              <a:ext uri="{FF2B5EF4-FFF2-40B4-BE49-F238E27FC236}">
                <a16:creationId xmlns:a16="http://schemas.microsoft.com/office/drawing/2014/main" id="{198182BF-9B26-4F43-B80F-FF31185F5E32}"/>
              </a:ext>
            </a:extLst>
          </p:cNvPr>
          <p:cNvSpPr/>
          <p:nvPr/>
        </p:nvSpPr>
        <p:spPr>
          <a:xfrm>
            <a:off x="2910298" y="3898758"/>
            <a:ext cx="350702" cy="223041"/>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p>
        </p:txBody>
      </p:sp>
      <p:sp>
        <p:nvSpPr>
          <p:cNvPr id="32" name="Rounded Rectangle 31">
            <a:extLst>
              <a:ext uri="{FF2B5EF4-FFF2-40B4-BE49-F238E27FC236}">
                <a16:creationId xmlns:a16="http://schemas.microsoft.com/office/drawing/2014/main" id="{E4564526-946C-2B4F-9E95-58DF57766369}"/>
              </a:ext>
            </a:extLst>
          </p:cNvPr>
          <p:cNvSpPr/>
          <p:nvPr/>
        </p:nvSpPr>
        <p:spPr>
          <a:xfrm rot="3002941">
            <a:off x="3782183" y="3826387"/>
            <a:ext cx="488258" cy="161572"/>
          </a:xfrm>
          <a:prstGeom prst="roundRect">
            <a:avLst>
              <a:gd name="adj" fmla="val 45699"/>
            </a:avLst>
          </a:prstGeom>
          <a:gradFill flip="none" rotWithShape="1">
            <a:gsLst>
              <a:gs pos="0">
                <a:srgbClr val="461C65"/>
              </a:gs>
              <a:gs pos="100000">
                <a:srgbClr val="7030A0"/>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DHT</a:t>
            </a:r>
          </a:p>
        </p:txBody>
      </p:sp>
      <p:sp>
        <p:nvSpPr>
          <p:cNvPr id="33" name="Freeform 32">
            <a:extLst>
              <a:ext uri="{FF2B5EF4-FFF2-40B4-BE49-F238E27FC236}">
                <a16:creationId xmlns:a16="http://schemas.microsoft.com/office/drawing/2014/main" id="{3250F3DB-1AAC-934D-AD2F-F6514D0E5C33}"/>
              </a:ext>
            </a:extLst>
          </p:cNvPr>
          <p:cNvSpPr/>
          <p:nvPr/>
        </p:nvSpPr>
        <p:spPr>
          <a:xfrm rot="5400000">
            <a:off x="3994638" y="4069621"/>
            <a:ext cx="287696" cy="286625"/>
          </a:xfrm>
          <a:custGeom>
            <a:avLst/>
            <a:gdLst>
              <a:gd name="connsiteX0" fmla="*/ 0 w 622739"/>
              <a:gd name="connsiteY0" fmla="*/ 0 h 620422"/>
              <a:gd name="connsiteX1" fmla="*/ 290736 w 622739"/>
              <a:gd name="connsiteY1" fmla="*/ 184577 h 620422"/>
              <a:gd name="connsiteX2" fmla="*/ 308463 w 622739"/>
              <a:gd name="connsiteY2" fmla="*/ 236798 h 620422"/>
              <a:gd name="connsiteX3" fmla="*/ 622739 w 622739"/>
              <a:gd name="connsiteY3" fmla="*/ 236798 h 620422"/>
              <a:gd name="connsiteX4" fmla="*/ 622739 w 622739"/>
              <a:gd name="connsiteY4" fmla="*/ 383941 h 620422"/>
              <a:gd name="connsiteX5" fmla="*/ 307578 w 622739"/>
              <a:gd name="connsiteY5" fmla="*/ 383941 h 620422"/>
              <a:gd name="connsiteX6" fmla="*/ 296455 w 622739"/>
              <a:gd name="connsiteY6" fmla="*/ 422726 h 620422"/>
              <a:gd name="connsiteX7" fmla="*/ 14374 w 622739"/>
              <a:gd name="connsiteY7" fmla="*/ 620422 h 620422"/>
              <a:gd name="connsiteX8" fmla="*/ 8833 w 622739"/>
              <a:gd name="connsiteY8" fmla="*/ 500895 h 620422"/>
              <a:gd name="connsiteX9" fmla="*/ 198227 w 622739"/>
              <a:gd name="connsiteY9" fmla="*/ 305777 h 620422"/>
              <a:gd name="connsiteX10" fmla="*/ 0 w 622739"/>
              <a:gd name="connsiteY10" fmla="*/ 119654 h 62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739" h="620422">
                <a:moveTo>
                  <a:pt x="0" y="0"/>
                </a:moveTo>
                <a:cubicBezTo>
                  <a:pt x="129490" y="0"/>
                  <a:pt x="241231" y="75662"/>
                  <a:pt x="290736" y="184577"/>
                </a:cubicBezTo>
                <a:lnTo>
                  <a:pt x="308463" y="236798"/>
                </a:lnTo>
                <a:lnTo>
                  <a:pt x="622739" y="236798"/>
                </a:lnTo>
                <a:lnTo>
                  <a:pt x="622739" y="383941"/>
                </a:lnTo>
                <a:lnTo>
                  <a:pt x="307578" y="383941"/>
                </a:lnTo>
                <a:lnTo>
                  <a:pt x="296455" y="422726"/>
                </a:lnTo>
                <a:cubicBezTo>
                  <a:pt x="252169" y="533943"/>
                  <a:pt x="143938" y="614697"/>
                  <a:pt x="14374" y="620422"/>
                </a:cubicBezTo>
                <a:lnTo>
                  <a:pt x="8833" y="500895"/>
                </a:lnTo>
                <a:cubicBezTo>
                  <a:pt x="116653" y="496271"/>
                  <a:pt x="200826" y="409553"/>
                  <a:pt x="198227" y="305777"/>
                </a:cubicBezTo>
                <a:cubicBezTo>
                  <a:pt x="195635" y="202266"/>
                  <a:pt x="107649" y="119654"/>
                  <a:pt x="0" y="119654"/>
                </a:cubicBezTo>
                <a:close/>
              </a:path>
            </a:pathLst>
          </a:custGeom>
          <a:gradFill>
            <a:gsLst>
              <a:gs pos="0">
                <a:srgbClr val="A86601"/>
              </a:gs>
              <a:gs pos="100000">
                <a:srgbClr val="F7A63B"/>
              </a:gs>
            </a:gsLst>
            <a:lin ang="10800000" scaled="0"/>
          </a:grad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34" name="Rounded Rectangle 33">
            <a:extLst>
              <a:ext uri="{FF2B5EF4-FFF2-40B4-BE49-F238E27FC236}">
                <a16:creationId xmlns:a16="http://schemas.microsoft.com/office/drawing/2014/main" id="{00997844-952A-E04F-A55A-17607612908A}"/>
              </a:ext>
            </a:extLst>
          </p:cNvPr>
          <p:cNvSpPr/>
          <p:nvPr/>
        </p:nvSpPr>
        <p:spPr>
          <a:xfrm rot="1397532">
            <a:off x="2498961" y="2719102"/>
            <a:ext cx="461401" cy="158121"/>
          </a:xfrm>
          <a:prstGeom prst="roundRect">
            <a:avLst>
              <a:gd name="adj" fmla="val 45699"/>
            </a:avLst>
          </a:prstGeom>
          <a:gradFill flip="none" rotWithShape="1">
            <a:gsLst>
              <a:gs pos="0">
                <a:srgbClr val="461C65"/>
              </a:gs>
              <a:gs pos="100000">
                <a:srgbClr val="7030A0"/>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DHT</a:t>
            </a:r>
          </a:p>
        </p:txBody>
      </p:sp>
      <p:sp>
        <p:nvSpPr>
          <p:cNvPr id="35" name="Freeform 34">
            <a:extLst>
              <a:ext uri="{FF2B5EF4-FFF2-40B4-BE49-F238E27FC236}">
                <a16:creationId xmlns:a16="http://schemas.microsoft.com/office/drawing/2014/main" id="{B1401008-91B9-D440-9CB8-FFB9DE08F26A}"/>
              </a:ext>
            </a:extLst>
          </p:cNvPr>
          <p:cNvSpPr/>
          <p:nvPr/>
        </p:nvSpPr>
        <p:spPr>
          <a:xfrm>
            <a:off x="1615965" y="1930038"/>
            <a:ext cx="350702" cy="223041"/>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p>
        </p:txBody>
      </p:sp>
      <p:sp>
        <p:nvSpPr>
          <p:cNvPr id="36" name="Freeform 35">
            <a:extLst>
              <a:ext uri="{FF2B5EF4-FFF2-40B4-BE49-F238E27FC236}">
                <a16:creationId xmlns:a16="http://schemas.microsoft.com/office/drawing/2014/main" id="{6242E58E-7CF5-CE4E-B4C6-BFBC3B60BAA6}"/>
              </a:ext>
            </a:extLst>
          </p:cNvPr>
          <p:cNvSpPr/>
          <p:nvPr/>
        </p:nvSpPr>
        <p:spPr>
          <a:xfrm rot="2080332">
            <a:off x="2520957" y="1930038"/>
            <a:ext cx="350702" cy="223041"/>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AA</a:t>
            </a:r>
            <a:endParaRPr lang="en-US" sz="1050" dirty="0">
              <a:solidFill>
                <a:schemeClr val="tx1"/>
              </a:solidFill>
            </a:endParaRPr>
          </a:p>
        </p:txBody>
      </p:sp>
      <p:cxnSp>
        <p:nvCxnSpPr>
          <p:cNvPr id="22" name="Straight Connector 21">
            <a:extLst>
              <a:ext uri="{FF2B5EF4-FFF2-40B4-BE49-F238E27FC236}">
                <a16:creationId xmlns:a16="http://schemas.microsoft.com/office/drawing/2014/main" id="{5BA75045-87E8-C245-AC9A-72EE39D32F52}"/>
              </a:ext>
            </a:extLst>
          </p:cNvPr>
          <p:cNvCxnSpPr/>
          <p:nvPr/>
        </p:nvCxnSpPr>
        <p:spPr>
          <a:xfrm>
            <a:off x="2003819" y="2028252"/>
            <a:ext cx="475530" cy="0"/>
          </a:xfrm>
          <a:prstGeom prst="line">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B71D511-0670-4D44-AE10-AAED7C9BAC58}"/>
              </a:ext>
            </a:extLst>
          </p:cNvPr>
          <p:cNvCxnSpPr>
            <a:cxnSpLocks/>
          </p:cNvCxnSpPr>
          <p:nvPr/>
        </p:nvCxnSpPr>
        <p:spPr>
          <a:xfrm>
            <a:off x="2003819" y="3634245"/>
            <a:ext cx="647909" cy="0"/>
          </a:xfrm>
          <a:prstGeom prst="line">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0C497327-DC02-6A47-B0DA-AE61B130CFFF}"/>
              </a:ext>
            </a:extLst>
          </p:cNvPr>
          <p:cNvCxnSpPr>
            <a:cxnSpLocks/>
          </p:cNvCxnSpPr>
          <p:nvPr/>
        </p:nvCxnSpPr>
        <p:spPr>
          <a:xfrm>
            <a:off x="2997381" y="3634245"/>
            <a:ext cx="332047" cy="0"/>
          </a:xfrm>
          <a:prstGeom prst="line">
            <a:avLst/>
          </a:prstGeom>
          <a:ln w="254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D66D9F8D-382B-4544-B9B6-23B65A0A2112}"/>
              </a:ext>
            </a:extLst>
          </p:cNvPr>
          <p:cNvSpPr/>
          <p:nvPr/>
        </p:nvSpPr>
        <p:spPr>
          <a:xfrm rot="21031083">
            <a:off x="4578812" y="2342496"/>
            <a:ext cx="481926" cy="152333"/>
          </a:xfrm>
          <a:prstGeom prst="roundRect">
            <a:avLst>
              <a:gd name="adj" fmla="val 45699"/>
            </a:avLst>
          </a:prstGeom>
          <a:gradFill flip="none" rotWithShape="1">
            <a:gsLst>
              <a:gs pos="0">
                <a:srgbClr val="461C65"/>
              </a:gs>
              <a:gs pos="100000">
                <a:srgbClr val="7030A0"/>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DHT</a:t>
            </a:r>
          </a:p>
        </p:txBody>
      </p:sp>
      <p:sp>
        <p:nvSpPr>
          <p:cNvPr id="65" name="Triangle 64">
            <a:extLst>
              <a:ext uri="{FF2B5EF4-FFF2-40B4-BE49-F238E27FC236}">
                <a16:creationId xmlns:a16="http://schemas.microsoft.com/office/drawing/2014/main" id="{08371A9C-C2A2-4542-8809-CE5E16A3DE23}"/>
              </a:ext>
            </a:extLst>
          </p:cNvPr>
          <p:cNvSpPr/>
          <p:nvPr/>
        </p:nvSpPr>
        <p:spPr>
          <a:xfrm>
            <a:off x="1716543" y="3478707"/>
            <a:ext cx="263285" cy="212125"/>
          </a:xfrm>
          <a:prstGeom prst="triangle">
            <a:avLst/>
          </a:prstGeom>
          <a:gradFill flip="none" rotWithShape="1">
            <a:gsLst>
              <a:gs pos="0">
                <a:srgbClr val="0C6A5D"/>
              </a:gs>
              <a:gs pos="100000">
                <a:srgbClr val="19AD96"/>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r>
              <a:rPr lang="en-US" sz="1050" dirty="0">
                <a:solidFill>
                  <a:schemeClr val="bg1"/>
                </a:solidFill>
              </a:rPr>
              <a:t>T</a:t>
            </a:r>
            <a:endParaRPr lang="en-US" sz="1050" dirty="0">
              <a:solidFill>
                <a:schemeClr val="tx1"/>
              </a:solidFill>
            </a:endParaRPr>
          </a:p>
        </p:txBody>
      </p:sp>
      <p:grpSp>
        <p:nvGrpSpPr>
          <p:cNvPr id="83" name="Group 82">
            <a:extLst>
              <a:ext uri="{FF2B5EF4-FFF2-40B4-BE49-F238E27FC236}">
                <a16:creationId xmlns:a16="http://schemas.microsoft.com/office/drawing/2014/main" id="{6B39C64E-555A-1A4D-850F-389A85CE391D}"/>
              </a:ext>
            </a:extLst>
          </p:cNvPr>
          <p:cNvGrpSpPr/>
          <p:nvPr/>
        </p:nvGrpSpPr>
        <p:grpSpPr>
          <a:xfrm>
            <a:off x="5732738" y="2223680"/>
            <a:ext cx="2007148" cy="1649593"/>
            <a:chOff x="7191704" y="2733678"/>
            <a:chExt cx="2676197" cy="2199457"/>
          </a:xfrm>
        </p:grpSpPr>
        <p:sp>
          <p:nvSpPr>
            <p:cNvPr id="38915" name="Text Box 5"/>
            <p:cNvSpPr txBox="1">
              <a:spLocks noChangeArrowheads="1"/>
            </p:cNvSpPr>
            <p:nvPr/>
          </p:nvSpPr>
          <p:spPr bwMode="auto">
            <a:xfrm>
              <a:off x="7781432" y="2733678"/>
              <a:ext cx="2086469" cy="1779804"/>
            </a:xfrm>
            <a:prstGeom prst="rect">
              <a:avLst/>
            </a:prstGeom>
            <a:noFill/>
            <a:ln w="9525">
              <a:noFill/>
              <a:miter lim="800000"/>
              <a:headEnd/>
              <a:tailEnd/>
            </a:ln>
          </p:spPr>
          <p:txBody>
            <a:bodyPr wrap="none">
              <a:prstTxWarp prst="textNoShape">
                <a:avLst/>
              </a:prstTxWarp>
              <a:spAutoFit/>
            </a:bodyPr>
            <a:lstStyle/>
            <a:p>
              <a:pPr>
                <a:lnSpc>
                  <a:spcPct val="200000"/>
                </a:lnSpc>
                <a:tabLst>
                  <a:tab pos="381000" algn="l"/>
                </a:tabLst>
              </a:pPr>
              <a:r>
                <a:rPr lang="en-US" sz="1050" dirty="0"/>
                <a:t>— Testosterone</a:t>
              </a:r>
              <a:br>
                <a:rPr lang="en-US" sz="1050" dirty="0"/>
              </a:br>
              <a:r>
                <a:rPr lang="en-US" sz="1050" dirty="0"/>
                <a:t>— Dihydrotestosterone</a:t>
              </a:r>
              <a:br>
                <a:rPr lang="en-US" sz="1050" dirty="0"/>
              </a:br>
              <a:r>
                <a:rPr lang="en-US" sz="1050" dirty="0"/>
                <a:t>— Antiandrogen</a:t>
              </a:r>
            </a:p>
            <a:p>
              <a:pPr>
                <a:lnSpc>
                  <a:spcPct val="200000"/>
                </a:lnSpc>
                <a:tabLst>
                  <a:tab pos="381000" algn="l"/>
                </a:tabLst>
              </a:pPr>
              <a:r>
                <a:rPr lang="en-US" sz="1050" dirty="0"/>
                <a:t>— Androgen Receptor</a:t>
              </a:r>
            </a:p>
          </p:txBody>
        </p:sp>
        <p:sp>
          <p:nvSpPr>
            <p:cNvPr id="51" name="Rounded Rectangle 50">
              <a:extLst>
                <a:ext uri="{FF2B5EF4-FFF2-40B4-BE49-F238E27FC236}">
                  <a16:creationId xmlns:a16="http://schemas.microsoft.com/office/drawing/2014/main" id="{706A0E24-25C9-984D-825F-2E2A742EF6DA}"/>
                </a:ext>
              </a:extLst>
            </p:cNvPr>
            <p:cNvSpPr/>
            <p:nvPr/>
          </p:nvSpPr>
          <p:spPr>
            <a:xfrm>
              <a:off x="7191704" y="3539800"/>
              <a:ext cx="627993" cy="240343"/>
            </a:xfrm>
            <a:prstGeom prst="roundRect">
              <a:avLst>
                <a:gd name="adj" fmla="val 45699"/>
              </a:avLst>
            </a:prstGeom>
            <a:gradFill flip="none" rotWithShape="1">
              <a:gsLst>
                <a:gs pos="0">
                  <a:srgbClr val="4F2172"/>
                </a:gs>
                <a:gs pos="100000">
                  <a:srgbClr val="7030A0"/>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DHT</a:t>
              </a:r>
            </a:p>
          </p:txBody>
        </p:sp>
        <p:sp>
          <p:nvSpPr>
            <p:cNvPr id="71" name="Freeform 70">
              <a:extLst>
                <a:ext uri="{FF2B5EF4-FFF2-40B4-BE49-F238E27FC236}">
                  <a16:creationId xmlns:a16="http://schemas.microsoft.com/office/drawing/2014/main" id="{B0C050E0-93F3-DE4C-9D79-00DE8CEC93D4}"/>
                </a:ext>
              </a:extLst>
            </p:cNvPr>
            <p:cNvSpPr/>
            <p:nvPr/>
          </p:nvSpPr>
          <p:spPr>
            <a:xfrm rot="5400000">
              <a:off x="7336414" y="4593955"/>
              <a:ext cx="339813" cy="338548"/>
            </a:xfrm>
            <a:custGeom>
              <a:avLst/>
              <a:gdLst>
                <a:gd name="connsiteX0" fmla="*/ 0 w 622739"/>
                <a:gd name="connsiteY0" fmla="*/ 0 h 620422"/>
                <a:gd name="connsiteX1" fmla="*/ 290736 w 622739"/>
                <a:gd name="connsiteY1" fmla="*/ 184577 h 620422"/>
                <a:gd name="connsiteX2" fmla="*/ 308463 w 622739"/>
                <a:gd name="connsiteY2" fmla="*/ 236798 h 620422"/>
                <a:gd name="connsiteX3" fmla="*/ 622739 w 622739"/>
                <a:gd name="connsiteY3" fmla="*/ 236798 h 620422"/>
                <a:gd name="connsiteX4" fmla="*/ 622739 w 622739"/>
                <a:gd name="connsiteY4" fmla="*/ 383941 h 620422"/>
                <a:gd name="connsiteX5" fmla="*/ 307578 w 622739"/>
                <a:gd name="connsiteY5" fmla="*/ 383941 h 620422"/>
                <a:gd name="connsiteX6" fmla="*/ 296455 w 622739"/>
                <a:gd name="connsiteY6" fmla="*/ 422726 h 620422"/>
                <a:gd name="connsiteX7" fmla="*/ 14374 w 622739"/>
                <a:gd name="connsiteY7" fmla="*/ 620422 h 620422"/>
                <a:gd name="connsiteX8" fmla="*/ 8833 w 622739"/>
                <a:gd name="connsiteY8" fmla="*/ 500895 h 620422"/>
                <a:gd name="connsiteX9" fmla="*/ 198227 w 622739"/>
                <a:gd name="connsiteY9" fmla="*/ 305777 h 620422"/>
                <a:gd name="connsiteX10" fmla="*/ 0 w 622739"/>
                <a:gd name="connsiteY10" fmla="*/ 119654 h 62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739" h="620422">
                  <a:moveTo>
                    <a:pt x="0" y="0"/>
                  </a:moveTo>
                  <a:cubicBezTo>
                    <a:pt x="129490" y="0"/>
                    <a:pt x="241231" y="75662"/>
                    <a:pt x="290736" y="184577"/>
                  </a:cubicBezTo>
                  <a:lnTo>
                    <a:pt x="308463" y="236798"/>
                  </a:lnTo>
                  <a:lnTo>
                    <a:pt x="622739" y="236798"/>
                  </a:lnTo>
                  <a:lnTo>
                    <a:pt x="622739" y="383941"/>
                  </a:lnTo>
                  <a:lnTo>
                    <a:pt x="307578" y="383941"/>
                  </a:lnTo>
                  <a:lnTo>
                    <a:pt x="296455" y="422726"/>
                  </a:lnTo>
                  <a:cubicBezTo>
                    <a:pt x="252169" y="533943"/>
                    <a:pt x="143938" y="614697"/>
                    <a:pt x="14374" y="620422"/>
                  </a:cubicBezTo>
                  <a:lnTo>
                    <a:pt x="8833" y="500895"/>
                  </a:lnTo>
                  <a:cubicBezTo>
                    <a:pt x="116653" y="496271"/>
                    <a:pt x="200826" y="409553"/>
                    <a:pt x="198227" y="305777"/>
                  </a:cubicBezTo>
                  <a:cubicBezTo>
                    <a:pt x="195635" y="202266"/>
                    <a:pt x="107649" y="119654"/>
                    <a:pt x="0" y="119654"/>
                  </a:cubicBezTo>
                  <a:close/>
                </a:path>
              </a:pathLst>
            </a:custGeom>
            <a:gradFill>
              <a:gsLst>
                <a:gs pos="0">
                  <a:srgbClr val="A86601"/>
                </a:gs>
                <a:gs pos="100000">
                  <a:srgbClr val="F7A63B"/>
                </a:gs>
              </a:gsLst>
              <a:lin ang="10800000" scaled="0"/>
            </a:grad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72" name="Triangle 71">
              <a:extLst>
                <a:ext uri="{FF2B5EF4-FFF2-40B4-BE49-F238E27FC236}">
                  <a16:creationId xmlns:a16="http://schemas.microsoft.com/office/drawing/2014/main" id="{B77795F1-EC60-EB41-B5DF-CE246EBF175E}"/>
                </a:ext>
              </a:extLst>
            </p:cNvPr>
            <p:cNvSpPr/>
            <p:nvPr/>
          </p:nvSpPr>
          <p:spPr>
            <a:xfrm>
              <a:off x="7328338" y="2971800"/>
              <a:ext cx="378311" cy="304799"/>
            </a:xfrm>
            <a:prstGeom prst="triangle">
              <a:avLst/>
            </a:prstGeom>
            <a:gradFill flip="none" rotWithShape="1">
              <a:gsLst>
                <a:gs pos="0">
                  <a:srgbClr val="0C6A5D"/>
                </a:gs>
                <a:gs pos="100000">
                  <a:srgbClr val="19AD96"/>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a:r>
                <a:rPr lang="en-US" sz="1050" dirty="0">
                  <a:solidFill>
                    <a:schemeClr val="bg1"/>
                  </a:solidFill>
                </a:rPr>
                <a:t>T</a:t>
              </a:r>
            </a:p>
          </p:txBody>
        </p:sp>
      </p:grpSp>
      <p:sp>
        <p:nvSpPr>
          <p:cNvPr id="79" name="Oval 78">
            <a:extLst>
              <a:ext uri="{FF2B5EF4-FFF2-40B4-BE49-F238E27FC236}">
                <a16:creationId xmlns:a16="http://schemas.microsoft.com/office/drawing/2014/main" id="{62F347EB-008B-DC42-957F-009E8B837EE1}"/>
              </a:ext>
            </a:extLst>
          </p:cNvPr>
          <p:cNvSpPr/>
          <p:nvPr/>
        </p:nvSpPr>
        <p:spPr>
          <a:xfrm>
            <a:off x="3406871" y="1430579"/>
            <a:ext cx="512831" cy="512831"/>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sp>
        <p:nvSpPr>
          <p:cNvPr id="64" name="Rounded Rectangle 63">
            <a:extLst>
              <a:ext uri="{FF2B5EF4-FFF2-40B4-BE49-F238E27FC236}">
                <a16:creationId xmlns:a16="http://schemas.microsoft.com/office/drawing/2014/main" id="{74CF46C3-9CB2-C746-A028-3E270DB440DE}"/>
              </a:ext>
            </a:extLst>
          </p:cNvPr>
          <p:cNvSpPr/>
          <p:nvPr/>
        </p:nvSpPr>
        <p:spPr>
          <a:xfrm>
            <a:off x="1805531" y="1251389"/>
            <a:ext cx="1268744" cy="309398"/>
          </a:xfrm>
          <a:prstGeom prst="roundRect">
            <a:avLst>
              <a:gd name="adj" fmla="val 49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Antiandrogen</a:t>
            </a:r>
          </a:p>
        </p:txBody>
      </p:sp>
      <p:cxnSp>
        <p:nvCxnSpPr>
          <p:cNvPr id="75" name="Straight Connector 74">
            <a:extLst>
              <a:ext uri="{FF2B5EF4-FFF2-40B4-BE49-F238E27FC236}">
                <a16:creationId xmlns:a16="http://schemas.microsoft.com/office/drawing/2014/main" id="{A352914A-07AC-F14E-A988-1130254DA8D2}"/>
              </a:ext>
            </a:extLst>
          </p:cNvPr>
          <p:cNvCxnSpPr>
            <a:cxnSpLocks/>
          </p:cNvCxnSpPr>
          <p:nvPr/>
        </p:nvCxnSpPr>
        <p:spPr>
          <a:xfrm flipH="1" flipV="1">
            <a:off x="2939143" y="1378132"/>
            <a:ext cx="505623" cy="222070"/>
          </a:xfrm>
          <a:prstGeom prst="line">
            <a:avLst/>
          </a:prstGeom>
          <a:ln w="22225">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84" name="Rounded Rectangle 83">
            <a:extLst>
              <a:ext uri="{FF2B5EF4-FFF2-40B4-BE49-F238E27FC236}">
                <a16:creationId xmlns:a16="http://schemas.microsoft.com/office/drawing/2014/main" id="{1C45A64B-36F7-1C4A-A24C-C0621BB5D51D}"/>
              </a:ext>
            </a:extLst>
          </p:cNvPr>
          <p:cNvSpPr/>
          <p:nvPr/>
        </p:nvSpPr>
        <p:spPr>
          <a:xfrm>
            <a:off x="5137588" y="1600200"/>
            <a:ext cx="1846536" cy="228600"/>
          </a:xfrm>
          <a:prstGeom prst="roundRect">
            <a:avLst>
              <a:gd name="adj" fmla="val 490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dirty="0">
                <a:solidFill>
                  <a:schemeClr val="bg1"/>
                </a:solidFill>
              </a:rPr>
              <a:t>Androgen Receptor</a:t>
            </a:r>
          </a:p>
        </p:txBody>
      </p:sp>
      <p:sp>
        <p:nvSpPr>
          <p:cNvPr id="85" name="Oval 84">
            <a:extLst>
              <a:ext uri="{FF2B5EF4-FFF2-40B4-BE49-F238E27FC236}">
                <a16:creationId xmlns:a16="http://schemas.microsoft.com/office/drawing/2014/main" id="{202B1F37-6FCA-E346-A99F-E079328BF611}"/>
              </a:ext>
            </a:extLst>
          </p:cNvPr>
          <p:cNvSpPr/>
          <p:nvPr/>
        </p:nvSpPr>
        <p:spPr>
          <a:xfrm>
            <a:off x="4166038" y="1885950"/>
            <a:ext cx="512831" cy="512831"/>
          </a:xfrm>
          <a:prstGeom prst="ellipse">
            <a:avLst/>
          </a:prstGeom>
          <a:no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p>
        </p:txBody>
      </p:sp>
      <p:cxnSp>
        <p:nvCxnSpPr>
          <p:cNvPr id="87" name="Straight Connector 86">
            <a:extLst>
              <a:ext uri="{FF2B5EF4-FFF2-40B4-BE49-F238E27FC236}">
                <a16:creationId xmlns:a16="http://schemas.microsoft.com/office/drawing/2014/main" id="{9458AFE6-54AD-7B4A-9F20-5F6D771B3013}"/>
              </a:ext>
            </a:extLst>
          </p:cNvPr>
          <p:cNvCxnSpPr>
            <a:cxnSpLocks/>
          </p:cNvCxnSpPr>
          <p:nvPr/>
        </p:nvCxnSpPr>
        <p:spPr>
          <a:xfrm flipH="1">
            <a:off x="4680389" y="1698172"/>
            <a:ext cx="544754" cy="359229"/>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E8C295E-EF1C-4D44-8632-61293FAAB715}"/>
              </a:ext>
            </a:extLst>
          </p:cNvPr>
          <p:cNvSpPr txBox="1"/>
          <p:nvPr/>
        </p:nvSpPr>
        <p:spPr>
          <a:xfrm>
            <a:off x="3234942" y="3029399"/>
            <a:ext cx="822960" cy="253916"/>
          </a:xfrm>
          <a:prstGeom prst="rect">
            <a:avLst/>
          </a:prstGeom>
          <a:noFill/>
        </p:spPr>
        <p:txBody>
          <a:bodyPr wrap="square" rtlCol="0">
            <a:spAutoFit/>
          </a:bodyPr>
          <a:lstStyle/>
          <a:p>
            <a:pPr algn="ctr"/>
            <a:r>
              <a:rPr lang="en-US" sz="1050" dirty="0"/>
              <a:t>Nucleus</a:t>
            </a:r>
          </a:p>
        </p:txBody>
      </p:sp>
      <p:grpSp>
        <p:nvGrpSpPr>
          <p:cNvPr id="4" name="Group 3">
            <a:extLst>
              <a:ext uri="{FF2B5EF4-FFF2-40B4-BE49-F238E27FC236}">
                <a16:creationId xmlns:a16="http://schemas.microsoft.com/office/drawing/2014/main" id="{350A27FA-83D5-494E-B954-BFCF782E9B66}"/>
              </a:ext>
            </a:extLst>
          </p:cNvPr>
          <p:cNvGrpSpPr/>
          <p:nvPr/>
        </p:nvGrpSpPr>
        <p:grpSpPr>
          <a:xfrm>
            <a:off x="3561525" y="2533483"/>
            <a:ext cx="246093" cy="476888"/>
            <a:chOff x="6142634" y="3715292"/>
            <a:chExt cx="401306" cy="777665"/>
          </a:xfrm>
        </p:grpSpPr>
        <p:sp>
          <p:nvSpPr>
            <p:cNvPr id="46" name="Freeform 45">
              <a:extLst>
                <a:ext uri="{FF2B5EF4-FFF2-40B4-BE49-F238E27FC236}">
                  <a16:creationId xmlns:a16="http://schemas.microsoft.com/office/drawing/2014/main" id="{1F8A6443-C5A0-9B46-B613-AAE6656E47D2}"/>
                </a:ext>
              </a:extLst>
            </p:cNvPr>
            <p:cNvSpPr/>
            <p:nvPr/>
          </p:nvSpPr>
          <p:spPr>
            <a:xfrm rot="5400000">
              <a:off x="6161059" y="4110077"/>
              <a:ext cx="383595" cy="382166"/>
            </a:xfrm>
            <a:custGeom>
              <a:avLst/>
              <a:gdLst>
                <a:gd name="connsiteX0" fmla="*/ 0 w 622739"/>
                <a:gd name="connsiteY0" fmla="*/ 0 h 620422"/>
                <a:gd name="connsiteX1" fmla="*/ 290736 w 622739"/>
                <a:gd name="connsiteY1" fmla="*/ 184577 h 620422"/>
                <a:gd name="connsiteX2" fmla="*/ 308463 w 622739"/>
                <a:gd name="connsiteY2" fmla="*/ 236798 h 620422"/>
                <a:gd name="connsiteX3" fmla="*/ 622739 w 622739"/>
                <a:gd name="connsiteY3" fmla="*/ 236798 h 620422"/>
                <a:gd name="connsiteX4" fmla="*/ 622739 w 622739"/>
                <a:gd name="connsiteY4" fmla="*/ 383941 h 620422"/>
                <a:gd name="connsiteX5" fmla="*/ 307578 w 622739"/>
                <a:gd name="connsiteY5" fmla="*/ 383941 h 620422"/>
                <a:gd name="connsiteX6" fmla="*/ 296455 w 622739"/>
                <a:gd name="connsiteY6" fmla="*/ 422726 h 620422"/>
                <a:gd name="connsiteX7" fmla="*/ 14374 w 622739"/>
                <a:gd name="connsiteY7" fmla="*/ 620422 h 620422"/>
                <a:gd name="connsiteX8" fmla="*/ 8833 w 622739"/>
                <a:gd name="connsiteY8" fmla="*/ 500895 h 620422"/>
                <a:gd name="connsiteX9" fmla="*/ 198227 w 622739"/>
                <a:gd name="connsiteY9" fmla="*/ 305777 h 620422"/>
                <a:gd name="connsiteX10" fmla="*/ 0 w 622739"/>
                <a:gd name="connsiteY10" fmla="*/ 119654 h 620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2739" h="620422">
                  <a:moveTo>
                    <a:pt x="0" y="0"/>
                  </a:moveTo>
                  <a:cubicBezTo>
                    <a:pt x="129490" y="0"/>
                    <a:pt x="241231" y="75662"/>
                    <a:pt x="290736" y="184577"/>
                  </a:cubicBezTo>
                  <a:lnTo>
                    <a:pt x="308463" y="236798"/>
                  </a:lnTo>
                  <a:lnTo>
                    <a:pt x="622739" y="236798"/>
                  </a:lnTo>
                  <a:lnTo>
                    <a:pt x="622739" y="383941"/>
                  </a:lnTo>
                  <a:lnTo>
                    <a:pt x="307578" y="383941"/>
                  </a:lnTo>
                  <a:lnTo>
                    <a:pt x="296455" y="422726"/>
                  </a:lnTo>
                  <a:cubicBezTo>
                    <a:pt x="252169" y="533943"/>
                    <a:pt x="143938" y="614697"/>
                    <a:pt x="14374" y="620422"/>
                  </a:cubicBezTo>
                  <a:lnTo>
                    <a:pt x="8833" y="500895"/>
                  </a:lnTo>
                  <a:cubicBezTo>
                    <a:pt x="116653" y="496271"/>
                    <a:pt x="200826" y="409553"/>
                    <a:pt x="198227" y="305777"/>
                  </a:cubicBezTo>
                  <a:cubicBezTo>
                    <a:pt x="195635" y="202266"/>
                    <a:pt x="107649" y="119654"/>
                    <a:pt x="0" y="119654"/>
                  </a:cubicBezTo>
                  <a:close/>
                </a:path>
              </a:pathLst>
            </a:custGeom>
            <a:gradFill>
              <a:gsLst>
                <a:gs pos="0">
                  <a:srgbClr val="A86601"/>
                </a:gs>
                <a:gs pos="100000">
                  <a:srgbClr val="F7A63B"/>
                </a:gs>
              </a:gsLst>
              <a:lin ang="10800000" scaled="0"/>
            </a:gradFill>
            <a:ln>
              <a:noFill/>
            </a:ln>
            <a:scene3d>
              <a:camera prst="orthographicFront"/>
              <a:lightRig rig="threePt" dir="t"/>
            </a:scene3d>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dirty="0">
                <a:solidFill>
                  <a:schemeClr val="tx1"/>
                </a:solidFill>
              </a:endParaRPr>
            </a:p>
          </p:txBody>
        </p:sp>
        <p:sp>
          <p:nvSpPr>
            <p:cNvPr id="47" name="Freeform 46">
              <a:extLst>
                <a:ext uri="{FF2B5EF4-FFF2-40B4-BE49-F238E27FC236}">
                  <a16:creationId xmlns:a16="http://schemas.microsoft.com/office/drawing/2014/main" id="{DA182FEF-770B-E247-8AA5-25B55F0115E7}"/>
                </a:ext>
              </a:extLst>
            </p:cNvPr>
            <p:cNvSpPr/>
            <p:nvPr/>
          </p:nvSpPr>
          <p:spPr>
            <a:xfrm rot="3514557">
              <a:off x="6057527" y="3800399"/>
              <a:ext cx="467602" cy="297388"/>
            </a:xfrm>
            <a:custGeom>
              <a:avLst/>
              <a:gdLst>
                <a:gd name="connsiteX0" fmla="*/ 219403 w 689964"/>
                <a:gd name="connsiteY0" fmla="*/ 0 h 438806"/>
                <a:gd name="connsiteX1" fmla="*/ 374544 w 689964"/>
                <a:gd name="connsiteY1" fmla="*/ 64262 h 438806"/>
                <a:gd name="connsiteX2" fmla="*/ 377843 w 689964"/>
                <a:gd name="connsiteY2" fmla="*/ 69154 h 438806"/>
                <a:gd name="connsiteX3" fmla="*/ 539715 w 689964"/>
                <a:gd name="connsiteY3" fmla="*/ 69154 h 438806"/>
                <a:gd name="connsiteX4" fmla="*/ 689964 w 689964"/>
                <a:gd name="connsiteY4" fmla="*/ 219403 h 438806"/>
                <a:gd name="connsiteX5" fmla="*/ 539715 w 689964"/>
                <a:gd name="connsiteY5" fmla="*/ 369652 h 438806"/>
                <a:gd name="connsiteX6" fmla="*/ 377843 w 689964"/>
                <a:gd name="connsiteY6" fmla="*/ 369652 h 438806"/>
                <a:gd name="connsiteX7" fmla="*/ 374544 w 689964"/>
                <a:gd name="connsiteY7" fmla="*/ 374545 h 438806"/>
                <a:gd name="connsiteX8" fmla="*/ 219403 w 689964"/>
                <a:gd name="connsiteY8" fmla="*/ 438806 h 438806"/>
                <a:gd name="connsiteX9" fmla="*/ 0 w 689964"/>
                <a:gd name="connsiteY9" fmla="*/ 219403 h 438806"/>
                <a:gd name="connsiteX10" fmla="*/ 219403 w 689964"/>
                <a:gd name="connsiteY10" fmla="*/ 0 h 438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9964" h="438806">
                  <a:moveTo>
                    <a:pt x="219403" y="0"/>
                  </a:moveTo>
                  <a:cubicBezTo>
                    <a:pt x="279990" y="0"/>
                    <a:pt x="334840" y="24558"/>
                    <a:pt x="374544" y="64262"/>
                  </a:cubicBezTo>
                  <a:lnTo>
                    <a:pt x="377843" y="69154"/>
                  </a:lnTo>
                  <a:lnTo>
                    <a:pt x="539715" y="69154"/>
                  </a:lnTo>
                  <a:cubicBezTo>
                    <a:pt x="622695" y="69154"/>
                    <a:pt x="689964" y="136423"/>
                    <a:pt x="689964" y="219403"/>
                  </a:cubicBezTo>
                  <a:cubicBezTo>
                    <a:pt x="689964" y="302383"/>
                    <a:pt x="622695" y="369652"/>
                    <a:pt x="539715" y="369652"/>
                  </a:cubicBezTo>
                  <a:lnTo>
                    <a:pt x="377843" y="369652"/>
                  </a:lnTo>
                  <a:lnTo>
                    <a:pt x="374544" y="374545"/>
                  </a:lnTo>
                  <a:cubicBezTo>
                    <a:pt x="334840" y="414249"/>
                    <a:pt x="279990" y="438806"/>
                    <a:pt x="219403" y="438806"/>
                  </a:cubicBezTo>
                  <a:cubicBezTo>
                    <a:pt x="98230" y="438806"/>
                    <a:pt x="0" y="340576"/>
                    <a:pt x="0" y="219403"/>
                  </a:cubicBezTo>
                  <a:cubicBezTo>
                    <a:pt x="0" y="98230"/>
                    <a:pt x="98230" y="0"/>
                    <a:pt x="219403" y="0"/>
                  </a:cubicBezTo>
                  <a:close/>
                </a:path>
              </a:pathLst>
            </a:cu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825" dirty="0">
                  <a:solidFill>
                    <a:schemeClr val="bg1"/>
                  </a:solidFill>
                </a:rPr>
                <a:t>AA</a:t>
              </a:r>
              <a:endParaRPr lang="en-US" sz="825" dirty="0">
                <a:solidFill>
                  <a:schemeClr val="tx1"/>
                </a:solidFill>
              </a:endParaRPr>
            </a:p>
          </p:txBody>
        </p:sp>
      </p:grpSp>
      <p:sp>
        <p:nvSpPr>
          <p:cNvPr id="43" name="TextBox 42">
            <a:extLst>
              <a:ext uri="{FF2B5EF4-FFF2-40B4-BE49-F238E27FC236}">
                <a16:creationId xmlns:a16="http://schemas.microsoft.com/office/drawing/2014/main" id="{283386DA-9A06-F347-ADFF-C92DD0DF000D}"/>
              </a:ext>
            </a:extLst>
          </p:cNvPr>
          <p:cNvSpPr txBox="1"/>
          <p:nvPr/>
        </p:nvSpPr>
        <p:spPr>
          <a:xfrm>
            <a:off x="1214274" y="4957313"/>
            <a:ext cx="1854732" cy="196208"/>
          </a:xfrm>
          <a:prstGeom prst="rect">
            <a:avLst/>
          </a:prstGeom>
          <a:noFill/>
        </p:spPr>
        <p:txBody>
          <a:bodyPr wrap="square" rtlCol="0">
            <a:spAutoFit/>
          </a:bodyPr>
          <a:lstStyle/>
          <a:p>
            <a:r>
              <a:rPr lang="en-US" sz="675" b="1" dirty="0">
                <a:solidFill>
                  <a:schemeClr val="accent3"/>
                </a:solidFill>
              </a:rPr>
              <a:t>SOURCE: </a:t>
            </a:r>
            <a:r>
              <a:rPr lang="en-US" sz="675" dirty="0">
                <a:solidFill>
                  <a:schemeClr val="accent3"/>
                </a:solidFill>
              </a:rPr>
              <a:t>Dr. ED Crawford</a:t>
            </a:r>
          </a:p>
        </p:txBody>
      </p:sp>
      <p:pic>
        <p:nvPicPr>
          <p:cNvPr id="52" name="Picture 51">
            <a:extLst>
              <a:ext uri="{FF2B5EF4-FFF2-40B4-BE49-F238E27FC236}">
                <a16:creationId xmlns:a16="http://schemas.microsoft.com/office/drawing/2014/main" id="{F13CE0C7-120B-4121-A0A9-CE1CF26EF383}"/>
              </a:ext>
            </a:extLst>
          </p:cNvPr>
          <p:cNvPicPr>
            <a:picLocks noChangeAspect="1"/>
          </p:cNvPicPr>
          <p:nvPr/>
        </p:nvPicPr>
        <p:blipFill rotWithShape="1">
          <a:blip r:embed="rId3"/>
          <a:srcRect l="11501" t="12180" r="15771" b="3204"/>
          <a:stretch/>
        </p:blipFill>
        <p:spPr>
          <a:xfrm>
            <a:off x="0" y="111886"/>
            <a:ext cx="671393" cy="923165"/>
          </a:xfrm>
          <a:prstGeom prst="rect">
            <a:avLst/>
          </a:prstGeom>
          <a:blipFill dpi="0" rotWithShape="1">
            <a:blip r:embed="rId4">
              <a:alphaModFix amt="26000"/>
            </a:blip>
            <a:srcRect/>
            <a:tile tx="0" ty="0" sx="100000" sy="100000" flip="none" algn="tl"/>
          </a:blipFill>
          <a:effectLst>
            <a:glow>
              <a:schemeClr val="accent1"/>
            </a:glow>
            <a:outerShdw sx="1000" sy="1000" algn="ctr" rotWithShape="0">
              <a:srgbClr val="000000"/>
            </a:outerShdw>
          </a:effectLst>
        </p:spPr>
      </p:pic>
      <p:sp>
        <p:nvSpPr>
          <p:cNvPr id="53" name="TextBox 52">
            <a:extLst>
              <a:ext uri="{FF2B5EF4-FFF2-40B4-BE49-F238E27FC236}">
                <a16:creationId xmlns:a16="http://schemas.microsoft.com/office/drawing/2014/main" id="{0B879E49-D3C2-4ED8-892D-A2C4D2A40599}"/>
              </a:ext>
            </a:extLst>
          </p:cNvPr>
          <p:cNvSpPr txBox="1"/>
          <p:nvPr/>
        </p:nvSpPr>
        <p:spPr>
          <a:xfrm>
            <a:off x="-29880" y="1158559"/>
            <a:ext cx="744114" cy="200055"/>
          </a:xfrm>
          <a:prstGeom prst="rect">
            <a:avLst/>
          </a:prstGeom>
          <a:noFill/>
        </p:spPr>
        <p:txBody>
          <a:bodyPr wrap="none" rtlCol="0">
            <a:spAutoFit/>
          </a:bodyPr>
          <a:lstStyle/>
          <a:p>
            <a:r>
              <a:rPr lang="en-US" sz="700" dirty="0"/>
              <a:t>Dr. Judd </a:t>
            </a:r>
            <a:r>
              <a:rPr lang="en-US" sz="700" dirty="0" err="1"/>
              <a:t>Moul</a:t>
            </a:r>
            <a:endParaRPr lang="en-US" sz="700" dirty="0"/>
          </a:p>
        </p:txBody>
      </p:sp>
    </p:spTree>
    <p:extLst>
      <p:ext uri="{BB962C8B-B14F-4D97-AF65-F5344CB8AC3E}">
        <p14:creationId xmlns:p14="http://schemas.microsoft.com/office/powerpoint/2010/main" val="231255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2544" y="58737"/>
            <a:ext cx="7035793" cy="5084763"/>
          </a:xfrm>
          <a:prstGeom prst="rect">
            <a:avLst/>
          </a:prstGeom>
        </p:spPr>
      </p:pic>
      <p:pic>
        <p:nvPicPr>
          <p:cNvPr id="5" name="Picture 4">
            <a:extLst>
              <a:ext uri="{FF2B5EF4-FFF2-40B4-BE49-F238E27FC236}">
                <a16:creationId xmlns:a16="http://schemas.microsoft.com/office/drawing/2014/main" id="{7F5C9A9C-E0AD-4031-84D6-3B50D0F670CE}"/>
              </a:ext>
            </a:extLst>
          </p:cNvPr>
          <p:cNvPicPr>
            <a:picLocks noChangeAspect="1"/>
          </p:cNvPicPr>
          <p:nvPr/>
        </p:nvPicPr>
        <p:blipFill>
          <a:blip r:embed="rId4"/>
          <a:stretch>
            <a:fillRect/>
          </a:stretch>
        </p:blipFill>
        <p:spPr>
          <a:xfrm>
            <a:off x="0" y="154155"/>
            <a:ext cx="671477" cy="848482"/>
          </a:xfrm>
          <a:prstGeom prst="rect">
            <a:avLst/>
          </a:prstGeom>
        </p:spPr>
      </p:pic>
      <p:sp>
        <p:nvSpPr>
          <p:cNvPr id="6" name="TextBox 5">
            <a:extLst>
              <a:ext uri="{FF2B5EF4-FFF2-40B4-BE49-F238E27FC236}">
                <a16:creationId xmlns:a16="http://schemas.microsoft.com/office/drawing/2014/main" id="{4DCF5E86-63DE-4650-8567-6F7710E6C4EF}"/>
              </a:ext>
            </a:extLst>
          </p:cNvPr>
          <p:cNvSpPr txBox="1"/>
          <p:nvPr/>
        </p:nvSpPr>
        <p:spPr>
          <a:xfrm>
            <a:off x="-19060" y="1178077"/>
            <a:ext cx="761747" cy="200055"/>
          </a:xfrm>
          <a:prstGeom prst="rect">
            <a:avLst/>
          </a:prstGeom>
          <a:noFill/>
        </p:spPr>
        <p:txBody>
          <a:bodyPr wrap="none" rtlCol="0">
            <a:spAutoFit/>
          </a:bodyPr>
          <a:lstStyle/>
          <a:p>
            <a:r>
              <a:rPr lang="en-US" sz="700" dirty="0"/>
              <a:t>Dr. Tia </a:t>
            </a:r>
            <a:r>
              <a:rPr lang="en-US" sz="700" dirty="0" err="1"/>
              <a:t>Higano</a:t>
            </a:r>
            <a:endParaRPr lang="en-US" sz="700" dirty="0"/>
          </a:p>
        </p:txBody>
      </p:sp>
    </p:spTree>
    <p:extLst>
      <p:ext uri="{BB962C8B-B14F-4D97-AF65-F5344CB8AC3E}">
        <p14:creationId xmlns:p14="http://schemas.microsoft.com/office/powerpoint/2010/main" val="1078270426"/>
      </p:ext>
    </p:extLst>
  </p:cSld>
  <p:clrMapOvr>
    <a:masterClrMapping/>
  </p:clrMapOvr>
</p:sld>
</file>

<file path=ppt/theme/theme1.xml><?xml version="1.0" encoding="utf-8"?>
<a:theme xmlns:a="http://schemas.openxmlformats.org/drawingml/2006/main" name="Cerimon template">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21032</TotalTime>
  <Words>2553</Words>
  <Application>Microsoft Macintosh PowerPoint</Application>
  <PresentationFormat>On-screen Show (16:9)</PresentationFormat>
  <Paragraphs>272</Paragraphs>
  <Slides>36</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Dosis</vt:lpstr>
      <vt:lpstr>Source Sans Pro</vt:lpstr>
      <vt:lpstr>.AppleSystemUIFont</vt:lpstr>
      <vt:lpstr>Times New Roman</vt:lpstr>
      <vt:lpstr>Arial</vt:lpstr>
      <vt:lpstr>Cerimon template</vt:lpstr>
      <vt:lpstr>Androgen Receptor Targeted Treatments of Prostate Cancer: 35 Years of Progress with Antiandrogens</vt:lpstr>
      <vt:lpstr>PowerPoint Presentation</vt:lpstr>
      <vt:lpstr>PowerPoint Presentation</vt:lpstr>
      <vt:lpstr>PRESENTATION OBJECTIVES</vt:lpstr>
      <vt:lpstr>Significant Events and Studies that led to the Development Path of Antiandrogens (AA)</vt:lpstr>
      <vt:lpstr>ANTIANDROGENS (AA): </vt:lpstr>
      <vt:lpstr>Androgen and AR Action</vt:lpstr>
      <vt:lpstr>Antiandrogen Monotherapy</vt:lpstr>
      <vt:lpstr>PowerPoint Presentation</vt:lpstr>
      <vt:lpstr>PowerPoint Presentation</vt:lpstr>
      <vt:lpstr>First  Generation</vt:lpstr>
      <vt:lpstr>First Generation Non-Steroidal AA </vt:lpstr>
      <vt:lpstr>Side Effects of Anti-Androgen Monotherapy</vt:lpstr>
      <vt:lpstr>First Generation Non-Steroidal AA </vt:lpstr>
      <vt:lpstr>First Generation Non-Steroidal AA </vt:lpstr>
      <vt:lpstr>Second Generation</vt:lpstr>
      <vt:lpstr>Second Generation  Non-Steroidal AA </vt:lpstr>
      <vt:lpstr>RATIONALE FOR AA INCOMBINATION WITH ADT</vt:lpstr>
      <vt:lpstr>Third Generation</vt:lpstr>
      <vt:lpstr>Third Generation  Anti-Androgen </vt:lpstr>
      <vt:lpstr>Third Generation  Anti-Androgen </vt:lpstr>
      <vt:lpstr>Third Generation  Anti-Androgen </vt:lpstr>
      <vt:lpstr>Third Generation  Anti-Androgen </vt:lpstr>
      <vt:lpstr>Third Generation  Anti-Androgen </vt:lpstr>
      <vt:lpstr>Apalutamide: Potential Side Effects</vt:lpstr>
      <vt:lpstr>PowerPoint Presentation</vt:lpstr>
      <vt:lpstr>Third Generation  Anti-Androgen </vt:lpstr>
      <vt:lpstr>Darolutamide</vt:lpstr>
      <vt:lpstr>ARAMIS</vt:lpstr>
      <vt:lpstr>ARAMIS: Side Effects </vt:lpstr>
      <vt:lpstr>PowerPoint Presentation</vt:lpstr>
      <vt:lpstr>PowerPoint Presentation</vt:lpstr>
      <vt:lpstr>Future Therapeutic Options</vt:lpstr>
      <vt:lpstr>Future Therapeutic Options</vt:lpstr>
      <vt:lpstr>Future Therapeutic Options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Paul Arangua</dc:creator>
  <cp:lastModifiedBy>Microsoft Office User</cp:lastModifiedBy>
  <cp:revision>130</cp:revision>
  <dcterms:modified xsi:type="dcterms:W3CDTF">2019-07-03T15:09:36Z</dcterms:modified>
</cp:coreProperties>
</file>